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tif" ContentType="image/tiff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63" r:id="rId4"/>
  </p:sldMasterIdLst>
  <p:notesMasterIdLst>
    <p:notesMasterId r:id="rId219"/>
  </p:notesMasterIdLst>
  <p:sldIdLst>
    <p:sldId id="283" r:id="rId5"/>
    <p:sldId id="333" r:id="rId6"/>
    <p:sldId id="355" r:id="rId7"/>
    <p:sldId id="354" r:id="rId8"/>
    <p:sldId id="361" r:id="rId9"/>
    <p:sldId id="357" r:id="rId10"/>
    <p:sldId id="358" r:id="rId11"/>
    <p:sldId id="359" r:id="rId12"/>
    <p:sldId id="360" r:id="rId13"/>
    <p:sldId id="356" r:id="rId14"/>
    <p:sldId id="353" r:id="rId15"/>
    <p:sldId id="336" r:id="rId16"/>
    <p:sldId id="362" r:id="rId17"/>
    <p:sldId id="363" r:id="rId18"/>
    <p:sldId id="340" r:id="rId19"/>
    <p:sldId id="521" r:id="rId20"/>
    <p:sldId id="364" r:id="rId21"/>
    <p:sldId id="436" r:id="rId22"/>
    <p:sldId id="569" r:id="rId23"/>
    <p:sldId id="437" r:id="rId24"/>
    <p:sldId id="438" r:id="rId25"/>
    <p:sldId id="439" r:id="rId26"/>
    <p:sldId id="440" r:id="rId27"/>
    <p:sldId id="441" r:id="rId28"/>
    <p:sldId id="442" r:id="rId29"/>
    <p:sldId id="443" r:id="rId30"/>
    <p:sldId id="476" r:id="rId31"/>
    <p:sldId id="477" r:id="rId32"/>
    <p:sldId id="522" r:id="rId33"/>
    <p:sldId id="523" r:id="rId34"/>
    <p:sldId id="570" r:id="rId35"/>
    <p:sldId id="478" r:id="rId36"/>
    <p:sldId id="479" r:id="rId37"/>
    <p:sldId id="480" r:id="rId38"/>
    <p:sldId id="444" r:id="rId39"/>
    <p:sldId id="430" r:id="rId40"/>
    <p:sldId id="431" r:id="rId41"/>
    <p:sldId id="432" r:id="rId42"/>
    <p:sldId id="433" r:id="rId43"/>
    <p:sldId id="445" r:id="rId44"/>
    <p:sldId id="483" r:id="rId45"/>
    <p:sldId id="484" r:id="rId46"/>
    <p:sldId id="485" r:id="rId47"/>
    <p:sldId id="486" r:id="rId48"/>
    <p:sldId id="487" r:id="rId49"/>
    <p:sldId id="488" r:id="rId50"/>
    <p:sldId id="489" r:id="rId51"/>
    <p:sldId id="490" r:id="rId52"/>
    <p:sldId id="491" r:id="rId53"/>
    <p:sldId id="492" r:id="rId54"/>
    <p:sldId id="493" r:id="rId55"/>
    <p:sldId id="494" r:id="rId56"/>
    <p:sldId id="495" r:id="rId57"/>
    <p:sldId id="496" r:id="rId58"/>
    <p:sldId id="497" r:id="rId59"/>
    <p:sldId id="498" r:id="rId60"/>
    <p:sldId id="524" r:id="rId61"/>
    <p:sldId id="525" r:id="rId62"/>
    <p:sldId id="526" r:id="rId63"/>
    <p:sldId id="527" r:id="rId64"/>
    <p:sldId id="528" r:id="rId65"/>
    <p:sldId id="529" r:id="rId66"/>
    <p:sldId id="530" r:id="rId67"/>
    <p:sldId id="482" r:id="rId68"/>
    <p:sldId id="418" r:id="rId69"/>
    <p:sldId id="419" r:id="rId70"/>
    <p:sldId id="420" r:id="rId71"/>
    <p:sldId id="421" r:id="rId72"/>
    <p:sldId id="422" r:id="rId73"/>
    <p:sldId id="423" r:id="rId74"/>
    <p:sldId id="424" r:id="rId75"/>
    <p:sldId id="425" r:id="rId76"/>
    <p:sldId id="426" r:id="rId77"/>
    <p:sldId id="427" r:id="rId78"/>
    <p:sldId id="428" r:id="rId79"/>
    <p:sldId id="429" r:id="rId80"/>
    <p:sldId id="403" r:id="rId81"/>
    <p:sldId id="404" r:id="rId82"/>
    <p:sldId id="405" r:id="rId83"/>
    <p:sldId id="406" r:id="rId84"/>
    <p:sldId id="407" r:id="rId85"/>
    <p:sldId id="408" r:id="rId86"/>
    <p:sldId id="409" r:id="rId87"/>
    <p:sldId id="410" r:id="rId88"/>
    <p:sldId id="411" r:id="rId89"/>
    <p:sldId id="412" r:id="rId90"/>
    <p:sldId id="413" r:id="rId91"/>
    <p:sldId id="414" r:id="rId92"/>
    <p:sldId id="415" r:id="rId93"/>
    <p:sldId id="416" r:id="rId94"/>
    <p:sldId id="417" r:id="rId95"/>
    <p:sldId id="546" r:id="rId96"/>
    <p:sldId id="547" r:id="rId97"/>
    <p:sldId id="548" r:id="rId98"/>
    <p:sldId id="549" r:id="rId99"/>
    <p:sldId id="550" r:id="rId100"/>
    <p:sldId id="551" r:id="rId101"/>
    <p:sldId id="552" r:id="rId102"/>
    <p:sldId id="553" r:id="rId103"/>
    <p:sldId id="554" r:id="rId104"/>
    <p:sldId id="555" r:id="rId105"/>
    <p:sldId id="556" r:id="rId106"/>
    <p:sldId id="571" r:id="rId107"/>
    <p:sldId id="368" r:id="rId108"/>
    <p:sldId id="375" r:id="rId109"/>
    <p:sldId id="385" r:id="rId110"/>
    <p:sldId id="377" r:id="rId111"/>
    <p:sldId id="378" r:id="rId112"/>
    <p:sldId id="379" r:id="rId113"/>
    <p:sldId id="380" r:id="rId114"/>
    <p:sldId id="381" r:id="rId115"/>
    <p:sldId id="382" r:id="rId116"/>
    <p:sldId id="383" r:id="rId117"/>
    <p:sldId id="391" r:id="rId118"/>
    <p:sldId id="392" r:id="rId119"/>
    <p:sldId id="384" r:id="rId120"/>
    <p:sldId id="395" r:id="rId121"/>
    <p:sldId id="397" r:id="rId122"/>
    <p:sldId id="396" r:id="rId123"/>
    <p:sldId id="398" r:id="rId124"/>
    <p:sldId id="402" r:id="rId125"/>
    <p:sldId id="399" r:id="rId126"/>
    <p:sldId id="400" r:id="rId127"/>
    <p:sldId id="401" r:id="rId128"/>
    <p:sldId id="457" r:id="rId129"/>
    <p:sldId id="458" r:id="rId130"/>
    <p:sldId id="459" r:id="rId131"/>
    <p:sldId id="460" r:id="rId132"/>
    <p:sldId id="461" r:id="rId133"/>
    <p:sldId id="462" r:id="rId134"/>
    <p:sldId id="463" r:id="rId135"/>
    <p:sldId id="464" r:id="rId136"/>
    <p:sldId id="465" r:id="rId137"/>
    <p:sldId id="466" r:id="rId138"/>
    <p:sldId id="467" r:id="rId139"/>
    <p:sldId id="468" r:id="rId140"/>
    <p:sldId id="469" r:id="rId141"/>
    <p:sldId id="470" r:id="rId142"/>
    <p:sldId id="471" r:id="rId143"/>
    <p:sldId id="472" r:id="rId144"/>
    <p:sldId id="473" r:id="rId145"/>
    <p:sldId id="474" r:id="rId146"/>
    <p:sldId id="475" r:id="rId147"/>
    <p:sldId id="499" r:id="rId148"/>
    <p:sldId id="500" r:id="rId149"/>
    <p:sldId id="501" r:id="rId150"/>
    <p:sldId id="502" r:id="rId151"/>
    <p:sldId id="503" r:id="rId152"/>
    <p:sldId id="504" r:id="rId153"/>
    <p:sldId id="505" r:id="rId154"/>
    <p:sldId id="531" r:id="rId155"/>
    <p:sldId id="532" r:id="rId156"/>
    <p:sldId id="506" r:id="rId157"/>
    <p:sldId id="533" r:id="rId158"/>
    <p:sldId id="534" r:id="rId159"/>
    <p:sldId id="535" r:id="rId160"/>
    <p:sldId id="536" r:id="rId161"/>
    <p:sldId id="537" r:id="rId162"/>
    <p:sldId id="538" r:id="rId163"/>
    <p:sldId id="539" r:id="rId164"/>
    <p:sldId id="540" r:id="rId165"/>
    <p:sldId id="541" r:id="rId166"/>
    <p:sldId id="542" r:id="rId167"/>
    <p:sldId id="543" r:id="rId168"/>
    <p:sldId id="544" r:id="rId169"/>
    <p:sldId id="545" r:id="rId170"/>
    <p:sldId id="507" r:id="rId171"/>
    <p:sldId id="509" r:id="rId172"/>
    <p:sldId id="510" r:id="rId173"/>
    <p:sldId id="511" r:id="rId174"/>
    <p:sldId id="512" r:id="rId175"/>
    <p:sldId id="587" r:id="rId176"/>
    <p:sldId id="588" r:id="rId177"/>
    <p:sldId id="589" r:id="rId178"/>
    <p:sldId id="590" r:id="rId179"/>
    <p:sldId id="513" r:id="rId180"/>
    <p:sldId id="514" r:id="rId181"/>
    <p:sldId id="508" r:id="rId182"/>
    <p:sldId id="516" r:id="rId183"/>
    <p:sldId id="517" r:id="rId184"/>
    <p:sldId id="515" r:id="rId185"/>
    <p:sldId id="518" r:id="rId186"/>
    <p:sldId id="557" r:id="rId187"/>
    <p:sldId id="558" r:id="rId188"/>
    <p:sldId id="559" r:id="rId189"/>
    <p:sldId id="560" r:id="rId190"/>
    <p:sldId id="561" r:id="rId191"/>
    <p:sldId id="562" r:id="rId192"/>
    <p:sldId id="563" r:id="rId193"/>
    <p:sldId id="564" r:id="rId194"/>
    <p:sldId id="565" r:id="rId195"/>
    <p:sldId id="566" r:id="rId196"/>
    <p:sldId id="567" r:id="rId197"/>
    <p:sldId id="568" r:id="rId198"/>
    <p:sldId id="481" r:id="rId199"/>
    <p:sldId id="365" r:id="rId200"/>
    <p:sldId id="338" r:id="rId201"/>
    <p:sldId id="519" r:id="rId202"/>
    <p:sldId id="572" r:id="rId203"/>
    <p:sldId id="573" r:id="rId204"/>
    <p:sldId id="574" r:id="rId205"/>
    <p:sldId id="575" r:id="rId206"/>
    <p:sldId id="576" r:id="rId207"/>
    <p:sldId id="577" r:id="rId208"/>
    <p:sldId id="578" r:id="rId209"/>
    <p:sldId id="579" r:id="rId210"/>
    <p:sldId id="580" r:id="rId211"/>
    <p:sldId id="581" r:id="rId212"/>
    <p:sldId id="582" r:id="rId213"/>
    <p:sldId id="583" r:id="rId214"/>
    <p:sldId id="584" r:id="rId215"/>
    <p:sldId id="585" r:id="rId216"/>
    <p:sldId id="586" r:id="rId217"/>
    <p:sldId id="339" r:id="rId218"/>
  </p:sldIdLst>
  <p:sldSz cx="9144000" cy="6858000" type="screen4x3"/>
  <p:notesSz cx="7010400" cy="9296400"/>
  <p:defaultTextStyle>
    <a:defPPr>
      <a:defRPr lang="en-US"/>
    </a:defPPr>
    <a:lvl1pPr algn="ctr" rtl="0" eaLnBrk="0" fontAlgn="base" hangingPunct="0">
      <a:spcBef>
        <a:spcPct val="50000"/>
      </a:spcBef>
      <a:spcAft>
        <a:spcPct val="0"/>
      </a:spcAft>
      <a:defRPr sz="1600" kern="1200">
        <a:solidFill>
          <a:srgbClr val="000000"/>
        </a:solidFill>
        <a:latin typeface="Arial" charset="0"/>
        <a:ea typeface="+mn-ea"/>
        <a:cs typeface="+mn-cs"/>
      </a:defRPr>
    </a:lvl1pPr>
    <a:lvl2pPr marL="457200" algn="ctr" rtl="0" eaLnBrk="0" fontAlgn="base" hangingPunct="0">
      <a:spcBef>
        <a:spcPct val="50000"/>
      </a:spcBef>
      <a:spcAft>
        <a:spcPct val="0"/>
      </a:spcAft>
      <a:defRPr sz="1600" kern="1200">
        <a:solidFill>
          <a:srgbClr val="000000"/>
        </a:solidFill>
        <a:latin typeface="Arial" charset="0"/>
        <a:ea typeface="+mn-ea"/>
        <a:cs typeface="+mn-cs"/>
      </a:defRPr>
    </a:lvl2pPr>
    <a:lvl3pPr marL="914400" algn="ctr" rtl="0" eaLnBrk="0" fontAlgn="base" hangingPunct="0">
      <a:spcBef>
        <a:spcPct val="50000"/>
      </a:spcBef>
      <a:spcAft>
        <a:spcPct val="0"/>
      </a:spcAft>
      <a:defRPr sz="1600" kern="1200">
        <a:solidFill>
          <a:srgbClr val="000000"/>
        </a:solidFill>
        <a:latin typeface="Arial" charset="0"/>
        <a:ea typeface="+mn-ea"/>
        <a:cs typeface="+mn-cs"/>
      </a:defRPr>
    </a:lvl3pPr>
    <a:lvl4pPr marL="1371600" algn="ctr" rtl="0" eaLnBrk="0" fontAlgn="base" hangingPunct="0">
      <a:spcBef>
        <a:spcPct val="50000"/>
      </a:spcBef>
      <a:spcAft>
        <a:spcPct val="0"/>
      </a:spcAft>
      <a:defRPr sz="1600" kern="1200">
        <a:solidFill>
          <a:srgbClr val="000000"/>
        </a:solidFill>
        <a:latin typeface="Arial" charset="0"/>
        <a:ea typeface="+mn-ea"/>
        <a:cs typeface="+mn-cs"/>
      </a:defRPr>
    </a:lvl4pPr>
    <a:lvl5pPr marL="1828800" algn="ctr" rtl="0" eaLnBrk="0" fontAlgn="base" hangingPunct="0">
      <a:spcBef>
        <a:spcPct val="50000"/>
      </a:spcBef>
      <a:spcAft>
        <a:spcPct val="0"/>
      </a:spcAft>
      <a:defRPr sz="1600" kern="1200">
        <a:solidFill>
          <a:srgbClr val="000000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600" kern="1200">
        <a:solidFill>
          <a:srgbClr val="000000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1600" kern="1200">
        <a:solidFill>
          <a:srgbClr val="000000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1600" kern="1200">
        <a:solidFill>
          <a:srgbClr val="000000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1600" kern="1200">
        <a:solidFill>
          <a:srgbClr val="000000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3FBFF"/>
    <a:srgbClr val="E4F6FE"/>
    <a:srgbClr val="D5F0F9"/>
    <a:srgbClr val="AAD2E9"/>
    <a:srgbClr val="FFEB99"/>
    <a:srgbClr val="E6CEFF"/>
    <a:srgbClr val="FFCC99"/>
    <a:srgbClr val="D4F4D4"/>
    <a:srgbClr val="FFBAC8"/>
    <a:srgbClr val="B8E7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34" autoAdjust="0"/>
    <p:restoredTop sz="96366" autoAdjust="0"/>
  </p:normalViewPr>
  <p:slideViewPr>
    <p:cSldViewPr snapToGrid="0">
      <p:cViewPr varScale="1">
        <p:scale>
          <a:sx n="100" d="100"/>
          <a:sy n="100" d="100"/>
        </p:scale>
        <p:origin x="81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3881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3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63" Type="http://schemas.openxmlformats.org/officeDocument/2006/relationships/slide" Target="slides/slide59.xml"/><Relationship Id="rId84" Type="http://schemas.openxmlformats.org/officeDocument/2006/relationships/slide" Target="slides/slide80.xml"/><Relationship Id="rId138" Type="http://schemas.openxmlformats.org/officeDocument/2006/relationships/slide" Target="slides/slide134.xml"/><Relationship Id="rId159" Type="http://schemas.openxmlformats.org/officeDocument/2006/relationships/slide" Target="slides/slide155.xml"/><Relationship Id="rId170" Type="http://schemas.openxmlformats.org/officeDocument/2006/relationships/slide" Target="slides/slide166.xml"/><Relationship Id="rId191" Type="http://schemas.openxmlformats.org/officeDocument/2006/relationships/slide" Target="slides/slide187.xml"/><Relationship Id="rId205" Type="http://schemas.openxmlformats.org/officeDocument/2006/relationships/slide" Target="slides/slide201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53" Type="http://schemas.openxmlformats.org/officeDocument/2006/relationships/slide" Target="slides/slide49.xml"/><Relationship Id="rId74" Type="http://schemas.openxmlformats.org/officeDocument/2006/relationships/slide" Target="slides/slide70.xml"/><Relationship Id="rId128" Type="http://schemas.openxmlformats.org/officeDocument/2006/relationships/slide" Target="slides/slide124.xml"/><Relationship Id="rId149" Type="http://schemas.openxmlformats.org/officeDocument/2006/relationships/slide" Target="slides/slide145.xml"/><Relationship Id="rId5" Type="http://schemas.openxmlformats.org/officeDocument/2006/relationships/slide" Target="slides/slide1.xml"/><Relationship Id="rId95" Type="http://schemas.openxmlformats.org/officeDocument/2006/relationships/slide" Target="slides/slide91.xml"/><Relationship Id="rId160" Type="http://schemas.openxmlformats.org/officeDocument/2006/relationships/slide" Target="slides/slide156.xml"/><Relationship Id="rId181" Type="http://schemas.openxmlformats.org/officeDocument/2006/relationships/slide" Target="slides/slide177.xml"/><Relationship Id="rId216" Type="http://schemas.openxmlformats.org/officeDocument/2006/relationships/slide" Target="slides/slide212.xml"/><Relationship Id="rId211" Type="http://schemas.openxmlformats.org/officeDocument/2006/relationships/slide" Target="slides/slide207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18" Type="http://schemas.openxmlformats.org/officeDocument/2006/relationships/slide" Target="slides/slide114.xml"/><Relationship Id="rId134" Type="http://schemas.openxmlformats.org/officeDocument/2006/relationships/slide" Target="slides/slide130.xml"/><Relationship Id="rId139" Type="http://schemas.openxmlformats.org/officeDocument/2006/relationships/slide" Target="slides/slide135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50" Type="http://schemas.openxmlformats.org/officeDocument/2006/relationships/slide" Target="slides/slide146.xml"/><Relationship Id="rId155" Type="http://schemas.openxmlformats.org/officeDocument/2006/relationships/slide" Target="slides/slide151.xml"/><Relationship Id="rId171" Type="http://schemas.openxmlformats.org/officeDocument/2006/relationships/slide" Target="slides/slide167.xml"/><Relationship Id="rId176" Type="http://schemas.openxmlformats.org/officeDocument/2006/relationships/slide" Target="slides/slide172.xml"/><Relationship Id="rId192" Type="http://schemas.openxmlformats.org/officeDocument/2006/relationships/slide" Target="slides/slide188.xml"/><Relationship Id="rId197" Type="http://schemas.openxmlformats.org/officeDocument/2006/relationships/slide" Target="slides/slide193.xml"/><Relationship Id="rId206" Type="http://schemas.openxmlformats.org/officeDocument/2006/relationships/slide" Target="slides/slide202.xml"/><Relationship Id="rId201" Type="http://schemas.openxmlformats.org/officeDocument/2006/relationships/slide" Target="slides/slide197.xml"/><Relationship Id="rId222" Type="http://schemas.openxmlformats.org/officeDocument/2006/relationships/theme" Target="theme/theme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08" Type="http://schemas.openxmlformats.org/officeDocument/2006/relationships/slide" Target="slides/slide104.xml"/><Relationship Id="rId124" Type="http://schemas.openxmlformats.org/officeDocument/2006/relationships/slide" Target="slides/slide120.xml"/><Relationship Id="rId129" Type="http://schemas.openxmlformats.org/officeDocument/2006/relationships/slide" Target="slides/slide125.xml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40" Type="http://schemas.openxmlformats.org/officeDocument/2006/relationships/slide" Target="slides/slide136.xml"/><Relationship Id="rId145" Type="http://schemas.openxmlformats.org/officeDocument/2006/relationships/slide" Target="slides/slide141.xml"/><Relationship Id="rId161" Type="http://schemas.openxmlformats.org/officeDocument/2006/relationships/slide" Target="slides/slide157.xml"/><Relationship Id="rId166" Type="http://schemas.openxmlformats.org/officeDocument/2006/relationships/slide" Target="slides/slide162.xml"/><Relationship Id="rId182" Type="http://schemas.openxmlformats.org/officeDocument/2006/relationships/slide" Target="slides/slide178.xml"/><Relationship Id="rId187" Type="http://schemas.openxmlformats.org/officeDocument/2006/relationships/slide" Target="slides/slide183.xml"/><Relationship Id="rId217" Type="http://schemas.openxmlformats.org/officeDocument/2006/relationships/slide" Target="slides/slide213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212" Type="http://schemas.openxmlformats.org/officeDocument/2006/relationships/slide" Target="slides/slide208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119" Type="http://schemas.openxmlformats.org/officeDocument/2006/relationships/slide" Target="slides/slide115.xml"/><Relationship Id="rId44" Type="http://schemas.openxmlformats.org/officeDocument/2006/relationships/slide" Target="slides/slide40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130" Type="http://schemas.openxmlformats.org/officeDocument/2006/relationships/slide" Target="slides/slide126.xml"/><Relationship Id="rId135" Type="http://schemas.openxmlformats.org/officeDocument/2006/relationships/slide" Target="slides/slide131.xml"/><Relationship Id="rId151" Type="http://schemas.openxmlformats.org/officeDocument/2006/relationships/slide" Target="slides/slide147.xml"/><Relationship Id="rId156" Type="http://schemas.openxmlformats.org/officeDocument/2006/relationships/slide" Target="slides/slide152.xml"/><Relationship Id="rId177" Type="http://schemas.openxmlformats.org/officeDocument/2006/relationships/slide" Target="slides/slide173.xml"/><Relationship Id="rId198" Type="http://schemas.openxmlformats.org/officeDocument/2006/relationships/slide" Target="slides/slide194.xml"/><Relationship Id="rId172" Type="http://schemas.openxmlformats.org/officeDocument/2006/relationships/slide" Target="slides/slide168.xml"/><Relationship Id="rId193" Type="http://schemas.openxmlformats.org/officeDocument/2006/relationships/slide" Target="slides/slide189.xml"/><Relationship Id="rId202" Type="http://schemas.openxmlformats.org/officeDocument/2006/relationships/slide" Target="slides/slide198.xml"/><Relationship Id="rId207" Type="http://schemas.openxmlformats.org/officeDocument/2006/relationships/slide" Target="slides/slide203.xml"/><Relationship Id="rId223" Type="http://schemas.openxmlformats.org/officeDocument/2006/relationships/tableStyles" Target="tableStyles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120" Type="http://schemas.openxmlformats.org/officeDocument/2006/relationships/slide" Target="slides/slide116.xml"/><Relationship Id="rId125" Type="http://schemas.openxmlformats.org/officeDocument/2006/relationships/slide" Target="slides/slide121.xml"/><Relationship Id="rId141" Type="http://schemas.openxmlformats.org/officeDocument/2006/relationships/slide" Target="slides/slide137.xml"/><Relationship Id="rId146" Type="http://schemas.openxmlformats.org/officeDocument/2006/relationships/slide" Target="slides/slide142.xml"/><Relationship Id="rId167" Type="http://schemas.openxmlformats.org/officeDocument/2006/relationships/slide" Target="slides/slide163.xml"/><Relationship Id="rId188" Type="http://schemas.openxmlformats.org/officeDocument/2006/relationships/slide" Target="slides/slide184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162" Type="http://schemas.openxmlformats.org/officeDocument/2006/relationships/slide" Target="slides/slide158.xml"/><Relationship Id="rId183" Type="http://schemas.openxmlformats.org/officeDocument/2006/relationships/slide" Target="slides/slide179.xml"/><Relationship Id="rId213" Type="http://schemas.openxmlformats.org/officeDocument/2006/relationships/slide" Target="slides/slide209.xml"/><Relationship Id="rId218" Type="http://schemas.openxmlformats.org/officeDocument/2006/relationships/slide" Target="slides/slide214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slide" Target="slides/slide111.xml"/><Relationship Id="rId131" Type="http://schemas.openxmlformats.org/officeDocument/2006/relationships/slide" Target="slides/slide127.xml"/><Relationship Id="rId136" Type="http://schemas.openxmlformats.org/officeDocument/2006/relationships/slide" Target="slides/slide132.xml"/><Relationship Id="rId157" Type="http://schemas.openxmlformats.org/officeDocument/2006/relationships/slide" Target="slides/slide153.xml"/><Relationship Id="rId178" Type="http://schemas.openxmlformats.org/officeDocument/2006/relationships/slide" Target="slides/slide174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52" Type="http://schemas.openxmlformats.org/officeDocument/2006/relationships/slide" Target="slides/slide148.xml"/><Relationship Id="rId173" Type="http://schemas.openxmlformats.org/officeDocument/2006/relationships/slide" Target="slides/slide169.xml"/><Relationship Id="rId194" Type="http://schemas.openxmlformats.org/officeDocument/2006/relationships/slide" Target="slides/slide190.xml"/><Relationship Id="rId199" Type="http://schemas.openxmlformats.org/officeDocument/2006/relationships/slide" Target="slides/slide195.xml"/><Relationship Id="rId203" Type="http://schemas.openxmlformats.org/officeDocument/2006/relationships/slide" Target="slides/slide199.xml"/><Relationship Id="rId208" Type="http://schemas.openxmlformats.org/officeDocument/2006/relationships/slide" Target="slides/slide204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126" Type="http://schemas.openxmlformats.org/officeDocument/2006/relationships/slide" Target="slides/slide122.xml"/><Relationship Id="rId147" Type="http://schemas.openxmlformats.org/officeDocument/2006/relationships/slide" Target="slides/slide143.xml"/><Relationship Id="rId168" Type="http://schemas.openxmlformats.org/officeDocument/2006/relationships/slide" Target="slides/slide164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142" Type="http://schemas.openxmlformats.org/officeDocument/2006/relationships/slide" Target="slides/slide138.xml"/><Relationship Id="rId163" Type="http://schemas.openxmlformats.org/officeDocument/2006/relationships/slide" Target="slides/slide159.xml"/><Relationship Id="rId184" Type="http://schemas.openxmlformats.org/officeDocument/2006/relationships/slide" Target="slides/slide180.xml"/><Relationship Id="rId189" Type="http://schemas.openxmlformats.org/officeDocument/2006/relationships/slide" Target="slides/slide185.xml"/><Relationship Id="rId219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4" Type="http://schemas.openxmlformats.org/officeDocument/2006/relationships/slide" Target="slides/slide210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slide" Target="slides/slide112.xml"/><Relationship Id="rId137" Type="http://schemas.openxmlformats.org/officeDocument/2006/relationships/slide" Target="slides/slide133.xml"/><Relationship Id="rId158" Type="http://schemas.openxmlformats.org/officeDocument/2006/relationships/slide" Target="slides/slide154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32" Type="http://schemas.openxmlformats.org/officeDocument/2006/relationships/slide" Target="slides/slide128.xml"/><Relationship Id="rId153" Type="http://schemas.openxmlformats.org/officeDocument/2006/relationships/slide" Target="slides/slide149.xml"/><Relationship Id="rId174" Type="http://schemas.openxmlformats.org/officeDocument/2006/relationships/slide" Target="slides/slide170.xml"/><Relationship Id="rId179" Type="http://schemas.openxmlformats.org/officeDocument/2006/relationships/slide" Target="slides/slide175.xml"/><Relationship Id="rId195" Type="http://schemas.openxmlformats.org/officeDocument/2006/relationships/slide" Target="slides/slide191.xml"/><Relationship Id="rId209" Type="http://schemas.openxmlformats.org/officeDocument/2006/relationships/slide" Target="slides/slide205.xml"/><Relationship Id="rId190" Type="http://schemas.openxmlformats.org/officeDocument/2006/relationships/slide" Target="slides/slide186.xml"/><Relationship Id="rId204" Type="http://schemas.openxmlformats.org/officeDocument/2006/relationships/slide" Target="slides/slide200.xml"/><Relationship Id="rId220" Type="http://schemas.openxmlformats.org/officeDocument/2006/relationships/presProps" Target="presProps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27" Type="http://schemas.openxmlformats.org/officeDocument/2006/relationships/slide" Target="slides/slide12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slide" Target="slides/slide118.xml"/><Relationship Id="rId143" Type="http://schemas.openxmlformats.org/officeDocument/2006/relationships/slide" Target="slides/slide139.xml"/><Relationship Id="rId148" Type="http://schemas.openxmlformats.org/officeDocument/2006/relationships/slide" Target="slides/slide144.xml"/><Relationship Id="rId164" Type="http://schemas.openxmlformats.org/officeDocument/2006/relationships/slide" Target="slides/slide160.xml"/><Relationship Id="rId169" Type="http://schemas.openxmlformats.org/officeDocument/2006/relationships/slide" Target="slides/slide165.xml"/><Relationship Id="rId185" Type="http://schemas.openxmlformats.org/officeDocument/2006/relationships/slide" Target="slides/slide18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80" Type="http://schemas.openxmlformats.org/officeDocument/2006/relationships/slide" Target="slides/slide176.xml"/><Relationship Id="rId210" Type="http://schemas.openxmlformats.org/officeDocument/2006/relationships/slide" Target="slides/slide206.xml"/><Relationship Id="rId215" Type="http://schemas.openxmlformats.org/officeDocument/2006/relationships/slide" Target="slides/slide211.xml"/><Relationship Id="rId26" Type="http://schemas.openxmlformats.org/officeDocument/2006/relationships/slide" Target="slides/slide22.xml"/><Relationship Id="rId47" Type="http://schemas.openxmlformats.org/officeDocument/2006/relationships/slide" Target="slides/slide43.xml"/><Relationship Id="rId68" Type="http://schemas.openxmlformats.org/officeDocument/2006/relationships/slide" Target="slides/slide64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33" Type="http://schemas.openxmlformats.org/officeDocument/2006/relationships/slide" Target="slides/slide129.xml"/><Relationship Id="rId154" Type="http://schemas.openxmlformats.org/officeDocument/2006/relationships/slide" Target="slides/slide150.xml"/><Relationship Id="rId175" Type="http://schemas.openxmlformats.org/officeDocument/2006/relationships/slide" Target="slides/slide171.xml"/><Relationship Id="rId196" Type="http://schemas.openxmlformats.org/officeDocument/2006/relationships/slide" Target="slides/slide192.xml"/><Relationship Id="rId200" Type="http://schemas.openxmlformats.org/officeDocument/2006/relationships/slide" Target="slides/slide196.xml"/><Relationship Id="rId16" Type="http://schemas.openxmlformats.org/officeDocument/2006/relationships/slide" Target="slides/slide12.xml"/><Relationship Id="rId221" Type="http://schemas.openxmlformats.org/officeDocument/2006/relationships/viewProps" Target="viewProps.xml"/><Relationship Id="rId37" Type="http://schemas.openxmlformats.org/officeDocument/2006/relationships/slide" Target="slides/slide33.xml"/><Relationship Id="rId58" Type="http://schemas.openxmlformats.org/officeDocument/2006/relationships/slide" Target="slides/slide54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slide" Target="slides/slide119.xml"/><Relationship Id="rId144" Type="http://schemas.openxmlformats.org/officeDocument/2006/relationships/slide" Target="slides/slide140.xml"/><Relationship Id="rId90" Type="http://schemas.openxmlformats.org/officeDocument/2006/relationships/slide" Target="slides/slide86.xml"/><Relationship Id="rId165" Type="http://schemas.openxmlformats.org/officeDocument/2006/relationships/slide" Target="slides/slide161.xml"/><Relationship Id="rId186" Type="http://schemas.openxmlformats.org/officeDocument/2006/relationships/slide" Target="slides/slide18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4AAFF06-3715-453E-B065-7464A824E016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6C18C3E-D418-4737-8A22-712BF72DADB1}">
      <dgm:prSet phldrT="[Text]" custT="1"/>
      <dgm:spPr/>
      <dgm:t>
        <a:bodyPr/>
        <a:lstStyle/>
        <a:p>
          <a:r>
            <a:rPr lang="en-US" sz="1800" dirty="0" smtClean="0"/>
            <a:t>Voltage</a:t>
          </a:r>
          <a:endParaRPr lang="en-US" sz="1800" dirty="0"/>
        </a:p>
      </dgm:t>
    </dgm:pt>
    <dgm:pt modelId="{3B3A18FC-CC3B-4A59-BA2E-A8DAE92E1295}" type="parTrans" cxnId="{C893C4B4-8D14-4EFD-8B93-E47BD0BC79F8}">
      <dgm:prSet/>
      <dgm:spPr/>
      <dgm:t>
        <a:bodyPr/>
        <a:lstStyle/>
        <a:p>
          <a:endParaRPr lang="en-US" sz="1800"/>
        </a:p>
      </dgm:t>
    </dgm:pt>
    <dgm:pt modelId="{1D13F287-E9C8-448B-A268-6BB5A8078C7E}" type="sibTrans" cxnId="{C893C4B4-8D14-4EFD-8B93-E47BD0BC79F8}">
      <dgm:prSet/>
      <dgm:spPr/>
      <dgm:t>
        <a:bodyPr/>
        <a:lstStyle/>
        <a:p>
          <a:endParaRPr lang="en-US" sz="1800"/>
        </a:p>
      </dgm:t>
    </dgm:pt>
    <dgm:pt modelId="{AB6679E4-D634-43CD-85A8-03EB99A0481D}">
      <dgm:prSet phldrT="[Text]" custT="1"/>
      <dgm:spPr/>
      <dgm:t>
        <a:bodyPr/>
        <a:lstStyle/>
        <a:p>
          <a:r>
            <a:rPr lang="en-US" sz="1800" dirty="0" smtClean="0"/>
            <a:t>Protection coordination</a:t>
          </a:r>
          <a:endParaRPr lang="en-US" sz="1800" dirty="0"/>
        </a:p>
      </dgm:t>
    </dgm:pt>
    <dgm:pt modelId="{3F8ADDBD-7694-40AC-BADA-E855FCDF21DF}" type="sibTrans" cxnId="{24D8FE9D-A771-4CFB-9D0D-8016565DA115}">
      <dgm:prSet/>
      <dgm:spPr/>
      <dgm:t>
        <a:bodyPr/>
        <a:lstStyle/>
        <a:p>
          <a:endParaRPr lang="en-US" sz="1800"/>
        </a:p>
      </dgm:t>
    </dgm:pt>
    <dgm:pt modelId="{EDF44B90-3504-4FD8-88DD-741CE72943D0}" type="parTrans" cxnId="{24D8FE9D-A771-4CFB-9D0D-8016565DA115}">
      <dgm:prSet/>
      <dgm:spPr/>
      <dgm:t>
        <a:bodyPr/>
        <a:lstStyle/>
        <a:p>
          <a:endParaRPr lang="en-US" sz="1800"/>
        </a:p>
      </dgm:t>
    </dgm:pt>
    <dgm:pt modelId="{B1C74A3A-609F-418B-9161-1ABAB0A3DC5F}">
      <dgm:prSet phldrT="[Text]" custT="1"/>
      <dgm:spPr/>
      <dgm:t>
        <a:bodyPr/>
        <a:lstStyle/>
        <a:p>
          <a:r>
            <a:rPr lang="en-US" sz="1800" dirty="0" smtClean="0"/>
            <a:t>Thermal capacity</a:t>
          </a:r>
          <a:endParaRPr lang="en-US" sz="1800" dirty="0"/>
        </a:p>
      </dgm:t>
    </dgm:pt>
    <dgm:pt modelId="{62735D4D-1F87-45EA-BA71-C31B858344B3}" type="sibTrans" cxnId="{13803363-E118-4E55-A236-A6D7B286D5A8}">
      <dgm:prSet/>
      <dgm:spPr/>
      <dgm:t>
        <a:bodyPr/>
        <a:lstStyle/>
        <a:p>
          <a:endParaRPr lang="en-US" sz="1800"/>
        </a:p>
      </dgm:t>
    </dgm:pt>
    <dgm:pt modelId="{729DAB6A-E238-47EC-BDB7-00AFCDD71152}" type="parTrans" cxnId="{13803363-E118-4E55-A236-A6D7B286D5A8}">
      <dgm:prSet/>
      <dgm:spPr/>
      <dgm:t>
        <a:bodyPr/>
        <a:lstStyle/>
        <a:p>
          <a:endParaRPr lang="en-US" sz="1800"/>
        </a:p>
      </dgm:t>
    </dgm:pt>
    <dgm:pt modelId="{4AAE81FE-1A75-4833-8B2A-AA4E06EBFD4C}" type="pres">
      <dgm:prSet presAssocID="{24AAFF06-3715-453E-B065-7464A824E016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5431283-EC1F-46D1-963F-714E9DD4CCF7}" type="pres">
      <dgm:prSet presAssocID="{B6C18C3E-D418-4737-8A22-712BF72DADB1}" presName="linNode" presStyleCnt="0"/>
      <dgm:spPr/>
    </dgm:pt>
    <dgm:pt modelId="{A54BB39E-46BB-4621-BE32-E2B267B256A0}" type="pres">
      <dgm:prSet presAssocID="{B6C18C3E-D418-4737-8A22-712BF72DADB1}" presName="parentText" presStyleLbl="node1" presStyleIdx="0" presStyleCnt="3" custScaleX="209249" custLinFactNeighborX="-461" custLinFactNeighborY="-20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77707BF-8815-4840-91FB-0B4ABF5EFF1D}" type="pres">
      <dgm:prSet presAssocID="{1D13F287-E9C8-448B-A268-6BB5A8078C7E}" presName="sp" presStyleCnt="0"/>
      <dgm:spPr/>
    </dgm:pt>
    <dgm:pt modelId="{6CA0CBDF-328C-49F7-8066-41327282FC92}" type="pres">
      <dgm:prSet presAssocID="{AB6679E4-D634-43CD-85A8-03EB99A0481D}" presName="linNode" presStyleCnt="0"/>
      <dgm:spPr/>
    </dgm:pt>
    <dgm:pt modelId="{5A9DBEA0-55BF-4CD1-8132-8EECD756C2F6}" type="pres">
      <dgm:prSet presAssocID="{AB6679E4-D634-43CD-85A8-03EB99A0481D}" presName="parentText" presStyleLbl="node1" presStyleIdx="1" presStyleCnt="3" custScaleX="209249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9A377FF-1E95-489B-8057-E6D869F0F8F1}" type="pres">
      <dgm:prSet presAssocID="{3F8ADDBD-7694-40AC-BADA-E855FCDF21DF}" presName="sp" presStyleCnt="0"/>
      <dgm:spPr/>
    </dgm:pt>
    <dgm:pt modelId="{8BE4DF9F-A1AE-4B67-A290-1F1E155E7FD5}" type="pres">
      <dgm:prSet presAssocID="{B1C74A3A-609F-418B-9161-1ABAB0A3DC5F}" presName="linNode" presStyleCnt="0"/>
      <dgm:spPr/>
    </dgm:pt>
    <dgm:pt modelId="{8144CF15-29E3-4A87-BA09-D56B5F139220}" type="pres">
      <dgm:prSet presAssocID="{B1C74A3A-609F-418B-9161-1ABAB0A3DC5F}" presName="parentText" presStyleLbl="node1" presStyleIdx="2" presStyleCnt="3" custScaleX="209249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EAD5549-F9ED-4E37-8E3F-7ED416A62BEA}" type="presOf" srcId="{24AAFF06-3715-453E-B065-7464A824E016}" destId="{4AAE81FE-1A75-4833-8B2A-AA4E06EBFD4C}" srcOrd="0" destOrd="0" presId="urn:microsoft.com/office/officeart/2005/8/layout/vList5"/>
    <dgm:cxn modelId="{C893C4B4-8D14-4EFD-8B93-E47BD0BC79F8}" srcId="{24AAFF06-3715-453E-B065-7464A824E016}" destId="{B6C18C3E-D418-4737-8A22-712BF72DADB1}" srcOrd="0" destOrd="0" parTransId="{3B3A18FC-CC3B-4A59-BA2E-A8DAE92E1295}" sibTransId="{1D13F287-E9C8-448B-A268-6BB5A8078C7E}"/>
    <dgm:cxn modelId="{13803363-E118-4E55-A236-A6D7B286D5A8}" srcId="{24AAFF06-3715-453E-B065-7464A824E016}" destId="{B1C74A3A-609F-418B-9161-1ABAB0A3DC5F}" srcOrd="2" destOrd="0" parTransId="{729DAB6A-E238-47EC-BDB7-00AFCDD71152}" sibTransId="{62735D4D-1F87-45EA-BA71-C31B858344B3}"/>
    <dgm:cxn modelId="{355777B8-1D85-4C68-9D95-EC3C4867679C}" type="presOf" srcId="{B1C74A3A-609F-418B-9161-1ABAB0A3DC5F}" destId="{8144CF15-29E3-4A87-BA09-D56B5F139220}" srcOrd="0" destOrd="0" presId="urn:microsoft.com/office/officeart/2005/8/layout/vList5"/>
    <dgm:cxn modelId="{D18002D8-87CE-4B9F-A1D3-3A7967F2B82F}" type="presOf" srcId="{AB6679E4-D634-43CD-85A8-03EB99A0481D}" destId="{5A9DBEA0-55BF-4CD1-8132-8EECD756C2F6}" srcOrd="0" destOrd="0" presId="urn:microsoft.com/office/officeart/2005/8/layout/vList5"/>
    <dgm:cxn modelId="{24D8FE9D-A771-4CFB-9D0D-8016565DA115}" srcId="{24AAFF06-3715-453E-B065-7464A824E016}" destId="{AB6679E4-D634-43CD-85A8-03EB99A0481D}" srcOrd="1" destOrd="0" parTransId="{EDF44B90-3504-4FD8-88DD-741CE72943D0}" sibTransId="{3F8ADDBD-7694-40AC-BADA-E855FCDF21DF}"/>
    <dgm:cxn modelId="{F48C0638-85B1-4EE2-A8A2-58E3DB6051AC}" type="presOf" srcId="{B6C18C3E-D418-4737-8A22-712BF72DADB1}" destId="{A54BB39E-46BB-4621-BE32-E2B267B256A0}" srcOrd="0" destOrd="0" presId="urn:microsoft.com/office/officeart/2005/8/layout/vList5"/>
    <dgm:cxn modelId="{4068023B-7B06-4C1A-82E4-25D03B8F8822}" type="presParOf" srcId="{4AAE81FE-1A75-4833-8B2A-AA4E06EBFD4C}" destId="{55431283-EC1F-46D1-963F-714E9DD4CCF7}" srcOrd="0" destOrd="0" presId="urn:microsoft.com/office/officeart/2005/8/layout/vList5"/>
    <dgm:cxn modelId="{FD4B717D-3E92-4A94-9293-18668F8B9445}" type="presParOf" srcId="{55431283-EC1F-46D1-963F-714E9DD4CCF7}" destId="{A54BB39E-46BB-4621-BE32-E2B267B256A0}" srcOrd="0" destOrd="0" presId="urn:microsoft.com/office/officeart/2005/8/layout/vList5"/>
    <dgm:cxn modelId="{D4C9487F-7876-42E6-B11E-91683C1F5683}" type="presParOf" srcId="{4AAE81FE-1A75-4833-8B2A-AA4E06EBFD4C}" destId="{477707BF-8815-4840-91FB-0B4ABF5EFF1D}" srcOrd="1" destOrd="0" presId="urn:microsoft.com/office/officeart/2005/8/layout/vList5"/>
    <dgm:cxn modelId="{2738A634-863B-4B1F-8E75-C053EEA82E1D}" type="presParOf" srcId="{4AAE81FE-1A75-4833-8B2A-AA4E06EBFD4C}" destId="{6CA0CBDF-328C-49F7-8066-41327282FC92}" srcOrd="2" destOrd="0" presId="urn:microsoft.com/office/officeart/2005/8/layout/vList5"/>
    <dgm:cxn modelId="{D862E6B7-79F3-4C15-A3EA-7BA455D44F79}" type="presParOf" srcId="{6CA0CBDF-328C-49F7-8066-41327282FC92}" destId="{5A9DBEA0-55BF-4CD1-8132-8EECD756C2F6}" srcOrd="0" destOrd="0" presId="urn:microsoft.com/office/officeart/2005/8/layout/vList5"/>
    <dgm:cxn modelId="{EBF2D66E-0B54-45A2-937A-7134332A4E63}" type="presParOf" srcId="{4AAE81FE-1A75-4833-8B2A-AA4E06EBFD4C}" destId="{A9A377FF-1E95-489B-8057-E6D869F0F8F1}" srcOrd="3" destOrd="0" presId="urn:microsoft.com/office/officeart/2005/8/layout/vList5"/>
    <dgm:cxn modelId="{F8B99109-8AAF-4A8F-BA3F-5EBC96C3CE1A}" type="presParOf" srcId="{4AAE81FE-1A75-4833-8B2A-AA4E06EBFD4C}" destId="{8BE4DF9F-A1AE-4B67-A290-1F1E155E7FD5}" srcOrd="4" destOrd="0" presId="urn:microsoft.com/office/officeart/2005/8/layout/vList5"/>
    <dgm:cxn modelId="{42430135-27E1-49FD-B2B7-C47CA0FC5ADA}" type="presParOf" srcId="{8BE4DF9F-A1AE-4B67-A290-1F1E155E7FD5}" destId="{8144CF15-29E3-4A87-BA09-D56B5F139220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4BB39E-46BB-4621-BE32-E2B267B256A0}">
      <dsp:nvSpPr>
        <dsp:cNvPr id="0" name=""/>
        <dsp:cNvSpPr/>
      </dsp:nvSpPr>
      <dsp:spPr>
        <a:xfrm>
          <a:off x="255688" y="0"/>
          <a:ext cx="1582756" cy="62226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Voltage</a:t>
          </a:r>
          <a:endParaRPr lang="en-US" sz="1800" kern="1200" dirty="0"/>
        </a:p>
      </dsp:txBody>
      <dsp:txXfrm>
        <a:off x="286064" y="30376"/>
        <a:ext cx="1522004" cy="561512"/>
      </dsp:txXfrm>
    </dsp:sp>
    <dsp:sp modelId="{5A9DBEA0-55BF-4CD1-8132-8EECD756C2F6}">
      <dsp:nvSpPr>
        <dsp:cNvPr id="0" name=""/>
        <dsp:cNvSpPr/>
      </dsp:nvSpPr>
      <dsp:spPr>
        <a:xfrm>
          <a:off x="259175" y="654320"/>
          <a:ext cx="1582756" cy="62226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Protection coordination</a:t>
          </a:r>
          <a:endParaRPr lang="en-US" sz="1800" kern="1200" dirty="0"/>
        </a:p>
      </dsp:txBody>
      <dsp:txXfrm>
        <a:off x="289551" y="684696"/>
        <a:ext cx="1522004" cy="561512"/>
      </dsp:txXfrm>
    </dsp:sp>
    <dsp:sp modelId="{8144CF15-29E3-4A87-BA09-D56B5F139220}">
      <dsp:nvSpPr>
        <dsp:cNvPr id="0" name=""/>
        <dsp:cNvSpPr/>
      </dsp:nvSpPr>
      <dsp:spPr>
        <a:xfrm>
          <a:off x="259175" y="1307698"/>
          <a:ext cx="1582756" cy="62226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Thermal capacity</a:t>
          </a:r>
          <a:endParaRPr lang="en-US" sz="1800" kern="1200" dirty="0"/>
        </a:p>
      </dsp:txBody>
      <dsp:txXfrm>
        <a:off x="289551" y="1338074"/>
        <a:ext cx="1522004" cy="56151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628" cy="466412"/>
          </a:xfrm>
          <a:prstGeom prst="rect">
            <a:avLst/>
          </a:prstGeom>
        </p:spPr>
        <p:txBody>
          <a:bodyPr vert="horz" lIns="91650" tIns="45825" rIns="91650" bIns="45825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1183" y="0"/>
            <a:ext cx="3037628" cy="466412"/>
          </a:xfrm>
          <a:prstGeom prst="rect">
            <a:avLst/>
          </a:prstGeom>
        </p:spPr>
        <p:txBody>
          <a:bodyPr vert="horz" lIns="91650" tIns="45825" rIns="91650" bIns="45825" rtlCol="0"/>
          <a:lstStyle>
            <a:lvl1pPr algn="r">
              <a:defRPr sz="1200"/>
            </a:lvl1pPr>
          </a:lstStyle>
          <a:p>
            <a:fld id="{21D603EA-85D6-422C-AB10-17A2A7923832}" type="datetimeFigureOut">
              <a:rPr lang="en-US" smtClean="0"/>
              <a:t>3/18/2016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14463" y="1162050"/>
            <a:ext cx="4181475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650" tIns="45825" rIns="91650" bIns="45825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359" y="4474689"/>
            <a:ext cx="5607684" cy="3659661"/>
          </a:xfrm>
          <a:prstGeom prst="rect">
            <a:avLst/>
          </a:prstGeom>
        </p:spPr>
        <p:txBody>
          <a:bodyPr vert="horz" lIns="91650" tIns="45825" rIns="91650" bIns="45825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89"/>
            <a:ext cx="3037628" cy="466411"/>
          </a:xfrm>
          <a:prstGeom prst="rect">
            <a:avLst/>
          </a:prstGeom>
        </p:spPr>
        <p:txBody>
          <a:bodyPr vert="horz" lIns="91650" tIns="45825" rIns="91650" bIns="45825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1183" y="8829989"/>
            <a:ext cx="3037628" cy="466411"/>
          </a:xfrm>
          <a:prstGeom prst="rect">
            <a:avLst/>
          </a:prstGeom>
        </p:spPr>
        <p:txBody>
          <a:bodyPr vert="horz" lIns="91650" tIns="45825" rIns="91650" bIns="45825" rtlCol="0" anchor="b"/>
          <a:lstStyle>
            <a:lvl1pPr algn="r">
              <a:defRPr sz="1200"/>
            </a:lvl1pPr>
          </a:lstStyle>
          <a:p>
            <a:fld id="{6DE649CB-0B81-4204-A849-0379B10D6E2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052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fld id="{7DD43932-FA4D-490C-A4C8-57D0D731FE78}" type="slidenum">
              <a:rPr lang="en-US" altLang="en-US" sz="1200">
                <a:solidFill>
                  <a:schemeClr val="tx1"/>
                </a:solidFill>
              </a:rPr>
              <a:pPr/>
              <a:t>5</a:t>
            </a:fld>
            <a:endParaRPr lang="en-US" altLang="en-US" sz="1200">
              <a:solidFill>
                <a:schemeClr val="tx1"/>
              </a:solidFill>
            </a:endParaRPr>
          </a:p>
        </p:txBody>
      </p:sp>
      <p:sp>
        <p:nvSpPr>
          <p:cNvPr id="288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87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414838"/>
            <a:ext cx="5140325" cy="41846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9160009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fld id="{4E0B90B5-8C9F-4C70-9982-E5E26531B1B0}" type="slidenum">
              <a:rPr lang="en-US" altLang="en-US" sz="1200">
                <a:solidFill>
                  <a:schemeClr val="tx1"/>
                </a:solidFill>
              </a:rPr>
              <a:pPr/>
              <a:t>24</a:t>
            </a:fld>
            <a:endParaRPr lang="en-US" altLang="en-US" sz="1200">
              <a:solidFill>
                <a:schemeClr val="tx1"/>
              </a:solidFill>
            </a:endParaRPr>
          </a:p>
        </p:txBody>
      </p:sp>
      <p:sp>
        <p:nvSpPr>
          <p:cNvPr id="304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4275" y="695325"/>
            <a:ext cx="4648200" cy="3486150"/>
          </a:xfrm>
          <a:ln/>
        </p:spPr>
      </p:sp>
      <p:sp>
        <p:nvSpPr>
          <p:cNvPr id="30413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1675" y="4414838"/>
            <a:ext cx="5607050" cy="418623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878490499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205FAB7-C28A-4E5E-9F8A-E7A7D75F8FA1}" type="slidenum">
              <a:rPr lang="en-US" altLang="en-US"/>
              <a:pPr/>
              <a:t>172</a:t>
            </a:fld>
            <a:endParaRPr lang="en-US" altLang="en-US"/>
          </a:p>
        </p:txBody>
      </p:sp>
      <p:sp>
        <p:nvSpPr>
          <p:cNvPr id="12290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94016738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2470B03-416A-4281-98D0-065D718AE9C0}" type="slidenum">
              <a:rPr lang="en-US" altLang="en-US"/>
              <a:pPr/>
              <a:t>173</a:t>
            </a:fld>
            <a:endParaRPr lang="en-US" altLang="en-US"/>
          </a:p>
        </p:txBody>
      </p:sp>
      <p:sp>
        <p:nvSpPr>
          <p:cNvPr id="20482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69813438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B67D5EA-E9EA-4BC1-83A0-EB59750058F6}" type="slidenum">
              <a:rPr lang="en-US" altLang="en-US"/>
              <a:pPr/>
              <a:t>174</a:t>
            </a:fld>
            <a:endParaRPr lang="en-US" altLang="en-US"/>
          </a:p>
        </p:txBody>
      </p:sp>
      <p:sp>
        <p:nvSpPr>
          <p:cNvPr id="6146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8655218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26AC5A9-4393-4A1C-891B-6925129AA064}" type="slidenum">
              <a:rPr lang="en-US" altLang="en-US"/>
              <a:pPr/>
              <a:t>175</a:t>
            </a:fld>
            <a:endParaRPr lang="en-US" altLang="en-US"/>
          </a:p>
        </p:txBody>
      </p:sp>
      <p:sp>
        <p:nvSpPr>
          <p:cNvPr id="18434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88362961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61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5261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  <p:sp>
        <p:nvSpPr>
          <p:cNvPr id="45261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fld id="{1AC646EF-FBA8-4EEE-B0E7-11DD70E28398}" type="slidenum">
              <a:rPr lang="en-US" altLang="en-US" sz="1200">
                <a:solidFill>
                  <a:schemeClr val="tx1"/>
                </a:solidFill>
              </a:rPr>
              <a:pPr/>
              <a:t>199</a:t>
            </a:fld>
            <a:endParaRPr lang="en-US" altLang="en-US" sz="12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6843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1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fld id="{F0D8E98C-B23B-43E5-B569-459730129F19}" type="slidenum">
              <a:rPr lang="en-US" altLang="en-US" sz="1200">
                <a:solidFill>
                  <a:schemeClr val="tx1"/>
                </a:solidFill>
              </a:rPr>
              <a:pPr/>
              <a:t>26</a:t>
            </a:fld>
            <a:endParaRPr lang="en-US" altLang="en-US" sz="1200">
              <a:solidFill>
                <a:schemeClr val="tx1"/>
              </a:solidFill>
            </a:endParaRPr>
          </a:p>
        </p:txBody>
      </p:sp>
      <p:sp>
        <p:nvSpPr>
          <p:cNvPr id="305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51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414838"/>
            <a:ext cx="5140325" cy="41846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5723288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0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fld id="{BF95E7E1-4C48-40F1-BACA-838554D55050}" type="slidenum">
              <a:rPr lang="en-US" altLang="en-US" sz="1200">
                <a:solidFill>
                  <a:schemeClr val="tx1"/>
                </a:solidFill>
              </a:rPr>
              <a:pPr/>
              <a:t>27</a:t>
            </a:fld>
            <a:endParaRPr lang="en-US" altLang="en-US" sz="1200">
              <a:solidFill>
                <a:schemeClr val="tx1"/>
              </a:solidFill>
            </a:endParaRPr>
          </a:p>
        </p:txBody>
      </p:sp>
      <p:sp>
        <p:nvSpPr>
          <p:cNvPr id="302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20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414838"/>
            <a:ext cx="5029200" cy="41846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8597030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fld id="{610912BB-8DA4-47DE-8B79-DB4AEDF45D0B}" type="slidenum">
              <a:rPr lang="en-US" altLang="en-US" sz="1200">
                <a:solidFill>
                  <a:schemeClr val="tx1"/>
                </a:solidFill>
              </a:rPr>
              <a:pPr/>
              <a:t>32</a:t>
            </a:fld>
            <a:endParaRPr lang="en-US" altLang="en-US" sz="1200">
              <a:solidFill>
                <a:schemeClr val="tx1"/>
              </a:solidFill>
            </a:endParaRPr>
          </a:p>
        </p:txBody>
      </p:sp>
      <p:sp>
        <p:nvSpPr>
          <p:cNvPr id="327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8075" y="695325"/>
            <a:ext cx="4646613" cy="3486150"/>
          </a:xfrm>
          <a:ln/>
        </p:spPr>
      </p:sp>
      <p:sp>
        <p:nvSpPr>
          <p:cNvPr id="3276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414838"/>
            <a:ext cx="5029200" cy="418623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9018237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fld id="{610912BB-8DA4-47DE-8B79-DB4AEDF45D0B}" type="slidenum">
              <a:rPr lang="en-US" altLang="en-US" sz="1200">
                <a:solidFill>
                  <a:schemeClr val="tx1"/>
                </a:solidFill>
              </a:rPr>
              <a:pPr/>
              <a:t>33</a:t>
            </a:fld>
            <a:endParaRPr lang="en-US" altLang="en-US" sz="1200">
              <a:solidFill>
                <a:schemeClr val="tx1"/>
              </a:solidFill>
            </a:endParaRPr>
          </a:p>
        </p:txBody>
      </p:sp>
      <p:sp>
        <p:nvSpPr>
          <p:cNvPr id="327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8075" y="695325"/>
            <a:ext cx="4646613" cy="3486150"/>
          </a:xfrm>
          <a:ln/>
        </p:spPr>
      </p:sp>
      <p:sp>
        <p:nvSpPr>
          <p:cNvPr id="3276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414838"/>
            <a:ext cx="5029200" cy="418623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9662920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1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fld id="{091B236D-1C84-470F-B704-CC209DB585F5}" type="slidenum">
              <a:rPr lang="en-US" altLang="en-US" sz="1200">
                <a:solidFill>
                  <a:schemeClr val="tx1"/>
                </a:solidFill>
              </a:rPr>
              <a:pPr/>
              <a:t>35</a:t>
            </a:fld>
            <a:endParaRPr lang="en-US" altLang="en-US" sz="1200">
              <a:solidFill>
                <a:schemeClr val="tx1"/>
              </a:solidFill>
            </a:endParaRPr>
          </a:p>
        </p:txBody>
      </p:sp>
      <p:sp>
        <p:nvSpPr>
          <p:cNvPr id="3061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61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414838"/>
            <a:ext cx="5140325" cy="41846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3255526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2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fld id="{99D20EA6-CBA8-4854-807F-B84412F681C3}" type="slidenum">
              <a:rPr lang="en-US" altLang="en-US" sz="1200">
                <a:solidFill>
                  <a:schemeClr val="tx1"/>
                </a:solidFill>
              </a:rPr>
              <a:pPr/>
              <a:t>36</a:t>
            </a:fld>
            <a:endParaRPr lang="en-US" altLang="en-US" sz="1200">
              <a:solidFill>
                <a:schemeClr val="tx1"/>
              </a:solidFill>
            </a:endParaRPr>
          </a:p>
        </p:txBody>
      </p:sp>
      <p:sp>
        <p:nvSpPr>
          <p:cNvPr id="308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822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414838"/>
            <a:ext cx="5140325" cy="41846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42665935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fld id="{DF93B6A2-7E26-48CE-AF2D-7DDE8F1A3AE6}" type="slidenum">
              <a:rPr lang="en-US" altLang="en-US" sz="1200">
                <a:solidFill>
                  <a:schemeClr val="tx1"/>
                </a:solidFill>
              </a:rPr>
              <a:pPr/>
              <a:t>37</a:t>
            </a:fld>
            <a:endParaRPr lang="en-US" altLang="en-US" sz="1200">
              <a:solidFill>
                <a:schemeClr val="tx1"/>
              </a:solidFill>
            </a:endParaRPr>
          </a:p>
        </p:txBody>
      </p:sp>
      <p:sp>
        <p:nvSpPr>
          <p:cNvPr id="309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925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414838"/>
            <a:ext cx="5140325" cy="41846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53022183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fld id="{068F20EF-E34A-4590-914F-00F9194BAE53}" type="slidenum">
              <a:rPr lang="en-US" altLang="en-US" sz="1200">
                <a:solidFill>
                  <a:schemeClr val="tx1"/>
                </a:solidFill>
              </a:rPr>
              <a:pPr/>
              <a:t>39</a:t>
            </a:fld>
            <a:endParaRPr lang="en-US" altLang="en-US" sz="1200">
              <a:solidFill>
                <a:schemeClr val="tx1"/>
              </a:solidFill>
            </a:endParaRPr>
          </a:p>
        </p:txBody>
      </p:sp>
      <p:sp>
        <p:nvSpPr>
          <p:cNvPr id="311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13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09617593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9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fld id="{39C4CFC4-3D0A-44CA-B571-1BFFE8F738FB}" type="slidenum">
              <a:rPr lang="en-US" altLang="en-US" sz="1200">
                <a:solidFill>
                  <a:schemeClr val="tx1"/>
                </a:solidFill>
              </a:rPr>
              <a:pPr/>
              <a:t>47</a:t>
            </a:fld>
            <a:endParaRPr lang="en-US" altLang="en-US" sz="1200">
              <a:solidFill>
                <a:schemeClr val="tx1"/>
              </a:solidFill>
            </a:endParaRPr>
          </a:p>
        </p:txBody>
      </p:sp>
      <p:sp>
        <p:nvSpPr>
          <p:cNvPr id="3389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1100" y="695325"/>
            <a:ext cx="4649788" cy="3486150"/>
          </a:xfrm>
          <a:ln/>
        </p:spPr>
      </p:sp>
      <p:sp>
        <p:nvSpPr>
          <p:cNvPr id="3389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416425"/>
            <a:ext cx="5140325" cy="41846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9290872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8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fld id="{0DD3F60A-C346-413C-8E31-CA227B5F6D32}" type="slidenum">
              <a:rPr lang="en-US" altLang="en-US" sz="1200">
                <a:solidFill>
                  <a:schemeClr val="tx1"/>
                </a:solidFill>
              </a:rPr>
              <a:pPr/>
              <a:t>6</a:t>
            </a:fld>
            <a:endParaRPr lang="en-US" altLang="en-US" sz="1200">
              <a:solidFill>
                <a:schemeClr val="tx1"/>
              </a:solidFill>
            </a:endParaRPr>
          </a:p>
        </p:txBody>
      </p:sp>
      <p:sp>
        <p:nvSpPr>
          <p:cNvPr id="290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08088" y="731838"/>
            <a:ext cx="4595812" cy="3446462"/>
          </a:xfrm>
          <a:ln/>
        </p:spPr>
      </p:sp>
      <p:sp>
        <p:nvSpPr>
          <p:cNvPr id="2908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450" y="4414838"/>
            <a:ext cx="5143500" cy="415448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20704824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fld id="{F297EBF1-57A8-408D-AC0E-E8FFA8AF7080}" type="slidenum">
              <a:rPr lang="en-US" altLang="en-US" sz="1200">
                <a:solidFill>
                  <a:schemeClr val="tx1"/>
                </a:solidFill>
              </a:rPr>
              <a:pPr/>
              <a:t>48</a:t>
            </a:fld>
            <a:endParaRPr lang="en-US" altLang="en-US" sz="1200">
              <a:solidFill>
                <a:schemeClr val="tx1"/>
              </a:solidFill>
            </a:endParaRPr>
          </a:p>
        </p:txBody>
      </p:sp>
      <p:sp>
        <p:nvSpPr>
          <p:cNvPr id="3399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1100" y="695325"/>
            <a:ext cx="4649788" cy="3486150"/>
          </a:xfrm>
          <a:ln/>
        </p:spPr>
      </p:sp>
      <p:sp>
        <p:nvSpPr>
          <p:cNvPr id="3399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4850" y="4416425"/>
            <a:ext cx="5600700" cy="41846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35580430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9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fld id="{69EBBB17-52E3-4B48-BD0A-BD96A974E551}" type="slidenum">
              <a:rPr lang="en-US" altLang="en-US" sz="1200">
                <a:solidFill>
                  <a:schemeClr val="tx1"/>
                </a:solidFill>
              </a:rPr>
              <a:pPr/>
              <a:t>49</a:t>
            </a:fld>
            <a:endParaRPr lang="en-US" altLang="en-US" sz="1200">
              <a:solidFill>
                <a:schemeClr val="tx1"/>
              </a:solidFill>
            </a:endParaRPr>
          </a:p>
        </p:txBody>
      </p:sp>
      <p:sp>
        <p:nvSpPr>
          <p:cNvPr id="3409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1100" y="695325"/>
            <a:ext cx="4649788" cy="3486150"/>
          </a:xfrm>
          <a:ln/>
        </p:spPr>
      </p:sp>
      <p:sp>
        <p:nvSpPr>
          <p:cNvPr id="3409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4850" y="4416425"/>
            <a:ext cx="5600700" cy="41846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79303147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0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fld id="{E9D26962-C937-4E4A-B2AE-9567FB2C1492}" type="slidenum">
              <a:rPr lang="en-US" altLang="en-US" sz="1200">
                <a:solidFill>
                  <a:schemeClr val="tx1"/>
                </a:solidFill>
              </a:rPr>
              <a:pPr/>
              <a:t>50</a:t>
            </a:fld>
            <a:endParaRPr lang="en-US" altLang="en-US" sz="1200">
              <a:solidFill>
                <a:schemeClr val="tx1"/>
              </a:solidFill>
            </a:endParaRPr>
          </a:p>
        </p:txBody>
      </p:sp>
      <p:sp>
        <p:nvSpPr>
          <p:cNvPr id="3420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1100" y="695325"/>
            <a:ext cx="4649788" cy="3486150"/>
          </a:xfrm>
          <a:ln/>
        </p:spPr>
      </p:sp>
      <p:sp>
        <p:nvSpPr>
          <p:cNvPr id="3420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4850" y="4416425"/>
            <a:ext cx="5600700" cy="41846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96610678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0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fld id="{3BBE539E-9305-4442-8C4B-498F4F6DFB14}" type="slidenum">
              <a:rPr lang="en-US" altLang="en-US" sz="1200">
                <a:solidFill>
                  <a:schemeClr val="tx1"/>
                </a:solidFill>
              </a:rPr>
              <a:pPr/>
              <a:t>51</a:t>
            </a:fld>
            <a:endParaRPr lang="en-US" altLang="en-US" sz="1200">
              <a:solidFill>
                <a:schemeClr val="tx1"/>
              </a:solidFill>
            </a:endParaRPr>
          </a:p>
        </p:txBody>
      </p:sp>
      <p:sp>
        <p:nvSpPr>
          <p:cNvPr id="343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4275" y="695325"/>
            <a:ext cx="4648200" cy="3486150"/>
          </a:xfrm>
          <a:ln/>
        </p:spPr>
      </p:sp>
      <p:sp>
        <p:nvSpPr>
          <p:cNvPr id="3430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3263" y="4414838"/>
            <a:ext cx="5603875" cy="418623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16220238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0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fld id="{B92690BC-578D-4AFB-9292-CCDD2A84BF09}" type="slidenum">
              <a:rPr lang="en-US" altLang="en-US" sz="1200">
                <a:solidFill>
                  <a:schemeClr val="tx1"/>
                </a:solidFill>
              </a:rPr>
              <a:pPr/>
              <a:t>52</a:t>
            </a:fld>
            <a:endParaRPr lang="en-US" altLang="en-US" sz="1200">
              <a:solidFill>
                <a:schemeClr val="tx1"/>
              </a:solidFill>
            </a:endParaRPr>
          </a:p>
        </p:txBody>
      </p:sp>
      <p:sp>
        <p:nvSpPr>
          <p:cNvPr id="344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4275" y="695325"/>
            <a:ext cx="4648200" cy="3486150"/>
          </a:xfrm>
          <a:ln/>
        </p:spPr>
      </p:sp>
      <p:sp>
        <p:nvSpPr>
          <p:cNvPr id="34406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3263" y="4414838"/>
            <a:ext cx="5603875" cy="418623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30153441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0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fld id="{55781AB2-B2A6-4FA4-8284-267746FD66EC}" type="slidenum">
              <a:rPr lang="en-US" altLang="en-US" sz="1200">
                <a:solidFill>
                  <a:schemeClr val="tx1"/>
                </a:solidFill>
              </a:rPr>
              <a:pPr/>
              <a:t>53</a:t>
            </a:fld>
            <a:endParaRPr lang="en-US" altLang="en-US" sz="1200">
              <a:solidFill>
                <a:schemeClr val="tx1"/>
              </a:solidFill>
            </a:endParaRPr>
          </a:p>
        </p:txBody>
      </p:sp>
      <p:sp>
        <p:nvSpPr>
          <p:cNvPr id="3450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4275" y="695325"/>
            <a:ext cx="4648200" cy="3486150"/>
          </a:xfrm>
          <a:ln/>
        </p:spPr>
      </p:sp>
      <p:sp>
        <p:nvSpPr>
          <p:cNvPr id="3450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3263" y="4414838"/>
            <a:ext cx="5603875" cy="418623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54146502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1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fld id="{8576B999-35A4-4F09-A7CA-AD6AE69A9D24}" type="slidenum">
              <a:rPr lang="en-US" altLang="en-US" sz="1200">
                <a:solidFill>
                  <a:schemeClr val="tx1"/>
                </a:solidFill>
              </a:rPr>
              <a:pPr/>
              <a:t>55</a:t>
            </a:fld>
            <a:endParaRPr lang="en-US" altLang="en-US" sz="1200">
              <a:solidFill>
                <a:schemeClr val="tx1"/>
              </a:solidFill>
            </a:endParaRPr>
          </a:p>
        </p:txBody>
      </p:sp>
      <p:sp>
        <p:nvSpPr>
          <p:cNvPr id="3461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1100" y="695325"/>
            <a:ext cx="4649788" cy="3486150"/>
          </a:xfrm>
          <a:ln/>
        </p:spPr>
      </p:sp>
      <p:sp>
        <p:nvSpPr>
          <p:cNvPr id="3461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4850" y="4416425"/>
            <a:ext cx="5600700" cy="41846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63134257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1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fld id="{EE23B134-3C01-482F-9923-55A3B9EDEA61}" type="slidenum">
              <a:rPr lang="en-US" altLang="en-US" sz="1200">
                <a:solidFill>
                  <a:schemeClr val="tx1"/>
                </a:solidFill>
              </a:rPr>
              <a:pPr/>
              <a:t>56</a:t>
            </a:fld>
            <a:endParaRPr lang="en-US" altLang="en-US" sz="1200">
              <a:solidFill>
                <a:schemeClr val="tx1"/>
              </a:solidFill>
            </a:endParaRPr>
          </a:p>
        </p:txBody>
      </p:sp>
      <p:sp>
        <p:nvSpPr>
          <p:cNvPr id="3471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1100" y="695325"/>
            <a:ext cx="4649788" cy="3486150"/>
          </a:xfrm>
          <a:ln/>
        </p:spPr>
      </p:sp>
      <p:sp>
        <p:nvSpPr>
          <p:cNvPr id="3471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4850" y="4416425"/>
            <a:ext cx="5600700" cy="41846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66098307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8B9E4A-87F6-405A-BC2D-226273F4F994}" type="slidenum">
              <a:rPr lang="en-US" smtClean="0"/>
              <a:pPr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54485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fld id="{C7C49665-9625-430F-85BB-4369308FB1AA}" type="slidenum">
              <a:rPr lang="en-US" altLang="en-US" sz="1200">
                <a:solidFill>
                  <a:schemeClr val="tx1"/>
                </a:solidFill>
              </a:rPr>
              <a:pPr/>
              <a:t>65</a:t>
            </a:fld>
            <a:endParaRPr lang="en-US" altLang="en-US" sz="1200">
              <a:solidFill>
                <a:schemeClr val="tx1"/>
              </a:solidFill>
            </a:endParaRPr>
          </a:p>
        </p:txBody>
      </p:sp>
      <p:sp>
        <p:nvSpPr>
          <p:cNvPr id="349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1100" y="695325"/>
            <a:ext cx="4649788" cy="3486150"/>
          </a:xfrm>
          <a:ln/>
        </p:spPr>
      </p:sp>
      <p:sp>
        <p:nvSpPr>
          <p:cNvPr id="3491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1675" y="4414838"/>
            <a:ext cx="5607050" cy="418623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3725122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8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fld id="{51D6D034-C555-4544-A042-861FF7CD98B7}" type="slidenum">
              <a:rPr lang="en-US" altLang="en-US" sz="1200">
                <a:solidFill>
                  <a:schemeClr val="tx1"/>
                </a:solidFill>
              </a:rPr>
              <a:pPr/>
              <a:t>7</a:t>
            </a:fld>
            <a:endParaRPr lang="en-US" altLang="en-US" sz="1200">
              <a:solidFill>
                <a:schemeClr val="tx1"/>
              </a:solidFill>
            </a:endParaRPr>
          </a:p>
        </p:txBody>
      </p:sp>
      <p:sp>
        <p:nvSpPr>
          <p:cNvPr id="291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09675" y="733425"/>
            <a:ext cx="4592638" cy="3444875"/>
          </a:xfrm>
          <a:ln/>
        </p:spPr>
      </p:sp>
      <p:sp>
        <p:nvSpPr>
          <p:cNvPr id="2918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450" y="4416425"/>
            <a:ext cx="5143500" cy="41513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95623987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2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fld id="{0936E08D-FB60-426C-BED5-9B1EEF8EB642}" type="slidenum">
              <a:rPr lang="en-US" altLang="en-US" sz="1200">
                <a:solidFill>
                  <a:schemeClr val="tx1"/>
                </a:solidFill>
              </a:rPr>
              <a:pPr/>
              <a:t>66</a:t>
            </a:fld>
            <a:endParaRPr lang="en-US" altLang="en-US" sz="1200">
              <a:solidFill>
                <a:schemeClr val="tx1"/>
              </a:solidFill>
            </a:endParaRPr>
          </a:p>
        </p:txBody>
      </p:sp>
      <p:sp>
        <p:nvSpPr>
          <p:cNvPr id="3502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1100" y="695325"/>
            <a:ext cx="4649788" cy="3486150"/>
          </a:xfrm>
          <a:ln/>
        </p:spPr>
      </p:sp>
      <p:sp>
        <p:nvSpPr>
          <p:cNvPr id="3502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1675" y="4414838"/>
            <a:ext cx="5607050" cy="418623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65393497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fld id="{AEA6FEB5-38BD-424C-9ED3-6ABC3C94AD1E}" type="slidenum">
              <a:rPr lang="en-US" altLang="en-US" sz="1200">
                <a:solidFill>
                  <a:schemeClr val="tx1"/>
                </a:solidFill>
              </a:rPr>
              <a:pPr/>
              <a:t>67</a:t>
            </a:fld>
            <a:endParaRPr lang="en-US" altLang="en-US" sz="1200">
              <a:solidFill>
                <a:schemeClr val="tx1"/>
              </a:solidFill>
            </a:endParaRPr>
          </a:p>
        </p:txBody>
      </p:sp>
      <p:sp>
        <p:nvSpPr>
          <p:cNvPr id="3512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1100" y="695325"/>
            <a:ext cx="4649788" cy="3486150"/>
          </a:xfrm>
          <a:ln/>
        </p:spPr>
      </p:sp>
      <p:sp>
        <p:nvSpPr>
          <p:cNvPr id="3512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1675" y="4414838"/>
            <a:ext cx="5607050" cy="418623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11369095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2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fld id="{1BE22F9C-5F7B-4875-8052-8ABFE7B0D641}" type="slidenum">
              <a:rPr lang="en-US" altLang="en-US" sz="1200">
                <a:solidFill>
                  <a:schemeClr val="tx1"/>
                </a:solidFill>
              </a:rPr>
              <a:pPr/>
              <a:t>68</a:t>
            </a:fld>
            <a:endParaRPr lang="en-US" altLang="en-US" sz="1200">
              <a:solidFill>
                <a:schemeClr val="tx1"/>
              </a:solidFill>
            </a:endParaRPr>
          </a:p>
        </p:txBody>
      </p:sp>
      <p:sp>
        <p:nvSpPr>
          <p:cNvPr id="3522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1100" y="695325"/>
            <a:ext cx="4649788" cy="3486150"/>
          </a:xfrm>
          <a:ln/>
        </p:spPr>
      </p:sp>
      <p:sp>
        <p:nvSpPr>
          <p:cNvPr id="3522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1675" y="4414838"/>
            <a:ext cx="5607050" cy="418623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141621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fld id="{FFDC4A59-8560-47B1-ADC2-82D295DBA325}" type="slidenum">
              <a:rPr lang="en-US" altLang="en-US" sz="1200">
                <a:solidFill>
                  <a:schemeClr val="tx1"/>
                </a:solidFill>
              </a:rPr>
              <a:pPr/>
              <a:t>69</a:t>
            </a:fld>
            <a:endParaRPr lang="en-US" altLang="en-US" sz="1200">
              <a:solidFill>
                <a:schemeClr val="tx1"/>
              </a:solidFill>
            </a:endParaRPr>
          </a:p>
        </p:txBody>
      </p:sp>
      <p:sp>
        <p:nvSpPr>
          <p:cNvPr id="3532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1100" y="695325"/>
            <a:ext cx="4649788" cy="3486150"/>
          </a:xfrm>
          <a:ln/>
        </p:spPr>
      </p:sp>
      <p:sp>
        <p:nvSpPr>
          <p:cNvPr id="3532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1675" y="4414838"/>
            <a:ext cx="5607050" cy="418623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07324591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3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fld id="{7356A4EE-0EAA-40A5-87FA-8308FFC658BD}" type="slidenum">
              <a:rPr lang="en-US" altLang="en-US" sz="1200">
                <a:solidFill>
                  <a:schemeClr val="tx1"/>
                </a:solidFill>
              </a:rPr>
              <a:pPr/>
              <a:t>70</a:t>
            </a:fld>
            <a:endParaRPr lang="en-US" altLang="en-US" sz="1200">
              <a:solidFill>
                <a:schemeClr val="tx1"/>
              </a:solidFill>
            </a:endParaRPr>
          </a:p>
        </p:txBody>
      </p:sp>
      <p:sp>
        <p:nvSpPr>
          <p:cNvPr id="3543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1100" y="695325"/>
            <a:ext cx="4649788" cy="3486150"/>
          </a:xfrm>
          <a:ln/>
        </p:spPr>
      </p:sp>
      <p:sp>
        <p:nvSpPr>
          <p:cNvPr id="3543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1675" y="4414838"/>
            <a:ext cx="5607050" cy="418623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67236512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fld id="{5350BBC2-C087-47A1-871E-2DEFBCC2E459}" type="slidenum">
              <a:rPr lang="en-US" altLang="en-US" sz="1200">
                <a:solidFill>
                  <a:schemeClr val="tx1"/>
                </a:solidFill>
              </a:rPr>
              <a:pPr/>
              <a:t>71</a:t>
            </a:fld>
            <a:endParaRPr lang="en-US" altLang="en-US" sz="1200">
              <a:solidFill>
                <a:schemeClr val="tx1"/>
              </a:solidFill>
            </a:endParaRPr>
          </a:p>
        </p:txBody>
      </p:sp>
      <p:sp>
        <p:nvSpPr>
          <p:cNvPr id="3553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1100" y="695325"/>
            <a:ext cx="4649788" cy="3486150"/>
          </a:xfrm>
          <a:ln/>
        </p:spPr>
      </p:sp>
      <p:sp>
        <p:nvSpPr>
          <p:cNvPr id="35533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1675" y="4414838"/>
            <a:ext cx="5607050" cy="418623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5288011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3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fld id="{1A1B3A6B-7862-4F9F-BFEA-E5A7B631B438}" type="slidenum">
              <a:rPr lang="en-US" altLang="en-US" sz="1200">
                <a:solidFill>
                  <a:schemeClr val="tx1"/>
                </a:solidFill>
              </a:rPr>
              <a:pPr/>
              <a:t>72</a:t>
            </a:fld>
            <a:endParaRPr lang="en-US" altLang="en-US" sz="1200">
              <a:solidFill>
                <a:schemeClr val="tx1"/>
              </a:solidFill>
            </a:endParaRPr>
          </a:p>
        </p:txBody>
      </p:sp>
      <p:sp>
        <p:nvSpPr>
          <p:cNvPr id="3563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1100" y="695325"/>
            <a:ext cx="4649788" cy="3486150"/>
          </a:xfrm>
          <a:ln/>
        </p:spPr>
      </p:sp>
      <p:sp>
        <p:nvSpPr>
          <p:cNvPr id="3563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1675" y="4414838"/>
            <a:ext cx="5607050" cy="418623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27795508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3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fld id="{3D015113-839A-4A72-9076-802A0993C2F2}" type="slidenum">
              <a:rPr lang="en-US" altLang="en-US" sz="1200">
                <a:solidFill>
                  <a:schemeClr val="tx1"/>
                </a:solidFill>
              </a:rPr>
              <a:pPr/>
              <a:t>73</a:t>
            </a:fld>
            <a:endParaRPr lang="en-US" altLang="en-US" sz="1200">
              <a:solidFill>
                <a:schemeClr val="tx1"/>
              </a:solidFill>
            </a:endParaRPr>
          </a:p>
        </p:txBody>
      </p:sp>
      <p:sp>
        <p:nvSpPr>
          <p:cNvPr id="3573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1100" y="695325"/>
            <a:ext cx="4649788" cy="3486150"/>
          </a:xfrm>
          <a:ln/>
        </p:spPr>
      </p:sp>
      <p:sp>
        <p:nvSpPr>
          <p:cNvPr id="3573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450" y="4414838"/>
            <a:ext cx="5143500" cy="418623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6799998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fld id="{939765D6-55CA-4323-9B49-E7F6BE6E3124}" type="slidenum">
              <a:rPr lang="en-US" altLang="en-US" sz="1200">
                <a:solidFill>
                  <a:schemeClr val="tx1"/>
                </a:solidFill>
              </a:rPr>
              <a:pPr/>
              <a:t>74</a:t>
            </a:fld>
            <a:endParaRPr lang="en-US" altLang="en-US" sz="1200">
              <a:solidFill>
                <a:schemeClr val="tx1"/>
              </a:solidFill>
            </a:endParaRPr>
          </a:p>
        </p:txBody>
      </p:sp>
      <p:sp>
        <p:nvSpPr>
          <p:cNvPr id="3584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1100" y="695325"/>
            <a:ext cx="4649788" cy="3486150"/>
          </a:xfrm>
          <a:ln/>
        </p:spPr>
      </p:sp>
      <p:sp>
        <p:nvSpPr>
          <p:cNvPr id="3584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1675" y="4414838"/>
            <a:ext cx="5607050" cy="418623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63385091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4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fld id="{EC1F731E-D48C-4E18-B04D-A1EBF2711E93}" type="slidenum">
              <a:rPr lang="en-US" altLang="en-US" sz="1200">
                <a:solidFill>
                  <a:schemeClr val="tx1"/>
                </a:solidFill>
              </a:rPr>
              <a:pPr/>
              <a:t>75</a:t>
            </a:fld>
            <a:endParaRPr lang="en-US" altLang="en-US" sz="1200">
              <a:solidFill>
                <a:schemeClr val="tx1"/>
              </a:solidFill>
            </a:endParaRPr>
          </a:p>
        </p:txBody>
      </p:sp>
      <p:sp>
        <p:nvSpPr>
          <p:cNvPr id="3594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1100" y="695325"/>
            <a:ext cx="4649788" cy="3486150"/>
          </a:xfrm>
          <a:ln/>
        </p:spPr>
      </p:sp>
      <p:sp>
        <p:nvSpPr>
          <p:cNvPr id="35942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1675" y="4414838"/>
            <a:ext cx="5607050" cy="418623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0120732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fld id="{E8CA9258-D716-44BA-B976-F9388FBA044A}" type="slidenum">
              <a:rPr lang="en-US" altLang="en-US" sz="1200">
                <a:solidFill>
                  <a:schemeClr val="tx1"/>
                </a:solidFill>
              </a:rPr>
              <a:pPr/>
              <a:t>8</a:t>
            </a:fld>
            <a:endParaRPr lang="en-US" altLang="en-US" sz="1200">
              <a:solidFill>
                <a:schemeClr val="tx1"/>
              </a:solidFill>
            </a:endParaRPr>
          </a:p>
        </p:txBody>
      </p:sp>
      <p:sp>
        <p:nvSpPr>
          <p:cNvPr id="2928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09675" y="733425"/>
            <a:ext cx="4592638" cy="3444875"/>
          </a:xfrm>
          <a:ln/>
        </p:spPr>
      </p:sp>
      <p:sp>
        <p:nvSpPr>
          <p:cNvPr id="29286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450" y="4416425"/>
            <a:ext cx="5143500" cy="41513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20514556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4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fld id="{C4942BA7-22F8-4DC4-A2DC-ADD3F9C5473A}" type="slidenum">
              <a:rPr lang="en-US" altLang="en-US" sz="1200">
                <a:solidFill>
                  <a:schemeClr val="tx1"/>
                </a:solidFill>
              </a:rPr>
              <a:pPr/>
              <a:t>76</a:t>
            </a:fld>
            <a:endParaRPr lang="en-US" altLang="en-US" sz="1200">
              <a:solidFill>
                <a:schemeClr val="tx1"/>
              </a:solidFill>
            </a:endParaRPr>
          </a:p>
        </p:txBody>
      </p:sp>
      <p:sp>
        <p:nvSpPr>
          <p:cNvPr id="3604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1100" y="695325"/>
            <a:ext cx="4649788" cy="3486150"/>
          </a:xfrm>
          <a:ln/>
        </p:spPr>
      </p:sp>
      <p:sp>
        <p:nvSpPr>
          <p:cNvPr id="36045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1675" y="4414838"/>
            <a:ext cx="5607050" cy="418623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82170701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fld id="{0C499E73-F88D-4499-89D9-5972B1AA0CC9}" type="slidenum">
              <a:rPr lang="en-US" altLang="en-US" sz="1200">
                <a:solidFill>
                  <a:schemeClr val="tx1"/>
                </a:solidFill>
              </a:rPr>
              <a:pPr/>
              <a:t>78</a:t>
            </a:fld>
            <a:endParaRPr lang="en-US" altLang="en-US" sz="1200">
              <a:solidFill>
                <a:schemeClr val="tx1"/>
              </a:solidFill>
            </a:endParaRPr>
          </a:p>
        </p:txBody>
      </p:sp>
      <p:sp>
        <p:nvSpPr>
          <p:cNvPr id="3317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0775" y="692150"/>
            <a:ext cx="4630738" cy="3473450"/>
          </a:xfrm>
          <a:ln/>
        </p:spPr>
      </p:sp>
      <p:sp>
        <p:nvSpPr>
          <p:cNvPr id="3317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8636" y="4398207"/>
            <a:ext cx="5493176" cy="417046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91248700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8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fld id="{652808A6-72AD-453D-A740-3031F5D4CA8A}" type="slidenum">
              <a:rPr lang="en-US" altLang="en-US" sz="1200">
                <a:solidFill>
                  <a:schemeClr val="tx1"/>
                </a:solidFill>
              </a:rPr>
              <a:pPr/>
              <a:t>79</a:t>
            </a:fld>
            <a:endParaRPr lang="en-US" altLang="en-US" sz="1200">
              <a:solidFill>
                <a:schemeClr val="tx1"/>
              </a:solidFill>
            </a:endParaRPr>
          </a:p>
        </p:txBody>
      </p:sp>
      <p:sp>
        <p:nvSpPr>
          <p:cNvPr id="332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0775" y="692150"/>
            <a:ext cx="4630738" cy="3473450"/>
          </a:xfrm>
          <a:ln/>
        </p:spPr>
      </p:sp>
      <p:sp>
        <p:nvSpPr>
          <p:cNvPr id="3328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8636" y="4398207"/>
            <a:ext cx="5493176" cy="417046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70552628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fld id="{81AEBAA5-5417-4E35-A937-FE0E2294D389}" type="slidenum">
              <a:rPr lang="en-US" altLang="en-US" sz="1200">
                <a:solidFill>
                  <a:schemeClr val="tx1"/>
                </a:solidFill>
              </a:rPr>
              <a:pPr/>
              <a:t>80</a:t>
            </a:fld>
            <a:endParaRPr lang="en-US" altLang="en-US" sz="1200">
              <a:solidFill>
                <a:schemeClr val="tx1"/>
              </a:solidFill>
            </a:endParaRPr>
          </a:p>
        </p:txBody>
      </p:sp>
      <p:sp>
        <p:nvSpPr>
          <p:cNvPr id="3338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0775" y="692150"/>
            <a:ext cx="4630738" cy="3473450"/>
          </a:xfrm>
          <a:ln/>
        </p:spPr>
      </p:sp>
      <p:sp>
        <p:nvSpPr>
          <p:cNvPr id="33382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8636" y="4398207"/>
            <a:ext cx="5493176" cy="417046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76265319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fld id="{1AF73EC3-3DB5-45F9-A19E-D6738FA3C371}" type="slidenum">
              <a:rPr lang="en-US" altLang="en-US" sz="1200">
                <a:solidFill>
                  <a:schemeClr val="tx1"/>
                </a:solidFill>
              </a:rPr>
              <a:pPr/>
              <a:t>81</a:t>
            </a:fld>
            <a:endParaRPr lang="en-US" altLang="en-US" sz="1200">
              <a:solidFill>
                <a:schemeClr val="tx1"/>
              </a:solidFill>
            </a:endParaRPr>
          </a:p>
        </p:txBody>
      </p:sp>
      <p:sp>
        <p:nvSpPr>
          <p:cNvPr id="334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0775" y="692150"/>
            <a:ext cx="4630738" cy="3473450"/>
          </a:xfrm>
          <a:ln/>
        </p:spPr>
      </p:sp>
      <p:sp>
        <p:nvSpPr>
          <p:cNvPr id="33485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8636" y="4398207"/>
            <a:ext cx="5493176" cy="417046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403701616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fld id="{B4BAEEB9-70CA-4DA2-9522-0792C0646B8F}" type="slidenum">
              <a:rPr lang="en-US" altLang="en-US" sz="1200">
                <a:solidFill>
                  <a:schemeClr val="tx1"/>
                </a:solidFill>
              </a:rPr>
              <a:pPr/>
              <a:t>82</a:t>
            </a:fld>
            <a:endParaRPr lang="en-US" altLang="en-US" sz="1200">
              <a:solidFill>
                <a:schemeClr val="tx1"/>
              </a:solidFill>
            </a:endParaRPr>
          </a:p>
        </p:txBody>
      </p:sp>
      <p:sp>
        <p:nvSpPr>
          <p:cNvPr id="335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0775" y="692150"/>
            <a:ext cx="4630738" cy="3473450"/>
          </a:xfrm>
          <a:ln/>
        </p:spPr>
      </p:sp>
      <p:sp>
        <p:nvSpPr>
          <p:cNvPr id="33587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8636" y="4398207"/>
            <a:ext cx="5493176" cy="417046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86601566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8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fld id="{8CC3A21B-4724-4E1E-A001-8A7840695564}" type="slidenum">
              <a:rPr lang="en-US" altLang="en-US" sz="1200">
                <a:solidFill>
                  <a:schemeClr val="tx1"/>
                </a:solidFill>
              </a:rPr>
              <a:pPr/>
              <a:t>83</a:t>
            </a:fld>
            <a:endParaRPr lang="en-US" altLang="en-US" sz="1200">
              <a:solidFill>
                <a:schemeClr val="tx1"/>
              </a:solidFill>
            </a:endParaRPr>
          </a:p>
        </p:txBody>
      </p:sp>
      <p:sp>
        <p:nvSpPr>
          <p:cNvPr id="3368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0775" y="692150"/>
            <a:ext cx="4630738" cy="3473450"/>
          </a:xfrm>
          <a:ln/>
        </p:spPr>
      </p:sp>
      <p:sp>
        <p:nvSpPr>
          <p:cNvPr id="3369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8636" y="4398207"/>
            <a:ext cx="5493176" cy="417046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04735634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fld id="{ABCC7183-5CDE-4B3A-8AE5-FC938073D114}" type="slidenum">
              <a:rPr lang="en-US" altLang="en-US" sz="1200">
                <a:solidFill>
                  <a:schemeClr val="tx1"/>
                </a:solidFill>
              </a:rPr>
              <a:pPr/>
              <a:t>84</a:t>
            </a:fld>
            <a:endParaRPr lang="en-US" altLang="en-US" sz="1200">
              <a:solidFill>
                <a:schemeClr val="tx1"/>
              </a:solidFill>
            </a:endParaRPr>
          </a:p>
        </p:txBody>
      </p:sp>
      <p:sp>
        <p:nvSpPr>
          <p:cNvPr id="3379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0775" y="692150"/>
            <a:ext cx="4630738" cy="3473450"/>
          </a:xfrm>
          <a:ln/>
        </p:spPr>
      </p:sp>
      <p:sp>
        <p:nvSpPr>
          <p:cNvPr id="3379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8636" y="4398207"/>
            <a:ext cx="5493176" cy="417046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40371877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fld id="{ABCC7183-5CDE-4B3A-8AE5-FC938073D114}" type="slidenum">
              <a:rPr lang="en-US" altLang="en-US" sz="1200">
                <a:solidFill>
                  <a:schemeClr val="tx1"/>
                </a:solidFill>
              </a:rPr>
              <a:pPr/>
              <a:t>85</a:t>
            </a:fld>
            <a:endParaRPr lang="en-US" altLang="en-US" sz="1200">
              <a:solidFill>
                <a:schemeClr val="tx1"/>
              </a:solidFill>
            </a:endParaRPr>
          </a:p>
        </p:txBody>
      </p:sp>
      <p:sp>
        <p:nvSpPr>
          <p:cNvPr id="3379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0775" y="692150"/>
            <a:ext cx="4630738" cy="3473450"/>
          </a:xfrm>
          <a:ln/>
        </p:spPr>
      </p:sp>
      <p:sp>
        <p:nvSpPr>
          <p:cNvPr id="3379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8636" y="4398207"/>
            <a:ext cx="5493176" cy="417046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76546452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9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fld id="{10F0CEB4-9C3F-42AB-B0A3-549540FCCD96}" type="slidenum">
              <a:rPr lang="en-US" altLang="en-US" sz="1200">
                <a:solidFill>
                  <a:schemeClr val="tx1"/>
                </a:solidFill>
              </a:rPr>
              <a:pPr/>
              <a:t>86</a:t>
            </a:fld>
            <a:endParaRPr lang="en-US" altLang="en-US" sz="1200">
              <a:solidFill>
                <a:schemeClr val="tx1"/>
              </a:solidFill>
            </a:endParaRPr>
          </a:p>
        </p:txBody>
      </p:sp>
      <p:sp>
        <p:nvSpPr>
          <p:cNvPr id="3389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0775" y="692150"/>
            <a:ext cx="4630738" cy="3473450"/>
          </a:xfrm>
          <a:ln/>
        </p:spPr>
      </p:sp>
      <p:sp>
        <p:nvSpPr>
          <p:cNvPr id="3389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6060" y="4398207"/>
            <a:ext cx="5038327" cy="417046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082734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8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fld id="{DD6F02E2-753A-49B1-A2E7-C8869B457277}" type="slidenum">
              <a:rPr lang="en-US" altLang="en-US" sz="1200">
                <a:solidFill>
                  <a:schemeClr val="tx1"/>
                </a:solidFill>
              </a:rPr>
              <a:pPr/>
              <a:t>9</a:t>
            </a:fld>
            <a:endParaRPr lang="en-US" altLang="en-US" sz="1200">
              <a:solidFill>
                <a:schemeClr val="tx1"/>
              </a:solidFill>
            </a:endParaRPr>
          </a:p>
        </p:txBody>
      </p:sp>
      <p:sp>
        <p:nvSpPr>
          <p:cNvPr id="293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09675" y="733425"/>
            <a:ext cx="4592638" cy="3444875"/>
          </a:xfrm>
          <a:ln/>
        </p:spPr>
      </p:sp>
      <p:sp>
        <p:nvSpPr>
          <p:cNvPr id="2938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450" y="4416425"/>
            <a:ext cx="5143500" cy="41513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49468370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fld id="{FB178868-EAC1-488D-A6F8-BF7D455161B8}" type="slidenum">
              <a:rPr lang="en-US" altLang="en-US" sz="1200">
                <a:solidFill>
                  <a:schemeClr val="tx1"/>
                </a:solidFill>
              </a:rPr>
              <a:pPr/>
              <a:t>87</a:t>
            </a:fld>
            <a:endParaRPr lang="en-US" altLang="en-US" sz="1200">
              <a:solidFill>
                <a:schemeClr val="tx1"/>
              </a:solidFill>
            </a:endParaRPr>
          </a:p>
        </p:txBody>
      </p:sp>
      <p:sp>
        <p:nvSpPr>
          <p:cNvPr id="3399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0775" y="692150"/>
            <a:ext cx="4630738" cy="3473450"/>
          </a:xfrm>
          <a:ln/>
        </p:spPr>
      </p:sp>
      <p:sp>
        <p:nvSpPr>
          <p:cNvPr id="3399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6060" y="4398207"/>
            <a:ext cx="5038327" cy="417046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70171051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9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fld id="{62A98897-9606-40E0-B197-892A1A09D3A3}" type="slidenum">
              <a:rPr lang="en-US" altLang="en-US" sz="1200">
                <a:solidFill>
                  <a:schemeClr val="tx1"/>
                </a:solidFill>
              </a:rPr>
              <a:pPr/>
              <a:t>88</a:t>
            </a:fld>
            <a:endParaRPr lang="en-US" altLang="en-US" sz="1200">
              <a:solidFill>
                <a:schemeClr val="tx1"/>
              </a:solidFill>
            </a:endParaRPr>
          </a:p>
        </p:txBody>
      </p:sp>
      <p:sp>
        <p:nvSpPr>
          <p:cNvPr id="3409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0775" y="692150"/>
            <a:ext cx="4630738" cy="3473450"/>
          </a:xfrm>
          <a:ln/>
        </p:spPr>
      </p:sp>
      <p:sp>
        <p:nvSpPr>
          <p:cNvPr id="3409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6060" y="4398207"/>
            <a:ext cx="5038327" cy="417046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62769749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0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fld id="{A54F0E1B-E19E-493D-9479-D600F46952BA}" type="slidenum">
              <a:rPr lang="en-US" altLang="en-US" sz="1200">
                <a:solidFill>
                  <a:schemeClr val="tx1"/>
                </a:solidFill>
              </a:rPr>
              <a:pPr/>
              <a:t>89</a:t>
            </a:fld>
            <a:endParaRPr lang="en-US" altLang="en-US" sz="1200">
              <a:solidFill>
                <a:schemeClr val="tx1"/>
              </a:solidFill>
            </a:endParaRPr>
          </a:p>
        </p:txBody>
      </p:sp>
      <p:sp>
        <p:nvSpPr>
          <p:cNvPr id="3420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0775" y="692150"/>
            <a:ext cx="4630738" cy="3473450"/>
          </a:xfrm>
          <a:ln/>
        </p:spPr>
      </p:sp>
      <p:sp>
        <p:nvSpPr>
          <p:cNvPr id="3420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6060" y="4398207"/>
            <a:ext cx="5038327" cy="417046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8165048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0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fld id="{5E7A17FD-2B70-46F4-8628-070D483965D9}" type="slidenum">
              <a:rPr lang="en-US" altLang="en-US" sz="1200">
                <a:solidFill>
                  <a:schemeClr val="tx1"/>
                </a:solidFill>
              </a:rPr>
              <a:pPr/>
              <a:t>90</a:t>
            </a:fld>
            <a:endParaRPr lang="en-US" altLang="en-US" sz="1200">
              <a:solidFill>
                <a:schemeClr val="tx1"/>
              </a:solidFill>
            </a:endParaRPr>
          </a:p>
        </p:txBody>
      </p:sp>
      <p:sp>
        <p:nvSpPr>
          <p:cNvPr id="343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0775" y="692150"/>
            <a:ext cx="4630738" cy="3473450"/>
          </a:xfrm>
          <a:ln/>
        </p:spPr>
      </p:sp>
      <p:sp>
        <p:nvSpPr>
          <p:cNvPr id="3430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6060" y="4398207"/>
            <a:ext cx="5038327" cy="417046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77899291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06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4406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  <p:sp>
        <p:nvSpPr>
          <p:cNvPr id="34406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fld id="{AFF84F1A-262A-43C7-9F66-48A336D76796}" type="slidenum">
              <a:rPr lang="en-US" altLang="en-US" sz="1200">
                <a:solidFill>
                  <a:schemeClr val="tx1"/>
                </a:solidFill>
              </a:rPr>
              <a:pPr/>
              <a:t>91</a:t>
            </a:fld>
            <a:endParaRPr lang="en-US" altLang="en-US" sz="12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867770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0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4509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  <p:sp>
        <p:nvSpPr>
          <p:cNvPr id="34509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fld id="{78CB8816-6737-4D78-9D05-66FF856720E6}" type="slidenum">
              <a:rPr lang="en-US" altLang="en-US" sz="1200">
                <a:solidFill>
                  <a:schemeClr val="tx1"/>
                </a:solidFill>
              </a:rPr>
              <a:pPr/>
              <a:t>92</a:t>
            </a:fld>
            <a:endParaRPr lang="en-US" altLang="en-US" sz="12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222882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11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4611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  <p:sp>
        <p:nvSpPr>
          <p:cNvPr id="34611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fld id="{FC6C3B4A-3CA4-47DC-8670-3892D574C3DC}" type="slidenum">
              <a:rPr lang="en-US" altLang="en-US" sz="1200">
                <a:solidFill>
                  <a:schemeClr val="tx1"/>
                </a:solidFill>
              </a:rPr>
              <a:pPr/>
              <a:t>93</a:t>
            </a:fld>
            <a:endParaRPr lang="en-US" altLang="en-US" sz="12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789690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1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fld id="{A6DD60F0-ECFE-4373-8E42-BF1D82F211D3}" type="slidenum">
              <a:rPr lang="en-US" altLang="en-US" sz="1200">
                <a:solidFill>
                  <a:schemeClr val="tx1"/>
                </a:solidFill>
              </a:rPr>
              <a:pPr/>
              <a:t>94</a:t>
            </a:fld>
            <a:endParaRPr lang="en-US" altLang="en-US" sz="1200">
              <a:solidFill>
                <a:schemeClr val="tx1"/>
              </a:solidFill>
            </a:endParaRPr>
          </a:p>
        </p:txBody>
      </p:sp>
      <p:sp>
        <p:nvSpPr>
          <p:cNvPr id="3471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0775" y="692150"/>
            <a:ext cx="4630738" cy="3473450"/>
          </a:xfrm>
          <a:ln/>
        </p:spPr>
      </p:sp>
      <p:sp>
        <p:nvSpPr>
          <p:cNvPr id="3471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8636" y="4398207"/>
            <a:ext cx="5493176" cy="417046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01240545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fld id="{18A3BD01-D741-46B8-B9D1-CC1092AB8D48}" type="slidenum">
              <a:rPr lang="en-US" altLang="en-US" sz="1200">
                <a:solidFill>
                  <a:schemeClr val="tx1"/>
                </a:solidFill>
              </a:rPr>
              <a:pPr/>
              <a:t>95</a:t>
            </a:fld>
            <a:endParaRPr lang="en-US" altLang="en-US" sz="1200">
              <a:solidFill>
                <a:schemeClr val="tx1"/>
              </a:solidFill>
            </a:endParaRPr>
          </a:p>
        </p:txBody>
      </p:sp>
      <p:sp>
        <p:nvSpPr>
          <p:cNvPr id="3481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0775" y="692150"/>
            <a:ext cx="4630738" cy="3473450"/>
          </a:xfrm>
          <a:ln/>
        </p:spPr>
      </p:sp>
      <p:sp>
        <p:nvSpPr>
          <p:cNvPr id="3481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8636" y="4398207"/>
            <a:ext cx="5493176" cy="417046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422902280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fld id="{5D398533-EEA6-45E6-8FAC-7BEF02D78C5D}" type="slidenum">
              <a:rPr lang="en-US" altLang="en-US" sz="1200">
                <a:solidFill>
                  <a:schemeClr val="tx1"/>
                </a:solidFill>
              </a:rPr>
              <a:pPr/>
              <a:t>96</a:t>
            </a:fld>
            <a:endParaRPr lang="en-US" altLang="en-US" sz="1200">
              <a:solidFill>
                <a:schemeClr val="tx1"/>
              </a:solidFill>
            </a:endParaRPr>
          </a:p>
        </p:txBody>
      </p:sp>
      <p:sp>
        <p:nvSpPr>
          <p:cNvPr id="349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0775" y="692150"/>
            <a:ext cx="4630738" cy="3473450"/>
          </a:xfrm>
          <a:ln/>
        </p:spPr>
      </p:sp>
      <p:sp>
        <p:nvSpPr>
          <p:cNvPr id="3491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8636" y="4398207"/>
            <a:ext cx="5493176" cy="417046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9344435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fld id="{B5E24517-94F7-472C-A03A-CF1D0A1F6592}" type="slidenum">
              <a:rPr lang="en-US" altLang="en-US" sz="1200">
                <a:solidFill>
                  <a:schemeClr val="tx1"/>
                </a:solidFill>
              </a:rPr>
              <a:pPr/>
              <a:t>20</a:t>
            </a:fld>
            <a:endParaRPr lang="en-US" altLang="en-US" sz="1200">
              <a:solidFill>
                <a:schemeClr val="tx1"/>
              </a:solidFill>
            </a:endParaRPr>
          </a:p>
        </p:txBody>
      </p:sp>
      <p:sp>
        <p:nvSpPr>
          <p:cNvPr id="300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00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414838"/>
            <a:ext cx="5140325" cy="41846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56295883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2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fld id="{1E7275AD-1705-43B6-90F4-27C60EA5332E}" type="slidenum">
              <a:rPr lang="en-US" altLang="en-US" sz="1200">
                <a:solidFill>
                  <a:schemeClr val="tx1"/>
                </a:solidFill>
              </a:rPr>
              <a:pPr/>
              <a:t>97</a:t>
            </a:fld>
            <a:endParaRPr lang="en-US" altLang="en-US" sz="1200">
              <a:solidFill>
                <a:schemeClr val="tx1"/>
              </a:solidFill>
            </a:endParaRPr>
          </a:p>
        </p:txBody>
      </p:sp>
      <p:sp>
        <p:nvSpPr>
          <p:cNvPr id="3502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0775" y="692150"/>
            <a:ext cx="4630738" cy="3473450"/>
          </a:xfrm>
          <a:ln/>
        </p:spPr>
      </p:sp>
      <p:sp>
        <p:nvSpPr>
          <p:cNvPr id="3502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8636" y="4398207"/>
            <a:ext cx="5493176" cy="417046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56390019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fld id="{6316496D-796F-4CE8-B975-DE00C95EFBAD}" type="slidenum">
              <a:rPr lang="en-US" altLang="en-US" sz="1200">
                <a:solidFill>
                  <a:schemeClr val="tx1"/>
                </a:solidFill>
              </a:rPr>
              <a:pPr/>
              <a:t>98</a:t>
            </a:fld>
            <a:endParaRPr lang="en-US" altLang="en-US" sz="1200">
              <a:solidFill>
                <a:schemeClr val="tx1"/>
              </a:solidFill>
            </a:endParaRPr>
          </a:p>
        </p:txBody>
      </p:sp>
      <p:sp>
        <p:nvSpPr>
          <p:cNvPr id="3512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0775" y="692150"/>
            <a:ext cx="4630738" cy="3473450"/>
          </a:xfrm>
          <a:ln/>
        </p:spPr>
      </p:sp>
      <p:sp>
        <p:nvSpPr>
          <p:cNvPr id="3512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8636" y="4398207"/>
            <a:ext cx="5493176" cy="417046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6652976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2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fld id="{8267B46D-7447-4A7C-90D2-7B5BF7B0FECC}" type="slidenum">
              <a:rPr lang="en-US" altLang="en-US" sz="1200">
                <a:solidFill>
                  <a:schemeClr val="tx1"/>
                </a:solidFill>
              </a:rPr>
              <a:pPr/>
              <a:t>99</a:t>
            </a:fld>
            <a:endParaRPr lang="en-US" altLang="en-US" sz="1200">
              <a:solidFill>
                <a:schemeClr val="tx1"/>
              </a:solidFill>
            </a:endParaRPr>
          </a:p>
        </p:txBody>
      </p:sp>
      <p:sp>
        <p:nvSpPr>
          <p:cNvPr id="3522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0775" y="692150"/>
            <a:ext cx="4630738" cy="3473450"/>
          </a:xfrm>
          <a:ln/>
        </p:spPr>
      </p:sp>
      <p:sp>
        <p:nvSpPr>
          <p:cNvPr id="3522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8636" y="4398207"/>
            <a:ext cx="5493176" cy="417046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39460034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fld id="{1BD40E66-0082-47B0-860D-C4048ECF52D5}" type="slidenum">
              <a:rPr lang="en-US" altLang="en-US" sz="1200">
                <a:solidFill>
                  <a:schemeClr val="tx1"/>
                </a:solidFill>
              </a:rPr>
              <a:pPr/>
              <a:t>100</a:t>
            </a:fld>
            <a:endParaRPr lang="en-US" altLang="en-US" sz="1200">
              <a:solidFill>
                <a:schemeClr val="tx1"/>
              </a:solidFill>
            </a:endParaRPr>
          </a:p>
        </p:txBody>
      </p:sp>
      <p:sp>
        <p:nvSpPr>
          <p:cNvPr id="3532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0775" y="692150"/>
            <a:ext cx="4630738" cy="3473450"/>
          </a:xfrm>
          <a:ln/>
        </p:spPr>
      </p:sp>
      <p:sp>
        <p:nvSpPr>
          <p:cNvPr id="3532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6060" y="4398207"/>
            <a:ext cx="5038327" cy="417046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13841182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3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fld id="{5F952148-F896-493F-9F48-990AD15108BD}" type="slidenum">
              <a:rPr lang="en-US" altLang="en-US" sz="1200">
                <a:solidFill>
                  <a:schemeClr val="tx1"/>
                </a:solidFill>
              </a:rPr>
              <a:pPr/>
              <a:t>101</a:t>
            </a:fld>
            <a:endParaRPr lang="en-US" altLang="en-US" sz="1200">
              <a:solidFill>
                <a:schemeClr val="tx1"/>
              </a:solidFill>
            </a:endParaRPr>
          </a:p>
        </p:txBody>
      </p:sp>
      <p:sp>
        <p:nvSpPr>
          <p:cNvPr id="3543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0775" y="692150"/>
            <a:ext cx="4630738" cy="3473450"/>
          </a:xfrm>
          <a:ln/>
        </p:spPr>
      </p:sp>
      <p:sp>
        <p:nvSpPr>
          <p:cNvPr id="3543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6060" y="4398207"/>
            <a:ext cx="5038327" cy="417046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188046094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fld id="{9DC9DF94-46AD-4FFE-8C54-50B32F753CBF}" type="slidenum">
              <a:rPr lang="en-US" altLang="en-US" sz="1200">
                <a:solidFill>
                  <a:schemeClr val="tx1"/>
                </a:solidFill>
              </a:rPr>
              <a:pPr/>
              <a:t>102</a:t>
            </a:fld>
            <a:endParaRPr lang="en-US" altLang="en-US" sz="1200">
              <a:solidFill>
                <a:schemeClr val="tx1"/>
              </a:solidFill>
            </a:endParaRPr>
          </a:p>
        </p:txBody>
      </p:sp>
      <p:sp>
        <p:nvSpPr>
          <p:cNvPr id="3553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0775" y="692150"/>
            <a:ext cx="4630738" cy="3473450"/>
          </a:xfrm>
          <a:ln/>
        </p:spPr>
      </p:sp>
      <p:sp>
        <p:nvSpPr>
          <p:cNvPr id="35533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6060" y="4398207"/>
            <a:ext cx="5038327" cy="417046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26439907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fld id="{035A7A6B-5006-4A94-B712-FEDEA7894FD9}" type="slidenum">
              <a:rPr lang="en-US" altLang="en-US" sz="1200">
                <a:solidFill>
                  <a:schemeClr val="tx1"/>
                </a:solidFill>
              </a:rPr>
              <a:pPr/>
              <a:t>108</a:t>
            </a:fld>
            <a:endParaRPr lang="en-US" altLang="en-US" sz="1200">
              <a:solidFill>
                <a:schemeClr val="tx1"/>
              </a:solidFill>
            </a:endParaRPr>
          </a:p>
        </p:txBody>
      </p:sp>
      <p:sp>
        <p:nvSpPr>
          <p:cNvPr id="398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1100" y="695325"/>
            <a:ext cx="4649788" cy="3486150"/>
          </a:xfrm>
          <a:ln/>
        </p:spPr>
      </p:sp>
      <p:sp>
        <p:nvSpPr>
          <p:cNvPr id="398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1675" y="4414838"/>
            <a:ext cx="5607050" cy="418623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35139345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fld id="{279042B2-4C55-4D7A-8C51-DFAD93495EE6}" type="slidenum">
              <a:rPr lang="en-US" altLang="en-US" sz="1200">
                <a:solidFill>
                  <a:schemeClr val="tx1"/>
                </a:solidFill>
              </a:rPr>
              <a:pPr/>
              <a:t>109</a:t>
            </a:fld>
            <a:endParaRPr lang="en-US" altLang="en-US" sz="1200">
              <a:solidFill>
                <a:schemeClr val="tx1"/>
              </a:solidFill>
            </a:endParaRPr>
          </a:p>
        </p:txBody>
      </p:sp>
      <p:sp>
        <p:nvSpPr>
          <p:cNvPr id="399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4275" y="695325"/>
            <a:ext cx="4648200" cy="3486150"/>
          </a:xfrm>
          <a:ln/>
        </p:spPr>
      </p:sp>
      <p:sp>
        <p:nvSpPr>
          <p:cNvPr id="3993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1675" y="4414838"/>
            <a:ext cx="5607050" cy="418623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301651500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3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fld id="{71628F01-9B24-4A03-9D32-492BB91D10CA}" type="slidenum">
              <a:rPr lang="en-US" altLang="en-US" sz="1200">
                <a:solidFill>
                  <a:schemeClr val="tx1"/>
                </a:solidFill>
              </a:rPr>
              <a:pPr/>
              <a:t>110</a:t>
            </a:fld>
            <a:endParaRPr lang="en-US" altLang="en-US" sz="1200">
              <a:solidFill>
                <a:schemeClr val="tx1"/>
              </a:solidFill>
            </a:endParaRPr>
          </a:p>
        </p:txBody>
      </p:sp>
      <p:sp>
        <p:nvSpPr>
          <p:cNvPr id="400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4275" y="695325"/>
            <a:ext cx="4648200" cy="3486150"/>
          </a:xfrm>
          <a:ln/>
        </p:spPr>
      </p:sp>
      <p:sp>
        <p:nvSpPr>
          <p:cNvPr id="4003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1675" y="4414838"/>
            <a:ext cx="5607050" cy="418623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965571593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fld id="{7D2B8F9C-EE27-4161-9FB3-FFCA3EC3B005}" type="slidenum">
              <a:rPr lang="en-US" altLang="en-US" sz="1200">
                <a:solidFill>
                  <a:schemeClr val="tx1"/>
                </a:solidFill>
              </a:rPr>
              <a:pPr/>
              <a:t>111</a:t>
            </a:fld>
            <a:endParaRPr lang="en-US" altLang="en-US" sz="1200">
              <a:solidFill>
                <a:schemeClr val="tx1"/>
              </a:solidFill>
            </a:endParaRPr>
          </a:p>
        </p:txBody>
      </p:sp>
      <p:sp>
        <p:nvSpPr>
          <p:cNvPr id="401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4275" y="695325"/>
            <a:ext cx="4648200" cy="3486150"/>
          </a:xfrm>
          <a:ln/>
        </p:spPr>
      </p:sp>
      <p:sp>
        <p:nvSpPr>
          <p:cNvPr id="4014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1675" y="4414838"/>
            <a:ext cx="5607050" cy="418623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2208042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0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fld id="{8A2C0911-CAC1-4ED8-A4EB-BB63E4766F61}" type="slidenum">
              <a:rPr lang="en-US" altLang="en-US" sz="1200">
                <a:solidFill>
                  <a:schemeClr val="tx1"/>
                </a:solidFill>
              </a:rPr>
              <a:pPr/>
              <a:t>21</a:t>
            </a:fld>
            <a:endParaRPr lang="en-US" altLang="en-US" sz="1200">
              <a:solidFill>
                <a:schemeClr val="tx1"/>
              </a:solidFill>
            </a:endParaRPr>
          </a:p>
        </p:txBody>
      </p:sp>
      <p:sp>
        <p:nvSpPr>
          <p:cNvPr id="3010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10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414838"/>
            <a:ext cx="5140325" cy="41846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56496374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fld id="{A440D20A-8A3A-419C-A04B-0CA00EAB377F}" type="slidenum">
              <a:rPr lang="en-US" altLang="en-US" sz="1200">
                <a:solidFill>
                  <a:schemeClr val="tx1"/>
                </a:solidFill>
              </a:rPr>
              <a:pPr/>
              <a:t>112</a:t>
            </a:fld>
            <a:endParaRPr lang="en-US" altLang="en-US" sz="1200">
              <a:solidFill>
                <a:schemeClr val="tx1"/>
              </a:solidFill>
            </a:endParaRPr>
          </a:p>
        </p:txBody>
      </p:sp>
      <p:sp>
        <p:nvSpPr>
          <p:cNvPr id="402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5863" y="696913"/>
            <a:ext cx="4648200" cy="3486150"/>
          </a:xfrm>
          <a:ln/>
        </p:spPr>
      </p:sp>
      <p:sp>
        <p:nvSpPr>
          <p:cNvPr id="4024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716001548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4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fld id="{C460FBDD-95B1-4C0C-B0FC-825A11B0ACB5}" type="slidenum">
              <a:rPr lang="en-US" altLang="en-US" sz="1200">
                <a:solidFill>
                  <a:schemeClr val="tx1"/>
                </a:solidFill>
              </a:rPr>
              <a:pPr/>
              <a:t>113</a:t>
            </a:fld>
            <a:endParaRPr lang="en-US" altLang="en-US" sz="1200">
              <a:solidFill>
                <a:schemeClr val="tx1"/>
              </a:solidFill>
            </a:endParaRPr>
          </a:p>
        </p:txBody>
      </p:sp>
      <p:sp>
        <p:nvSpPr>
          <p:cNvPr id="403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5863" y="696913"/>
            <a:ext cx="4648200" cy="3486150"/>
          </a:xfrm>
          <a:ln/>
        </p:spPr>
      </p:sp>
      <p:sp>
        <p:nvSpPr>
          <p:cNvPr id="4034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30595109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4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fld id="{AC4F88F3-65E8-4278-BA75-7E3930D0BEE3}" type="slidenum">
              <a:rPr lang="en-US" altLang="en-US" sz="1200">
                <a:solidFill>
                  <a:schemeClr val="tx1"/>
                </a:solidFill>
              </a:rPr>
              <a:pPr/>
              <a:t>116</a:t>
            </a:fld>
            <a:endParaRPr lang="en-US" altLang="en-US" sz="1200">
              <a:solidFill>
                <a:schemeClr val="tx1"/>
              </a:solidFill>
            </a:endParaRPr>
          </a:p>
        </p:txBody>
      </p:sp>
      <p:sp>
        <p:nvSpPr>
          <p:cNvPr id="404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5863" y="696913"/>
            <a:ext cx="4648200" cy="3486150"/>
          </a:xfrm>
          <a:ln/>
        </p:spPr>
      </p:sp>
      <p:sp>
        <p:nvSpPr>
          <p:cNvPr id="4044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874911629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fld id="{771D7A7E-2BD4-48F6-BAF8-C101256FBD2F}" type="slidenum">
              <a:rPr lang="en-US" altLang="en-US" sz="1200">
                <a:solidFill>
                  <a:schemeClr val="tx1"/>
                </a:solidFill>
              </a:rPr>
              <a:pPr/>
              <a:t>117</a:t>
            </a:fld>
            <a:endParaRPr lang="en-US" altLang="en-US" sz="1200">
              <a:solidFill>
                <a:schemeClr val="tx1"/>
              </a:solidFill>
            </a:endParaRPr>
          </a:p>
        </p:txBody>
      </p:sp>
      <p:sp>
        <p:nvSpPr>
          <p:cNvPr id="405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55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6625" y="4414838"/>
            <a:ext cx="5137150" cy="41846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291635288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5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fld id="{519314A6-ABBD-408C-B5B2-374AF1263864}" type="slidenum">
              <a:rPr lang="en-US" altLang="en-US" sz="1200">
                <a:solidFill>
                  <a:schemeClr val="tx1"/>
                </a:solidFill>
              </a:rPr>
              <a:pPr/>
              <a:t>118</a:t>
            </a:fld>
            <a:endParaRPr lang="en-US" altLang="en-US" sz="1200">
              <a:solidFill>
                <a:schemeClr val="tx1"/>
              </a:solidFill>
            </a:endParaRPr>
          </a:p>
        </p:txBody>
      </p:sp>
      <p:sp>
        <p:nvSpPr>
          <p:cNvPr id="4075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75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6625" y="4414838"/>
            <a:ext cx="5137150" cy="41846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057381584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fld id="{3D7FAE03-C398-4B90-BE2D-E913ACD22069}" type="slidenum">
              <a:rPr lang="en-US" altLang="en-US" sz="1200">
                <a:solidFill>
                  <a:schemeClr val="tx1"/>
                </a:solidFill>
              </a:rPr>
              <a:pPr/>
              <a:t>119</a:t>
            </a:fld>
            <a:endParaRPr lang="en-US" altLang="en-US" sz="1200">
              <a:solidFill>
                <a:schemeClr val="tx1"/>
              </a:solidFill>
            </a:endParaRPr>
          </a:p>
        </p:txBody>
      </p:sp>
      <p:sp>
        <p:nvSpPr>
          <p:cNvPr id="406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653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6625" y="4414838"/>
            <a:ext cx="5137150" cy="41846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950526216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fld id="{DDDF2E57-D0C1-4B9D-ADF1-C335728F5E85}" type="slidenum">
              <a:rPr lang="en-US" altLang="en-US" sz="1200">
                <a:solidFill>
                  <a:schemeClr val="tx1"/>
                </a:solidFill>
              </a:rPr>
              <a:pPr/>
              <a:t>120</a:t>
            </a:fld>
            <a:endParaRPr lang="en-US" altLang="en-US" sz="1200">
              <a:solidFill>
                <a:schemeClr val="tx1"/>
              </a:solidFill>
            </a:endParaRPr>
          </a:p>
        </p:txBody>
      </p:sp>
      <p:sp>
        <p:nvSpPr>
          <p:cNvPr id="408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85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6625" y="4414838"/>
            <a:ext cx="5137150" cy="41846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001547172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fld id="{0C24E6CD-CDC1-4294-8E96-B3354E6EA5BF}" type="slidenum">
              <a:rPr lang="en-US" altLang="en-US" sz="1200">
                <a:solidFill>
                  <a:schemeClr val="tx1"/>
                </a:solidFill>
              </a:rPr>
              <a:pPr/>
              <a:t>122</a:t>
            </a:fld>
            <a:endParaRPr lang="en-US" altLang="en-US" sz="1200">
              <a:solidFill>
                <a:schemeClr val="tx1"/>
              </a:solidFill>
            </a:endParaRPr>
          </a:p>
        </p:txBody>
      </p:sp>
      <p:sp>
        <p:nvSpPr>
          <p:cNvPr id="409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5863" y="696913"/>
            <a:ext cx="4648200" cy="3486150"/>
          </a:xfrm>
          <a:ln/>
        </p:spPr>
      </p:sp>
      <p:sp>
        <p:nvSpPr>
          <p:cNvPr id="4096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76199739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fld id="{00386224-5BB9-4293-8A5E-7C93B223B130}" type="slidenum">
              <a:rPr lang="en-US" altLang="en-US" sz="1200">
                <a:solidFill>
                  <a:schemeClr val="tx1"/>
                </a:solidFill>
              </a:rPr>
              <a:pPr/>
              <a:t>123</a:t>
            </a:fld>
            <a:endParaRPr lang="en-US" altLang="en-US" sz="1200">
              <a:solidFill>
                <a:schemeClr val="tx1"/>
              </a:solidFill>
            </a:endParaRPr>
          </a:p>
        </p:txBody>
      </p:sp>
      <p:sp>
        <p:nvSpPr>
          <p:cNvPr id="410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5863" y="696913"/>
            <a:ext cx="4648200" cy="3486150"/>
          </a:xfrm>
          <a:ln/>
        </p:spPr>
      </p:sp>
      <p:sp>
        <p:nvSpPr>
          <p:cNvPr id="410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78026143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6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fld id="{8B35BF96-7D5E-419B-94D3-FD7D4DF33D5F}" type="slidenum">
              <a:rPr lang="en-US" altLang="en-US" sz="1200">
                <a:solidFill>
                  <a:schemeClr val="tx1"/>
                </a:solidFill>
              </a:rPr>
              <a:pPr/>
              <a:t>124</a:t>
            </a:fld>
            <a:endParaRPr lang="en-US" altLang="en-US" sz="1200">
              <a:solidFill>
                <a:schemeClr val="tx1"/>
              </a:solidFill>
            </a:endParaRPr>
          </a:p>
        </p:txBody>
      </p:sp>
      <p:sp>
        <p:nvSpPr>
          <p:cNvPr id="4116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5863" y="696913"/>
            <a:ext cx="4648200" cy="3486150"/>
          </a:xfrm>
          <a:ln/>
        </p:spPr>
      </p:sp>
      <p:sp>
        <p:nvSpPr>
          <p:cNvPr id="4116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5790119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0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fld id="{F837BFC0-43FF-4068-BCF7-CC38C8E368D9}" type="slidenum">
              <a:rPr lang="en-US" altLang="en-US" sz="1200">
                <a:solidFill>
                  <a:schemeClr val="tx1"/>
                </a:solidFill>
              </a:rPr>
              <a:pPr/>
              <a:t>22</a:t>
            </a:fld>
            <a:endParaRPr lang="en-US" altLang="en-US" sz="1200">
              <a:solidFill>
                <a:schemeClr val="tx1"/>
              </a:solidFill>
            </a:endParaRPr>
          </a:p>
        </p:txBody>
      </p:sp>
      <p:sp>
        <p:nvSpPr>
          <p:cNvPr id="302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20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414838"/>
            <a:ext cx="5140325" cy="41846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79539741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3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fld id="{97C6C9DB-B8DE-4871-B3E8-A67C0DF72010}" type="slidenum">
              <a:rPr lang="en-US" altLang="en-US" sz="1200">
                <a:solidFill>
                  <a:schemeClr val="tx1"/>
                </a:solidFill>
              </a:rPr>
              <a:pPr/>
              <a:t>125</a:t>
            </a:fld>
            <a:endParaRPr lang="en-US" altLang="en-US" sz="1200">
              <a:solidFill>
                <a:schemeClr val="tx1"/>
              </a:solidFill>
            </a:endParaRPr>
          </a:p>
        </p:txBody>
      </p:sp>
      <p:sp>
        <p:nvSpPr>
          <p:cNvPr id="3563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0775" y="692150"/>
            <a:ext cx="4630738" cy="3473450"/>
          </a:xfrm>
          <a:ln/>
        </p:spPr>
      </p:sp>
      <p:sp>
        <p:nvSpPr>
          <p:cNvPr id="3563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6060" y="4398207"/>
            <a:ext cx="5038327" cy="417046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642721464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3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fld id="{97C6C9DB-B8DE-4871-B3E8-A67C0DF72010}" type="slidenum">
              <a:rPr lang="en-US" altLang="en-US" sz="1200">
                <a:solidFill>
                  <a:schemeClr val="tx1"/>
                </a:solidFill>
              </a:rPr>
              <a:pPr/>
              <a:t>126</a:t>
            </a:fld>
            <a:endParaRPr lang="en-US" altLang="en-US" sz="1200">
              <a:solidFill>
                <a:schemeClr val="tx1"/>
              </a:solidFill>
            </a:endParaRPr>
          </a:p>
        </p:txBody>
      </p:sp>
      <p:sp>
        <p:nvSpPr>
          <p:cNvPr id="3563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0775" y="692150"/>
            <a:ext cx="4630738" cy="3473450"/>
          </a:xfrm>
          <a:ln/>
        </p:spPr>
      </p:sp>
      <p:sp>
        <p:nvSpPr>
          <p:cNvPr id="3563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6060" y="4398207"/>
            <a:ext cx="5038327" cy="417046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315207586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9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fld id="{D27B2770-9937-40AD-B191-1E6864CBCA17}" type="slidenum">
              <a:rPr lang="en-US" altLang="en-US" sz="1200">
                <a:solidFill>
                  <a:schemeClr val="tx1"/>
                </a:solidFill>
              </a:rPr>
              <a:pPr/>
              <a:t>127</a:t>
            </a:fld>
            <a:endParaRPr lang="en-US" altLang="en-US" sz="1200">
              <a:solidFill>
                <a:schemeClr val="tx1"/>
              </a:solidFill>
            </a:endParaRPr>
          </a:p>
        </p:txBody>
      </p:sp>
      <p:sp>
        <p:nvSpPr>
          <p:cNvPr id="294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49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6060" y="4398207"/>
            <a:ext cx="5038327" cy="4168886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8674740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9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fld id="{D27B2770-9937-40AD-B191-1E6864CBCA17}" type="slidenum">
              <a:rPr lang="en-US" altLang="en-US" sz="1200">
                <a:solidFill>
                  <a:schemeClr val="tx1"/>
                </a:solidFill>
              </a:rPr>
              <a:pPr/>
              <a:t>128</a:t>
            </a:fld>
            <a:endParaRPr lang="en-US" altLang="en-US" sz="1200">
              <a:solidFill>
                <a:schemeClr val="tx1"/>
              </a:solidFill>
            </a:endParaRPr>
          </a:p>
        </p:txBody>
      </p:sp>
      <p:sp>
        <p:nvSpPr>
          <p:cNvPr id="294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49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6060" y="4398207"/>
            <a:ext cx="5038327" cy="4168886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703829694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9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fld id="{C87C14FA-F787-4855-96F6-BBC00C8DB15B}" type="slidenum">
              <a:rPr lang="en-US" altLang="en-US" sz="1200">
                <a:solidFill>
                  <a:schemeClr val="tx1"/>
                </a:solidFill>
              </a:rPr>
              <a:pPr/>
              <a:t>129</a:t>
            </a:fld>
            <a:endParaRPr lang="en-US" altLang="en-US" sz="1200">
              <a:solidFill>
                <a:schemeClr val="tx1"/>
              </a:solidFill>
            </a:endParaRPr>
          </a:p>
        </p:txBody>
      </p:sp>
      <p:sp>
        <p:nvSpPr>
          <p:cNvPr id="295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59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6060" y="4398207"/>
            <a:ext cx="5038327" cy="4168886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985563124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9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fld id="{C87C14FA-F787-4855-96F6-BBC00C8DB15B}" type="slidenum">
              <a:rPr lang="en-US" altLang="en-US" sz="1200">
                <a:solidFill>
                  <a:schemeClr val="tx1"/>
                </a:solidFill>
              </a:rPr>
              <a:pPr/>
              <a:t>130</a:t>
            </a:fld>
            <a:endParaRPr lang="en-US" altLang="en-US" sz="1200">
              <a:solidFill>
                <a:schemeClr val="tx1"/>
              </a:solidFill>
            </a:endParaRPr>
          </a:p>
        </p:txBody>
      </p:sp>
      <p:sp>
        <p:nvSpPr>
          <p:cNvPr id="295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59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6060" y="4398207"/>
            <a:ext cx="5038327" cy="4168886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907231868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9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fld id="{C87C14FA-F787-4855-96F6-BBC00C8DB15B}" type="slidenum">
              <a:rPr lang="en-US" altLang="en-US" sz="1200">
                <a:solidFill>
                  <a:schemeClr val="tx1"/>
                </a:solidFill>
              </a:rPr>
              <a:pPr/>
              <a:t>131</a:t>
            </a:fld>
            <a:endParaRPr lang="en-US" altLang="en-US" sz="1200">
              <a:solidFill>
                <a:schemeClr val="tx1"/>
              </a:solidFill>
            </a:endParaRPr>
          </a:p>
        </p:txBody>
      </p:sp>
      <p:sp>
        <p:nvSpPr>
          <p:cNvPr id="295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59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6060" y="4398207"/>
            <a:ext cx="5038327" cy="4168886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91925573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3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fld id="{97C6C9DB-B8DE-4871-B3E8-A67C0DF72010}" type="slidenum">
              <a:rPr lang="en-US" altLang="en-US" sz="1200">
                <a:solidFill>
                  <a:schemeClr val="tx1"/>
                </a:solidFill>
              </a:rPr>
              <a:pPr/>
              <a:t>138</a:t>
            </a:fld>
            <a:endParaRPr lang="en-US" altLang="en-US" sz="1200">
              <a:solidFill>
                <a:schemeClr val="tx1"/>
              </a:solidFill>
            </a:endParaRPr>
          </a:p>
        </p:txBody>
      </p:sp>
      <p:sp>
        <p:nvSpPr>
          <p:cNvPr id="3563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0775" y="692150"/>
            <a:ext cx="4630738" cy="3473450"/>
          </a:xfrm>
          <a:ln/>
        </p:spPr>
      </p:sp>
      <p:sp>
        <p:nvSpPr>
          <p:cNvPr id="3563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6060" y="4398207"/>
            <a:ext cx="5038327" cy="417046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056334899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8B9E4A-87F6-405A-BC2D-226273F4F994}" type="slidenum">
              <a:rPr lang="en-US" smtClean="0"/>
              <a:pPr/>
              <a:t>145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3090139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222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222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3F68923B-7868-41DB-A0FA-FB3122E78DBE}" type="slidenum">
              <a:rPr lang="en-US" smtClean="0"/>
              <a:pPr/>
              <a:t>146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9777999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fld id="{AF39CFC5-DCD4-46B1-8C83-66E4A4F0058A}" type="slidenum">
              <a:rPr lang="en-US" altLang="en-US" sz="1200">
                <a:solidFill>
                  <a:schemeClr val="tx1"/>
                </a:solidFill>
              </a:rPr>
              <a:pPr/>
              <a:t>23</a:t>
            </a:fld>
            <a:endParaRPr lang="en-US" altLang="en-US" sz="1200">
              <a:solidFill>
                <a:schemeClr val="tx1"/>
              </a:solidFill>
            </a:endParaRPr>
          </a:p>
        </p:txBody>
      </p:sp>
      <p:sp>
        <p:nvSpPr>
          <p:cNvPr id="303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31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414838"/>
            <a:ext cx="5140325" cy="41846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575715749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325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325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DE5D6F55-B553-4ED6-A20E-B75F91DAEE5F}" type="slidenum">
              <a:rPr lang="en-US" smtClean="0"/>
              <a:pPr/>
              <a:t>147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050734563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8B9E4A-87F6-405A-BC2D-226273F4F994}" type="slidenum">
              <a:rPr lang="en-US" smtClean="0"/>
              <a:pPr/>
              <a:t>148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2886804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21EB7A5-73D2-4FE6-B36B-06C10D7F9325}" type="slidenum">
              <a:rPr lang="en-US"/>
              <a:pPr/>
              <a:t>150</a:t>
            </a:fld>
            <a:endParaRPr lang="en-US"/>
          </a:p>
        </p:txBody>
      </p:sp>
      <p:sp>
        <p:nvSpPr>
          <p:cNvPr id="5836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6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224319" indent="-224319">
              <a:buFontTx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7454780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8B9E4A-87F6-405A-BC2D-226273F4F994}" type="slidenum">
              <a:rPr lang="en-US" smtClean="0"/>
              <a:pPr/>
              <a:t>152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488756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B5E36B-E1F3-4878-9518-AEE8A6C52B0A}" type="slidenum">
              <a:rPr lang="en-US" smtClean="0"/>
              <a:t>154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700536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E649CB-0B81-4204-A849-0379B10D6E2B}" type="slidenum">
              <a:rPr lang="en-US" smtClean="0"/>
              <a:t>155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9776729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4FEC6B-F96E-434F-A9D3-73A94D430DE1}" type="slidenum">
              <a:rPr lang="en-US" smtClean="0"/>
              <a:t>157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582913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0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20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444286596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309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959003129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5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7256787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EPRI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7760" y="1188720"/>
            <a:ext cx="4206240" cy="2587752"/>
          </a:xfrm>
          <a:prstGeom prst="rect">
            <a:avLst/>
          </a:prstGeom>
          <a:effectLst>
            <a:reflection blurRad="6350" stA="35000" endPos="35000" dir="5400000" sy="-100000" algn="bl" rotWithShape="0"/>
          </a:effectLst>
        </p:spPr>
      </p:pic>
      <p:sp>
        <p:nvSpPr>
          <p:cNvPr id="28708" name="Rectangle 36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274320" y="4114800"/>
            <a:ext cx="4572000" cy="2286000"/>
          </a:xfrm>
        </p:spPr>
        <p:txBody>
          <a:bodyPr>
            <a:normAutofit/>
          </a:bodyPr>
          <a:lstStyle>
            <a:lvl1pPr marL="0" indent="0" algn="r">
              <a:spcAft>
                <a:spcPts val="1200"/>
              </a:spcAft>
              <a:buFontTx/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28707" name="Rectangle 35"/>
          <p:cNvSpPr>
            <a:spLocks noGrp="1" noChangeArrowheads="1"/>
          </p:cNvSpPr>
          <p:nvPr>
            <p:ph type="ctrTitle" sz="quarter"/>
          </p:nvPr>
        </p:nvSpPr>
        <p:spPr>
          <a:xfrm>
            <a:off x="274320" y="777240"/>
            <a:ext cx="4572000" cy="3108960"/>
          </a:xfrm>
        </p:spPr>
        <p:txBody>
          <a:bodyPr anchor="b">
            <a:normAutofit/>
          </a:bodyPr>
          <a:lstStyle>
            <a:lvl1pPr algn="r">
              <a:spcAft>
                <a:spcPts val="600"/>
              </a:spcAft>
              <a:defRPr sz="320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7" name="Picture 6" descr="EPRI logo 2014_RGB_PPT-Large.jp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6583680" y="365760"/>
            <a:ext cx="2286000" cy="372289"/>
          </a:xfrm>
          <a:prstGeom prst="rect">
            <a:avLst/>
          </a:prstGeom>
        </p:spPr>
      </p:pic>
      <p:sp>
        <p:nvSpPr>
          <p:cNvPr id="8" name="Text Box 47"/>
          <p:cNvSpPr txBox="1">
            <a:spLocks noChangeArrowheads="1"/>
          </p:cNvSpPr>
          <p:nvPr userDrawn="1"/>
        </p:nvSpPr>
        <p:spPr bwMode="auto">
          <a:xfrm>
            <a:off x="6309360" y="6583680"/>
            <a:ext cx="2763838" cy="198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r">
              <a:spcBef>
                <a:spcPts val="0"/>
              </a:spcBef>
            </a:pPr>
            <a:r>
              <a:rPr lang="en-US" sz="700" dirty="0">
                <a:solidFill>
                  <a:schemeClr val="bg1">
                    <a:lumMod val="50000"/>
                  </a:schemeClr>
                </a:solidFill>
                <a:cs typeface="Arial" charset="0"/>
              </a:rPr>
              <a:t>© </a:t>
            </a:r>
            <a:r>
              <a:rPr lang="en-US" sz="700" dirty="0" smtClean="0">
                <a:solidFill>
                  <a:schemeClr val="bg1">
                    <a:lumMod val="50000"/>
                  </a:schemeClr>
                </a:solidFill>
                <a:cs typeface="Arial" charset="0"/>
              </a:rPr>
              <a:t>2016 </a:t>
            </a:r>
            <a:r>
              <a:rPr lang="en-US" sz="700" dirty="0">
                <a:solidFill>
                  <a:schemeClr val="bg1">
                    <a:lumMod val="50000"/>
                  </a:schemeClr>
                </a:solidFill>
                <a:cs typeface="Arial" charset="0"/>
              </a:rPr>
              <a:t>Electric Power Research Institute, Inc. All rights reserved.</a:t>
            </a:r>
            <a:endParaRPr lang="en-US" sz="7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65321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320" y="182880"/>
            <a:ext cx="8595360" cy="73152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4320" y="1005840"/>
            <a:ext cx="4206240" cy="639762"/>
          </a:xfrm>
        </p:spPr>
        <p:txBody>
          <a:bodyPr anchor="b"/>
          <a:lstStyle>
            <a:lvl1pPr marL="0" indent="0">
              <a:buNone/>
              <a:defRPr sz="2000" b="1">
                <a:latin typeface="Arial Narrow" panose="020B0606020202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74320" y="1737360"/>
            <a:ext cx="4206240" cy="46634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005840"/>
            <a:ext cx="4206240" cy="639762"/>
          </a:xfrm>
        </p:spPr>
        <p:txBody>
          <a:bodyPr anchor="b"/>
          <a:lstStyle>
            <a:lvl1pPr marL="0" indent="0">
              <a:buNone/>
              <a:defRPr sz="2000" b="1">
                <a:latin typeface="Arial Narrow" panose="020B0606020202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39" y="1737360"/>
            <a:ext cx="4206240" cy="46634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27014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320" y="182563"/>
            <a:ext cx="8595360" cy="73152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2447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705914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4640" y="822960"/>
            <a:ext cx="3474720" cy="2137709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365760" y="3200400"/>
            <a:ext cx="8412480" cy="13716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-US" sz="3000" b="1" dirty="0" smtClean="0">
                <a:solidFill>
                  <a:schemeClr val="tx2"/>
                </a:solidFill>
              </a:rPr>
              <a:t>Together…Shaping the Future of Electricity</a:t>
            </a:r>
            <a:endParaRPr lang="en-US" sz="30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79381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883484" y="647700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255B8F1-32C4-4FA6-8475-9736D3D6E897}" type="datetime1">
              <a:rPr lang="en-US"/>
              <a:pPr>
                <a:defRPr/>
              </a:pPr>
              <a:t>3/18/2016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14800" y="647700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34200" y="0"/>
            <a:ext cx="2209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187C20E-1F2E-4809-B9E2-100F2AADB42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35768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ENV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7760" y="1193994"/>
            <a:ext cx="4206240" cy="2587752"/>
          </a:xfrm>
          <a:prstGeom prst="rect">
            <a:avLst/>
          </a:prstGeom>
          <a:effectLst>
            <a:reflection blurRad="6350" stA="35000" endPos="35000" dir="5400000" sy="-100000" algn="bl" rotWithShape="0"/>
          </a:effectLst>
        </p:spPr>
      </p:pic>
      <p:sp>
        <p:nvSpPr>
          <p:cNvPr id="28708" name="Rectangle 36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274320" y="4114800"/>
            <a:ext cx="4572000" cy="2286000"/>
          </a:xfrm>
        </p:spPr>
        <p:txBody>
          <a:bodyPr>
            <a:normAutofit/>
          </a:bodyPr>
          <a:lstStyle>
            <a:lvl1pPr marL="0" indent="0" algn="r">
              <a:spcAft>
                <a:spcPts val="1200"/>
              </a:spcAft>
              <a:buFontTx/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28707" name="Rectangle 35"/>
          <p:cNvSpPr>
            <a:spLocks noGrp="1" noChangeArrowheads="1"/>
          </p:cNvSpPr>
          <p:nvPr>
            <p:ph type="ctrTitle" sz="quarter"/>
          </p:nvPr>
        </p:nvSpPr>
        <p:spPr>
          <a:xfrm>
            <a:off x="274320" y="777240"/>
            <a:ext cx="4572000" cy="3108960"/>
          </a:xfrm>
        </p:spPr>
        <p:txBody>
          <a:bodyPr anchor="b">
            <a:normAutofit/>
          </a:bodyPr>
          <a:lstStyle>
            <a:lvl1pPr algn="r">
              <a:spcAft>
                <a:spcPts val="600"/>
              </a:spcAft>
              <a:defRPr sz="320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7" name="Picture 6" descr="EPRI logo 2014_RGB_PPT-Large.jp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6583680" y="365760"/>
            <a:ext cx="2286000" cy="372289"/>
          </a:xfrm>
          <a:prstGeom prst="rect">
            <a:avLst/>
          </a:prstGeom>
        </p:spPr>
      </p:pic>
      <p:sp>
        <p:nvSpPr>
          <p:cNvPr id="8" name="Text Box 47"/>
          <p:cNvSpPr txBox="1">
            <a:spLocks noChangeArrowheads="1"/>
          </p:cNvSpPr>
          <p:nvPr userDrawn="1"/>
        </p:nvSpPr>
        <p:spPr bwMode="auto">
          <a:xfrm>
            <a:off x="6309360" y="6583680"/>
            <a:ext cx="2763838" cy="198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r">
              <a:spcBef>
                <a:spcPts val="0"/>
              </a:spcBef>
            </a:pPr>
            <a:r>
              <a:rPr lang="en-US" sz="700" dirty="0">
                <a:solidFill>
                  <a:schemeClr val="bg1">
                    <a:lumMod val="50000"/>
                  </a:schemeClr>
                </a:solidFill>
                <a:cs typeface="Arial" charset="0"/>
              </a:rPr>
              <a:t>© </a:t>
            </a:r>
            <a:r>
              <a:rPr lang="en-US" sz="700" dirty="0" smtClean="0">
                <a:solidFill>
                  <a:schemeClr val="bg1">
                    <a:lumMod val="50000"/>
                  </a:schemeClr>
                </a:solidFill>
                <a:cs typeface="Arial" charset="0"/>
              </a:rPr>
              <a:t>2015 </a:t>
            </a:r>
            <a:r>
              <a:rPr lang="en-US" sz="700" dirty="0">
                <a:solidFill>
                  <a:schemeClr val="bg1">
                    <a:lumMod val="50000"/>
                  </a:schemeClr>
                </a:solidFill>
                <a:cs typeface="Arial" charset="0"/>
              </a:rPr>
              <a:t>Electric Power Research Institute, Inc. All rights reserved.</a:t>
            </a:r>
            <a:endParaRPr lang="en-US" sz="7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88579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GE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7760" y="1193994"/>
            <a:ext cx="4206240" cy="2587752"/>
          </a:xfrm>
          <a:prstGeom prst="rect">
            <a:avLst/>
          </a:prstGeom>
          <a:effectLst>
            <a:reflection blurRad="6350" stA="35000" endPos="35000" dir="5400000" sy="-100000" algn="bl" rotWithShape="0"/>
          </a:effectLst>
        </p:spPr>
      </p:pic>
      <p:sp>
        <p:nvSpPr>
          <p:cNvPr id="28708" name="Rectangle 36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274320" y="4114800"/>
            <a:ext cx="4572000" cy="2286000"/>
          </a:xfrm>
        </p:spPr>
        <p:txBody>
          <a:bodyPr>
            <a:normAutofit/>
          </a:bodyPr>
          <a:lstStyle>
            <a:lvl1pPr marL="0" indent="0" algn="r">
              <a:spcAft>
                <a:spcPts val="1200"/>
              </a:spcAft>
              <a:buFontTx/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28707" name="Rectangle 35"/>
          <p:cNvSpPr>
            <a:spLocks noGrp="1" noChangeArrowheads="1"/>
          </p:cNvSpPr>
          <p:nvPr>
            <p:ph type="ctrTitle" sz="quarter"/>
          </p:nvPr>
        </p:nvSpPr>
        <p:spPr>
          <a:xfrm>
            <a:off x="274320" y="777240"/>
            <a:ext cx="4572000" cy="3108960"/>
          </a:xfrm>
        </p:spPr>
        <p:txBody>
          <a:bodyPr anchor="b">
            <a:normAutofit/>
          </a:bodyPr>
          <a:lstStyle>
            <a:lvl1pPr algn="r">
              <a:spcAft>
                <a:spcPts val="600"/>
              </a:spcAft>
              <a:defRPr sz="320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7" name="Picture 6" descr="EPRI logo 2014_RGB_PPT-Large.jp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6583680" y="365760"/>
            <a:ext cx="2286000" cy="372289"/>
          </a:xfrm>
          <a:prstGeom prst="rect">
            <a:avLst/>
          </a:prstGeom>
        </p:spPr>
      </p:pic>
      <p:sp>
        <p:nvSpPr>
          <p:cNvPr id="8" name="Text Box 47"/>
          <p:cNvSpPr txBox="1">
            <a:spLocks noChangeArrowheads="1"/>
          </p:cNvSpPr>
          <p:nvPr userDrawn="1"/>
        </p:nvSpPr>
        <p:spPr bwMode="auto">
          <a:xfrm>
            <a:off x="6309360" y="6583680"/>
            <a:ext cx="2763838" cy="198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r">
              <a:spcBef>
                <a:spcPts val="0"/>
              </a:spcBef>
            </a:pPr>
            <a:r>
              <a:rPr lang="en-US" sz="700" dirty="0">
                <a:solidFill>
                  <a:schemeClr val="bg1">
                    <a:lumMod val="50000"/>
                  </a:schemeClr>
                </a:solidFill>
                <a:cs typeface="Arial" charset="0"/>
              </a:rPr>
              <a:t>© </a:t>
            </a:r>
            <a:r>
              <a:rPr lang="en-US" sz="700" dirty="0" smtClean="0">
                <a:solidFill>
                  <a:schemeClr val="bg1">
                    <a:lumMod val="50000"/>
                  </a:schemeClr>
                </a:solidFill>
                <a:cs typeface="Arial" charset="0"/>
              </a:rPr>
              <a:t>2015 </a:t>
            </a:r>
            <a:r>
              <a:rPr lang="en-US" sz="700" dirty="0">
                <a:solidFill>
                  <a:schemeClr val="bg1">
                    <a:lumMod val="50000"/>
                  </a:schemeClr>
                </a:solidFill>
                <a:cs typeface="Arial" charset="0"/>
              </a:rPr>
              <a:t>Electric Power Research Institute, Inc. All rights reserved.</a:t>
            </a:r>
            <a:endParaRPr lang="en-US" sz="7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19067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NUC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08" name="Rectangle 36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274320" y="4114800"/>
            <a:ext cx="4572000" cy="2286000"/>
          </a:xfrm>
        </p:spPr>
        <p:txBody>
          <a:bodyPr>
            <a:normAutofit/>
          </a:bodyPr>
          <a:lstStyle>
            <a:lvl1pPr marL="0" indent="0" algn="r">
              <a:spcAft>
                <a:spcPts val="1200"/>
              </a:spcAft>
              <a:buFontTx/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28707" name="Rectangle 35"/>
          <p:cNvSpPr>
            <a:spLocks noGrp="1" noChangeArrowheads="1"/>
          </p:cNvSpPr>
          <p:nvPr>
            <p:ph type="ctrTitle" sz="quarter"/>
          </p:nvPr>
        </p:nvSpPr>
        <p:spPr>
          <a:xfrm>
            <a:off x="274320" y="777240"/>
            <a:ext cx="4572000" cy="3108960"/>
          </a:xfrm>
        </p:spPr>
        <p:txBody>
          <a:bodyPr anchor="b">
            <a:normAutofit/>
          </a:bodyPr>
          <a:lstStyle>
            <a:lvl1pPr algn="r">
              <a:spcAft>
                <a:spcPts val="600"/>
              </a:spcAft>
              <a:defRPr sz="320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7" name="Picture 6" descr="EPRI logo 2014_RGB_PPT-Large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6583680" y="365760"/>
            <a:ext cx="2286000" cy="372289"/>
          </a:xfrm>
          <a:prstGeom prst="rect">
            <a:avLst/>
          </a:prstGeom>
        </p:spPr>
      </p:pic>
      <p:sp>
        <p:nvSpPr>
          <p:cNvPr id="8" name="Text Box 47"/>
          <p:cNvSpPr txBox="1">
            <a:spLocks noChangeArrowheads="1"/>
          </p:cNvSpPr>
          <p:nvPr userDrawn="1"/>
        </p:nvSpPr>
        <p:spPr bwMode="auto">
          <a:xfrm>
            <a:off x="6309360" y="6583680"/>
            <a:ext cx="2763838" cy="198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r">
              <a:spcBef>
                <a:spcPts val="0"/>
              </a:spcBef>
            </a:pPr>
            <a:r>
              <a:rPr lang="en-US" sz="700" dirty="0">
                <a:solidFill>
                  <a:schemeClr val="bg1">
                    <a:lumMod val="50000"/>
                  </a:schemeClr>
                </a:solidFill>
                <a:cs typeface="Arial" charset="0"/>
              </a:rPr>
              <a:t>© </a:t>
            </a:r>
            <a:r>
              <a:rPr lang="en-US" sz="700" dirty="0" smtClean="0">
                <a:solidFill>
                  <a:schemeClr val="bg1">
                    <a:lumMod val="50000"/>
                  </a:schemeClr>
                </a:solidFill>
                <a:cs typeface="Arial" charset="0"/>
              </a:rPr>
              <a:t>2015 </a:t>
            </a:r>
            <a:r>
              <a:rPr lang="en-US" sz="700" dirty="0">
                <a:solidFill>
                  <a:schemeClr val="bg1">
                    <a:lumMod val="50000"/>
                  </a:schemeClr>
                </a:solidFill>
                <a:cs typeface="Arial" charset="0"/>
              </a:rPr>
              <a:t>Electric Power Research Institute, Inc. All rights reserved.</a:t>
            </a:r>
            <a:endParaRPr lang="en-US" sz="7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7760" y="1193994"/>
            <a:ext cx="4206240" cy="2587752"/>
          </a:xfrm>
          <a:prstGeom prst="rect">
            <a:avLst/>
          </a:prstGeom>
          <a:effectLst>
            <a:reflection blurRad="6350" stA="35000" endPos="3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8064920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PDU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7760" y="1193994"/>
            <a:ext cx="4206240" cy="2587752"/>
          </a:xfrm>
          <a:prstGeom prst="rect">
            <a:avLst/>
          </a:prstGeom>
          <a:effectLst>
            <a:reflection blurRad="6350" stA="35000" endPos="35000" dir="5400000" sy="-100000" algn="bl" rotWithShape="0"/>
          </a:effectLst>
        </p:spPr>
      </p:pic>
      <p:sp>
        <p:nvSpPr>
          <p:cNvPr id="28708" name="Rectangle 36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274320" y="4114800"/>
            <a:ext cx="4572000" cy="2286000"/>
          </a:xfrm>
        </p:spPr>
        <p:txBody>
          <a:bodyPr>
            <a:normAutofit/>
          </a:bodyPr>
          <a:lstStyle>
            <a:lvl1pPr marL="0" indent="0" algn="r">
              <a:spcAft>
                <a:spcPts val="1200"/>
              </a:spcAft>
              <a:buFontTx/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28707" name="Rectangle 35"/>
          <p:cNvSpPr>
            <a:spLocks noGrp="1" noChangeArrowheads="1"/>
          </p:cNvSpPr>
          <p:nvPr>
            <p:ph type="ctrTitle" sz="quarter"/>
          </p:nvPr>
        </p:nvSpPr>
        <p:spPr>
          <a:xfrm>
            <a:off x="274320" y="777240"/>
            <a:ext cx="4572000" cy="3108960"/>
          </a:xfrm>
        </p:spPr>
        <p:txBody>
          <a:bodyPr anchor="b">
            <a:normAutofit/>
          </a:bodyPr>
          <a:lstStyle>
            <a:lvl1pPr algn="r">
              <a:spcAft>
                <a:spcPts val="600"/>
              </a:spcAft>
              <a:defRPr sz="320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7" name="Picture 6" descr="EPRI logo 2014_RGB_PPT-Large.jp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6583680" y="365760"/>
            <a:ext cx="2286000" cy="372289"/>
          </a:xfrm>
          <a:prstGeom prst="rect">
            <a:avLst/>
          </a:prstGeom>
        </p:spPr>
      </p:pic>
      <p:sp>
        <p:nvSpPr>
          <p:cNvPr id="8" name="Text Box 47"/>
          <p:cNvSpPr txBox="1">
            <a:spLocks noChangeArrowheads="1"/>
          </p:cNvSpPr>
          <p:nvPr userDrawn="1"/>
        </p:nvSpPr>
        <p:spPr bwMode="auto">
          <a:xfrm>
            <a:off x="6309360" y="6583680"/>
            <a:ext cx="2763838" cy="198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r">
              <a:spcBef>
                <a:spcPts val="0"/>
              </a:spcBef>
            </a:pPr>
            <a:r>
              <a:rPr lang="en-US" sz="700" dirty="0">
                <a:solidFill>
                  <a:schemeClr val="bg1">
                    <a:lumMod val="50000"/>
                  </a:schemeClr>
                </a:solidFill>
                <a:cs typeface="Arial" charset="0"/>
              </a:rPr>
              <a:t>© </a:t>
            </a:r>
            <a:r>
              <a:rPr lang="en-US" sz="700" dirty="0" smtClean="0">
                <a:solidFill>
                  <a:schemeClr val="bg1">
                    <a:lumMod val="50000"/>
                  </a:schemeClr>
                </a:solidFill>
                <a:cs typeface="Arial" charset="0"/>
              </a:rPr>
              <a:t>2015 </a:t>
            </a:r>
            <a:r>
              <a:rPr lang="en-US" sz="700" dirty="0">
                <a:solidFill>
                  <a:schemeClr val="bg1">
                    <a:lumMod val="50000"/>
                  </a:schemeClr>
                </a:solidFill>
                <a:cs typeface="Arial" charset="0"/>
              </a:rPr>
              <a:t>Electric Power Research Institute, Inc. All rights reserved.</a:t>
            </a:r>
            <a:endParaRPr lang="en-US" sz="7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68070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IG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7760" y="1143000"/>
            <a:ext cx="4206240" cy="2593026"/>
          </a:xfrm>
          <a:prstGeom prst="rect">
            <a:avLst/>
          </a:prstGeom>
          <a:effectLst>
            <a:reflection blurRad="6350" stA="25000" endPos="55000" dist="76200" dir="5400000" sy="-100000" algn="bl" rotWithShape="0"/>
            <a:softEdge rad="25400"/>
          </a:effectLst>
        </p:spPr>
      </p:pic>
      <p:sp>
        <p:nvSpPr>
          <p:cNvPr id="28708" name="Rectangle 36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274320" y="4114800"/>
            <a:ext cx="4572000" cy="2286000"/>
          </a:xfrm>
        </p:spPr>
        <p:txBody>
          <a:bodyPr>
            <a:normAutofit/>
          </a:bodyPr>
          <a:lstStyle>
            <a:lvl1pPr marL="0" indent="0" algn="r">
              <a:spcAft>
                <a:spcPts val="1200"/>
              </a:spcAft>
              <a:buFontTx/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28707" name="Rectangle 35"/>
          <p:cNvSpPr>
            <a:spLocks noGrp="1" noChangeArrowheads="1"/>
          </p:cNvSpPr>
          <p:nvPr>
            <p:ph type="ctrTitle" sz="quarter"/>
          </p:nvPr>
        </p:nvSpPr>
        <p:spPr>
          <a:xfrm>
            <a:off x="274320" y="777240"/>
            <a:ext cx="4572000" cy="3108960"/>
          </a:xfrm>
        </p:spPr>
        <p:txBody>
          <a:bodyPr anchor="b">
            <a:normAutofit/>
          </a:bodyPr>
          <a:lstStyle>
            <a:lvl1pPr algn="r">
              <a:spcAft>
                <a:spcPts val="600"/>
              </a:spcAft>
              <a:defRPr sz="320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7" name="Picture 6" descr="EPRI logo 2014_RGB_PPT-Large.jp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6583680" y="365760"/>
            <a:ext cx="2286000" cy="372289"/>
          </a:xfrm>
          <a:prstGeom prst="rect">
            <a:avLst/>
          </a:prstGeom>
        </p:spPr>
      </p:pic>
      <p:sp>
        <p:nvSpPr>
          <p:cNvPr id="8" name="Text Box 47"/>
          <p:cNvSpPr txBox="1">
            <a:spLocks noChangeArrowheads="1"/>
          </p:cNvSpPr>
          <p:nvPr userDrawn="1"/>
        </p:nvSpPr>
        <p:spPr bwMode="auto">
          <a:xfrm>
            <a:off x="6309360" y="6583680"/>
            <a:ext cx="2763838" cy="198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r">
              <a:spcBef>
                <a:spcPts val="0"/>
              </a:spcBef>
            </a:pPr>
            <a:r>
              <a:rPr lang="en-US" sz="700" dirty="0">
                <a:solidFill>
                  <a:schemeClr val="bg1">
                    <a:lumMod val="50000"/>
                  </a:schemeClr>
                </a:solidFill>
                <a:cs typeface="Arial" charset="0"/>
              </a:rPr>
              <a:t>© </a:t>
            </a:r>
            <a:r>
              <a:rPr lang="en-US" sz="700" dirty="0" smtClean="0">
                <a:solidFill>
                  <a:schemeClr val="bg1">
                    <a:lumMod val="50000"/>
                  </a:schemeClr>
                </a:solidFill>
                <a:cs typeface="Arial" charset="0"/>
              </a:rPr>
              <a:t>2015 </a:t>
            </a:r>
            <a:r>
              <a:rPr lang="en-US" sz="700" dirty="0">
                <a:solidFill>
                  <a:schemeClr val="bg1">
                    <a:lumMod val="50000"/>
                  </a:schemeClr>
                </a:solidFill>
                <a:cs typeface="Arial" charset="0"/>
              </a:rPr>
              <a:t>Electric Power Research Institute, Inc. All rights reserved.</a:t>
            </a:r>
            <a:endParaRPr lang="en-US" sz="7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61644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320" y="182563"/>
            <a:ext cx="8595360" cy="731520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4320" y="1005840"/>
            <a:ext cx="8595360" cy="53949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17946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60" y="1920240"/>
            <a:ext cx="8412480" cy="1371600"/>
          </a:xfrm>
        </p:spPr>
        <p:txBody>
          <a:bodyPr anchor="t"/>
          <a:lstStyle>
            <a:lvl1pPr algn="ctr">
              <a:defRPr sz="3200" b="1" cap="none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760" y="3383280"/>
            <a:ext cx="8412480" cy="1554480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532697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74320" y="1005840"/>
            <a:ext cx="4206240" cy="53949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005840"/>
            <a:ext cx="4206240" cy="53949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8111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Text Box 36"/>
          <p:cNvSpPr txBox="1">
            <a:spLocks noChangeArrowheads="1"/>
          </p:cNvSpPr>
          <p:nvPr/>
        </p:nvSpPr>
        <p:spPr bwMode="auto">
          <a:xfrm>
            <a:off x="182880" y="6473711"/>
            <a:ext cx="608013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ts val="0"/>
              </a:spcBef>
            </a:pPr>
            <a:fld id="{324FBA8B-C479-4BF9-A515-8ED623D42A4A}" type="slidenum">
              <a:rPr lang="en-US" sz="800">
                <a:solidFill>
                  <a:schemeClr val="bg1">
                    <a:lumMod val="50000"/>
                  </a:schemeClr>
                </a:solidFill>
              </a:rPr>
              <a:pPr algn="l">
                <a:spcBef>
                  <a:spcPts val="0"/>
                </a:spcBef>
              </a:pPr>
              <a:t>‹#›</a:t>
            </a:fld>
            <a:endParaRPr 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74320" y="182563"/>
            <a:ext cx="8595360" cy="731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 smtClean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74320" y="1005840"/>
            <a:ext cx="8595360" cy="53949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pic>
        <p:nvPicPr>
          <p:cNvPr id="8" name="Picture 7" descr="EPRI logo 2014_RGB.jpg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7315200" y="6492240"/>
            <a:ext cx="1554480" cy="287681"/>
          </a:xfrm>
          <a:prstGeom prst="rect">
            <a:avLst/>
          </a:prstGeom>
        </p:spPr>
      </p:pic>
      <p:cxnSp>
        <p:nvCxnSpPr>
          <p:cNvPr id="3" name="Straight Connector 2"/>
          <p:cNvCxnSpPr/>
          <p:nvPr userDrawn="1"/>
        </p:nvCxnSpPr>
        <p:spPr bwMode="auto">
          <a:xfrm>
            <a:off x="274320" y="6446520"/>
            <a:ext cx="859536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D1D1D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" name="Text Box 47"/>
          <p:cNvSpPr txBox="1">
            <a:spLocks noChangeArrowheads="1"/>
          </p:cNvSpPr>
          <p:nvPr userDrawn="1"/>
        </p:nvSpPr>
        <p:spPr bwMode="auto">
          <a:xfrm>
            <a:off x="3114679" y="6583680"/>
            <a:ext cx="2839240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r">
              <a:spcBef>
                <a:spcPts val="0"/>
              </a:spcBef>
            </a:pPr>
            <a:r>
              <a:rPr lang="en-US" sz="700" dirty="0">
                <a:solidFill>
                  <a:schemeClr val="bg1">
                    <a:lumMod val="50000"/>
                  </a:schemeClr>
                </a:solidFill>
                <a:cs typeface="Arial" charset="0"/>
              </a:rPr>
              <a:t>© </a:t>
            </a:r>
            <a:r>
              <a:rPr lang="en-US" sz="700" dirty="0" smtClean="0">
                <a:solidFill>
                  <a:schemeClr val="bg1">
                    <a:lumMod val="50000"/>
                  </a:schemeClr>
                </a:solidFill>
                <a:cs typeface="Arial" charset="0"/>
              </a:rPr>
              <a:t>2016 </a:t>
            </a:r>
            <a:r>
              <a:rPr lang="en-US" sz="700" dirty="0">
                <a:solidFill>
                  <a:schemeClr val="bg1">
                    <a:lumMod val="50000"/>
                  </a:schemeClr>
                </a:solidFill>
                <a:cs typeface="Arial" charset="0"/>
              </a:rPr>
              <a:t>Electric Power Research Institute, Inc. All rights reserved.</a:t>
            </a:r>
            <a:endParaRPr lang="en-US" sz="7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475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7" r:id="rId13"/>
    <p:sldLayoutId id="2147483678" r:id="rId14"/>
  </p:sldLayoutIdLst>
  <p:timing>
    <p:tnLst>
      <p:par>
        <p:cTn id="1" dur="indefinite" restart="never" nodeType="tmRoot"/>
      </p:par>
    </p:tnLst>
  </p:timing>
  <p:txStyles>
    <p:titleStyle>
      <a:lvl1pPr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</a:defRPr>
      </a:lvl2pPr>
      <a:lvl3pPr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</a:defRPr>
      </a:lvl3pPr>
      <a:lvl4pPr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</a:defRPr>
      </a:lvl4pPr>
      <a:lvl5pPr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</a:defRPr>
      </a:lvl5pPr>
      <a:lvl6pPr marL="457200"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</a:defRPr>
      </a:lvl6pPr>
      <a:lvl7pPr marL="914400"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</a:defRPr>
      </a:lvl7pPr>
      <a:lvl8pPr marL="1371600"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</a:defRPr>
      </a:lvl8pPr>
      <a:lvl9pPr marL="1828800"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</a:defRPr>
      </a:lvl9pPr>
    </p:titleStyle>
    <p:bodyStyle>
      <a:lvl1pPr marL="173038" indent="-173038" algn="l" rtl="0" eaLnBrk="1" fontAlgn="base" hangingPunct="1">
        <a:lnSpc>
          <a:spcPct val="100000"/>
        </a:lnSpc>
        <a:spcBef>
          <a:spcPct val="0"/>
        </a:spcBef>
        <a:spcAft>
          <a:spcPts val="600"/>
        </a:spcAft>
        <a:buClr>
          <a:schemeClr val="tx2"/>
        </a:buClr>
        <a:buFont typeface="Wingdings" panose="05000000000000000000" pitchFamily="2" charset="2"/>
        <a:buChar char="§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515938" indent="-228600" algn="l" rtl="0" eaLnBrk="1" fontAlgn="base" hangingPunct="1">
        <a:lnSpc>
          <a:spcPct val="100000"/>
        </a:lnSpc>
        <a:spcBef>
          <a:spcPct val="0"/>
        </a:spcBef>
        <a:spcAft>
          <a:spcPts val="600"/>
        </a:spcAft>
        <a:buClr>
          <a:schemeClr val="tx2"/>
        </a:buClr>
        <a:buChar char="–"/>
        <a:defRPr sz="2000">
          <a:solidFill>
            <a:schemeClr val="tx1"/>
          </a:solidFill>
          <a:latin typeface="+mn-lt"/>
        </a:defRPr>
      </a:lvl2pPr>
      <a:lvl3pPr marL="798513" indent="-166688" algn="l" rtl="0" eaLnBrk="1" fontAlgn="base" hangingPunct="1">
        <a:lnSpc>
          <a:spcPct val="100000"/>
        </a:lnSpc>
        <a:spcBef>
          <a:spcPct val="0"/>
        </a:spcBef>
        <a:spcAft>
          <a:spcPts val="600"/>
        </a:spcAft>
        <a:buClr>
          <a:schemeClr val="tx2"/>
        </a:buClr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</a:defRPr>
      </a:lvl3pPr>
      <a:lvl4pPr marL="1196975" indent="-223838" algn="l" rtl="0" eaLnBrk="1" fontAlgn="base" hangingPunct="1">
        <a:lnSpc>
          <a:spcPct val="100000"/>
        </a:lnSpc>
        <a:spcBef>
          <a:spcPct val="0"/>
        </a:spcBef>
        <a:spcAft>
          <a:spcPts val="600"/>
        </a:spcAft>
        <a:buClr>
          <a:schemeClr val="tx2"/>
        </a:buClr>
        <a:buChar char="–"/>
        <a:defRPr sz="2000">
          <a:solidFill>
            <a:schemeClr val="tx1"/>
          </a:solidFill>
          <a:latin typeface="+mn-lt"/>
        </a:defRPr>
      </a:lvl4pPr>
      <a:lvl5pPr marL="1487488" indent="-174625" algn="l" rtl="0" eaLnBrk="1" fontAlgn="base" hangingPunct="1">
        <a:lnSpc>
          <a:spcPct val="100000"/>
        </a:lnSpc>
        <a:spcBef>
          <a:spcPct val="0"/>
        </a:spcBef>
        <a:spcAft>
          <a:spcPts val="600"/>
        </a:spcAft>
        <a:buClr>
          <a:schemeClr val="tx2"/>
        </a:buClr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</a:defRPr>
      </a:lvl5pPr>
      <a:lvl6pPr marL="1944688" indent="-174625" algn="l" rtl="0" eaLnBrk="1" fontAlgn="base" hangingPunct="1">
        <a:lnSpc>
          <a:spcPct val="95000"/>
        </a:lnSpc>
        <a:spcBef>
          <a:spcPct val="0"/>
        </a:spcBef>
        <a:spcAft>
          <a:spcPct val="25000"/>
        </a:spcAft>
        <a:buChar char="•"/>
        <a:defRPr sz="2400">
          <a:solidFill>
            <a:srgbClr val="000000"/>
          </a:solidFill>
          <a:latin typeface="+mn-lt"/>
        </a:defRPr>
      </a:lvl6pPr>
      <a:lvl7pPr marL="2401888" indent="-174625" algn="l" rtl="0" eaLnBrk="1" fontAlgn="base" hangingPunct="1">
        <a:lnSpc>
          <a:spcPct val="95000"/>
        </a:lnSpc>
        <a:spcBef>
          <a:spcPct val="0"/>
        </a:spcBef>
        <a:spcAft>
          <a:spcPct val="25000"/>
        </a:spcAft>
        <a:buChar char="•"/>
        <a:defRPr sz="2400">
          <a:solidFill>
            <a:srgbClr val="000000"/>
          </a:solidFill>
          <a:latin typeface="+mn-lt"/>
        </a:defRPr>
      </a:lvl7pPr>
      <a:lvl8pPr marL="2859088" indent="-174625" algn="l" rtl="0" eaLnBrk="1" fontAlgn="base" hangingPunct="1">
        <a:lnSpc>
          <a:spcPct val="95000"/>
        </a:lnSpc>
        <a:spcBef>
          <a:spcPct val="0"/>
        </a:spcBef>
        <a:spcAft>
          <a:spcPct val="25000"/>
        </a:spcAft>
        <a:buChar char="•"/>
        <a:defRPr sz="2400">
          <a:solidFill>
            <a:srgbClr val="000000"/>
          </a:solidFill>
          <a:latin typeface="+mn-lt"/>
        </a:defRPr>
      </a:lvl8pPr>
      <a:lvl9pPr marL="3316288" indent="-174625" algn="l" rtl="0" eaLnBrk="1" fontAlgn="base" hangingPunct="1">
        <a:lnSpc>
          <a:spcPct val="95000"/>
        </a:lnSpc>
        <a:spcBef>
          <a:spcPct val="0"/>
        </a:spcBef>
        <a:spcAft>
          <a:spcPct val="25000"/>
        </a:spcAft>
        <a:buChar char="•"/>
        <a:defRPr sz="2400">
          <a:solidFill>
            <a:srgbClr val="000000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1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1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wmf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1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9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9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9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8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1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1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emf"/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1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1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72.png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7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emf"/><Relationship Id="rId2" Type="http://schemas.openxmlformats.org/officeDocument/2006/relationships/image" Target="../media/image73.em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1.xml"/></Relationships>
</file>

<file path=ppt/slides/_rels/slide1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emf"/><Relationship Id="rId3" Type="http://schemas.openxmlformats.org/officeDocument/2006/relationships/image" Target="../media/image75.png"/><Relationship Id="rId7" Type="http://schemas.openxmlformats.org/officeDocument/2006/relationships/image" Target="../media/image74.emf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.emf"/><Relationship Id="rId5" Type="http://schemas.openxmlformats.org/officeDocument/2006/relationships/image" Target="../media/image77.emf"/><Relationship Id="rId4" Type="http://schemas.openxmlformats.org/officeDocument/2006/relationships/image" Target="../media/image76.png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emf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9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1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1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7.xml"/></Relationships>
</file>

<file path=ppt/slides/_rels/slide1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82.tif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emf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7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pri.com/abstracts/Pages/ProductAbstract.aspx?productId=000000003002003278" TargetMode="External"/><Relationship Id="rId2" Type="http://schemas.openxmlformats.org/officeDocument/2006/relationships/image" Target="../media/image85.tiff"/><Relationship Id="rId1" Type="http://schemas.openxmlformats.org/officeDocument/2006/relationships/slideLayout" Target="../slideLayouts/slideLayout9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9.xml"/><Relationship Id="rId5" Type="http://schemas.openxmlformats.org/officeDocument/2006/relationships/hyperlink" Target="http://www.epri.com/abstracts/Pages/ProductAbstract.aspx?productId=000000003002003278" TargetMode="External"/><Relationship Id="rId4" Type="http://schemas.openxmlformats.org/officeDocument/2006/relationships/image" Target="../media/image93.png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4.emf"/><Relationship Id="rId1" Type="http://schemas.openxmlformats.org/officeDocument/2006/relationships/slideLayout" Target="../slideLayouts/slideLayout9.xml"/><Relationship Id="rId4" Type="http://schemas.openxmlformats.org/officeDocument/2006/relationships/hyperlink" Target="http://www.epri.com/abstracts/Pages/ProductAbstract.aspx?productId=000000003002003278" TargetMode="Externa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emf"/><Relationship Id="rId1" Type="http://schemas.openxmlformats.org/officeDocument/2006/relationships/slideLayout" Target="../slideLayouts/slideLayout9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emf"/><Relationship Id="rId1" Type="http://schemas.openxmlformats.org/officeDocument/2006/relationships/slideLayout" Target="../slideLayouts/slideLayout7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9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1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wmf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1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wmf"/><Relationship Id="rId1" Type="http://schemas.openxmlformats.org/officeDocument/2006/relationships/slideLayout" Target="../slideLayouts/slideLayout11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wmf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12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wmf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12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wmf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12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wmf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12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emf"/><Relationship Id="rId1" Type="http://schemas.openxmlformats.org/officeDocument/2006/relationships/slideLayout" Target="../slideLayouts/slideLayout11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1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emf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emf"/><Relationship Id="rId1" Type="http://schemas.openxmlformats.org/officeDocument/2006/relationships/slideLayout" Target="../slideLayouts/slideLayout11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jpg"/><Relationship Id="rId2" Type="http://schemas.openxmlformats.org/officeDocument/2006/relationships/image" Target="../media/image109.jp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11.jpg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jpg"/><Relationship Id="rId2" Type="http://schemas.openxmlformats.org/officeDocument/2006/relationships/image" Target="../media/image112.jp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14.jpg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jpg"/><Relationship Id="rId2" Type="http://schemas.openxmlformats.org/officeDocument/2006/relationships/image" Target="../media/image115.jpg"/><Relationship Id="rId1" Type="http://schemas.openxmlformats.org/officeDocument/2006/relationships/slideLayout" Target="../slideLayouts/slideLayout11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jpg"/><Relationship Id="rId1" Type="http://schemas.openxmlformats.org/officeDocument/2006/relationships/slideLayout" Target="../slideLayouts/slideLayout11.xml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jpg"/><Relationship Id="rId2" Type="http://schemas.openxmlformats.org/officeDocument/2006/relationships/image" Target="../media/image118.jpg"/><Relationship Id="rId1" Type="http://schemas.openxmlformats.org/officeDocument/2006/relationships/slideLayout" Target="../slideLayouts/slideLayout10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jpg"/><Relationship Id="rId2" Type="http://schemas.openxmlformats.org/officeDocument/2006/relationships/image" Target="../media/image120.jpg"/><Relationship Id="rId1" Type="http://schemas.openxmlformats.org/officeDocument/2006/relationships/slideLayout" Target="../slideLayouts/slideLayout11.xml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jpg"/><Relationship Id="rId2" Type="http://schemas.openxmlformats.org/officeDocument/2006/relationships/image" Target="../media/image122.jpg"/><Relationship Id="rId1" Type="http://schemas.openxmlformats.org/officeDocument/2006/relationships/slideLayout" Target="../slideLayouts/slideLayout11.xml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wmf"/><Relationship Id="rId2" Type="http://schemas.openxmlformats.org/officeDocument/2006/relationships/image" Target="../media/image124.jpg"/><Relationship Id="rId1" Type="http://schemas.openxmlformats.org/officeDocument/2006/relationships/slideLayout" Target="../slideLayouts/slideLayout11.xml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jpg"/><Relationship Id="rId2" Type="http://schemas.openxmlformats.org/officeDocument/2006/relationships/image" Target="../media/image126.jpg"/><Relationship Id="rId1" Type="http://schemas.openxmlformats.org/officeDocument/2006/relationships/slideLayout" Target="../slideLayouts/slideLayout11.xml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jpg"/><Relationship Id="rId2" Type="http://schemas.openxmlformats.org/officeDocument/2006/relationships/image" Target="../media/image128.jpg"/><Relationship Id="rId1" Type="http://schemas.openxmlformats.org/officeDocument/2006/relationships/slideLayout" Target="../slideLayouts/slideLayout11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wmf"/><Relationship Id="rId1" Type="http://schemas.openxmlformats.org/officeDocument/2006/relationships/slideLayout" Target="../slideLayouts/slideLayout11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jpe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7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7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11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11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11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11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11.xml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11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11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11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11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11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w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smartgrid.epri.com/SimulationTool.aspx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ewh.ieee.org/soc/pes/dsacom/testfeeders/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wmf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wmf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wmf"/><Relationship Id="rId1" Type="http://schemas.openxmlformats.org/officeDocument/2006/relationships/slideLayout" Target="../slideLayouts/slideLayout1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sourceforge.net/p/electricdss/code/HEAD/tree/trunk/Distrib/Doc/OpenDSSPrimer_TranditionalChinese.pdf" TargetMode="External"/><Relationship Id="rId1" Type="http://schemas.openxmlformats.org/officeDocument/2006/relationships/slideLayout" Target="../slideLayouts/slideLayout9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0.wmf"/><Relationship Id="rId4" Type="http://schemas.openxmlformats.org/officeDocument/2006/relationships/oleObject" Target="../embeddings/oleObject1.bin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wmf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4.wmf"/><Relationship Id="rId4" Type="http://schemas.openxmlformats.org/officeDocument/2006/relationships/image" Target="../media/image33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9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9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41.w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42.emf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1.wmf"/><Relationship Id="rId4" Type="http://schemas.openxmlformats.org/officeDocument/2006/relationships/oleObject" Target="../embeddings/oleObject2.bin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wm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wm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wm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wm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wmf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wmf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wmf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12.wmf"/><Relationship Id="rId4" Type="http://schemas.openxmlformats.org/officeDocument/2006/relationships/oleObject" Target="../embeddings/oleObject3.bin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wmf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wmf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wmf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wmf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wmf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1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wmf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1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1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sz="quarter" idx="1"/>
          </p:nvPr>
        </p:nvSpPr>
        <p:spPr>
          <a:xfrm>
            <a:off x="274320" y="4114800"/>
            <a:ext cx="4572000" cy="2286000"/>
          </a:xfrm>
          <a:ln>
            <a:noFill/>
          </a:ln>
        </p:spPr>
        <p:txBody>
          <a:bodyPr/>
          <a:lstStyle/>
          <a:p>
            <a:pPr algn="r"/>
            <a:r>
              <a:rPr lang="en-US" b="1" dirty="0" smtClean="0"/>
              <a:t>Roger Dugan and Huijuan Li</a:t>
            </a:r>
            <a:br>
              <a:rPr lang="en-US" b="1" dirty="0" smtClean="0"/>
            </a:br>
            <a:endParaRPr lang="en-US" b="1" dirty="0" smtClean="0"/>
          </a:p>
          <a:p>
            <a:pPr algn="r"/>
            <a:r>
              <a:rPr lang="en-US" b="1" dirty="0" smtClean="0"/>
              <a:t>I-</a:t>
            </a:r>
            <a:r>
              <a:rPr lang="en-US" b="1" dirty="0" err="1" smtClean="0"/>
              <a:t>Shou</a:t>
            </a:r>
            <a:r>
              <a:rPr lang="en-US" b="1" dirty="0" smtClean="0"/>
              <a:t> University</a:t>
            </a:r>
            <a:br>
              <a:rPr lang="en-US" b="1" dirty="0" smtClean="0"/>
            </a:br>
            <a:r>
              <a:rPr lang="en-US" b="1" dirty="0" smtClean="0"/>
              <a:t>Kaohsiung, Taiwan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March 22-23, 2016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ctrTitle" sz="quarter"/>
          </p:nvPr>
        </p:nvSpPr>
        <p:spPr>
          <a:xfrm>
            <a:off x="274320" y="777240"/>
            <a:ext cx="4572000" cy="3108960"/>
          </a:xfrm>
          <a:ln>
            <a:noFill/>
          </a:ln>
        </p:spPr>
        <p:txBody>
          <a:bodyPr>
            <a:normAutofit/>
          </a:bodyPr>
          <a:lstStyle/>
          <a:p>
            <a:pPr algn="r"/>
            <a:r>
              <a:rPr lang="en-US" dirty="0" err="1" smtClean="0">
                <a:solidFill>
                  <a:schemeClr val="tx2"/>
                </a:solidFill>
              </a:rPr>
              <a:t>OpenDSS</a:t>
            </a:r>
            <a:r>
              <a:rPr lang="en-US" dirty="0" smtClean="0">
                <a:solidFill>
                  <a:schemeClr val="tx2"/>
                </a:solidFill>
              </a:rPr>
              <a:t/>
            </a:r>
            <a:br>
              <a:rPr lang="en-US" dirty="0" smtClean="0">
                <a:solidFill>
                  <a:schemeClr val="tx2"/>
                </a:solidFill>
              </a:rPr>
            </a:br>
            <a:r>
              <a:rPr lang="en-US" sz="2800" dirty="0" smtClean="0">
                <a:solidFill>
                  <a:schemeClr val="bg2"/>
                </a:solidFill>
              </a:rPr>
              <a:t>Training Workshop</a:t>
            </a:r>
            <a:endParaRPr lang="en-US" sz="28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1522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 to DG Screener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 Interface to </a:t>
            </a:r>
            <a:r>
              <a:rPr lang="en-US" dirty="0" err="1" smtClean="0"/>
              <a:t>OpenDSS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520723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Example:</a:t>
            </a:r>
            <a:br>
              <a:rPr lang="en-US" altLang="en-US" smtClean="0"/>
            </a:br>
            <a:r>
              <a:rPr lang="en-US" altLang="en-US" smtClean="0"/>
              <a:t/>
            </a:r>
            <a:br>
              <a:rPr lang="en-US" altLang="en-US" smtClean="0"/>
            </a:br>
            <a:r>
              <a:rPr lang="en-US" altLang="en-US" smtClean="0"/>
              <a:t>IEEE 8500-Node Test Feeder</a:t>
            </a:r>
          </a:p>
        </p:txBody>
      </p:sp>
      <p:sp>
        <p:nvSpPr>
          <p:cNvPr id="116739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079716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Main Part of “Run” File</a:t>
            </a:r>
          </a:p>
        </p:txBody>
      </p:sp>
      <p:sp>
        <p:nvSpPr>
          <p:cNvPr id="117763" name="Text Box 3"/>
          <p:cNvSpPr txBox="1">
            <a:spLocks noChangeArrowheads="1"/>
          </p:cNvSpPr>
          <p:nvPr/>
        </p:nvSpPr>
        <p:spPr bwMode="auto">
          <a:xfrm>
            <a:off x="990600" y="3667125"/>
            <a:ext cx="8153400" cy="275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19075" indent="-219075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 algn="l"/>
            <a:endParaRPr lang="en-US" altLang="en-US" sz="1200" b="1">
              <a:latin typeface="Courier New" panose="02070309020205020404" pitchFamily="49" charset="0"/>
            </a:endParaRPr>
          </a:p>
          <a:p>
            <a:pPr algn="l"/>
            <a:r>
              <a:rPr lang="en-US" altLang="en-US" sz="1400" b="1">
                <a:latin typeface="Courier New" panose="02070309020205020404" pitchFamily="49" charset="0"/>
              </a:rPr>
              <a:t>Compile (C:\DSSdata\IEEETest\8500Node\Master-unbal.dss)</a:t>
            </a:r>
          </a:p>
          <a:p>
            <a:pPr algn="l"/>
            <a:r>
              <a:rPr lang="en-US" altLang="en-US" sz="1400" b="1">
                <a:latin typeface="Courier New" panose="02070309020205020404" pitchFamily="49" charset="0"/>
              </a:rPr>
              <a:t>! Put an Energymeter at the head of the feeder</a:t>
            </a:r>
            <a:br>
              <a:rPr lang="en-US" altLang="en-US" sz="1400" b="1">
                <a:latin typeface="Courier New" panose="02070309020205020404" pitchFamily="49" charset="0"/>
              </a:rPr>
            </a:br>
            <a:r>
              <a:rPr lang="en-US" altLang="en-US" sz="1400" b="1">
                <a:latin typeface="Courier New" panose="02070309020205020404" pitchFamily="49" charset="0"/>
              </a:rPr>
              <a:t>New Energymeter.m1 Line.ln5815900-1 1   </a:t>
            </a:r>
            <a:br>
              <a:rPr lang="en-US" altLang="en-US" sz="1400" b="1">
                <a:latin typeface="Courier New" panose="02070309020205020404" pitchFamily="49" charset="0"/>
              </a:rPr>
            </a:br>
            <a:endParaRPr lang="en-US" altLang="en-US" sz="1400" b="1">
              <a:latin typeface="Courier New" panose="02070309020205020404" pitchFamily="49" charset="0"/>
            </a:endParaRPr>
          </a:p>
          <a:p>
            <a:pPr algn="l"/>
            <a:r>
              <a:rPr lang="en-US" altLang="en-US" sz="1400" b="1">
                <a:latin typeface="Courier New" panose="02070309020205020404" pitchFamily="49" charset="0"/>
              </a:rPr>
              <a:t>! Sometimes the solution takes more than the default 15 iterations</a:t>
            </a:r>
            <a:br>
              <a:rPr lang="en-US" altLang="en-US" sz="1400" b="1">
                <a:latin typeface="Courier New" panose="02070309020205020404" pitchFamily="49" charset="0"/>
              </a:rPr>
            </a:br>
            <a:r>
              <a:rPr lang="en-US" altLang="en-US" sz="1400" b="1">
                <a:latin typeface="Courier New" panose="02070309020205020404" pitchFamily="49" charset="0"/>
              </a:rPr>
              <a:t>Set Maxiterations=20 </a:t>
            </a:r>
            <a:br>
              <a:rPr lang="en-US" altLang="en-US" sz="1400" b="1">
                <a:latin typeface="Courier New" panose="02070309020205020404" pitchFamily="49" charset="0"/>
              </a:rPr>
            </a:br>
            <a:endParaRPr lang="en-US" altLang="en-US" sz="1400" b="1">
              <a:latin typeface="Courier New" panose="02070309020205020404" pitchFamily="49" charset="0"/>
            </a:endParaRPr>
          </a:p>
          <a:p>
            <a:pPr algn="l"/>
            <a:r>
              <a:rPr lang="en-US" altLang="en-US" sz="1400" b="1">
                <a:latin typeface="Courier New" panose="02070309020205020404" pitchFamily="49" charset="0"/>
              </a:rPr>
              <a:t>Solve</a:t>
            </a:r>
          </a:p>
          <a:p>
            <a:pPr algn="l"/>
            <a:endParaRPr lang="en-US" altLang="en-US" sz="1400" b="1">
              <a:latin typeface="Courier New" panose="02070309020205020404" pitchFamily="49" charset="0"/>
            </a:endParaRPr>
          </a:p>
        </p:txBody>
      </p:sp>
      <p:sp>
        <p:nvSpPr>
          <p:cNvPr id="117764" name="Text Box 4"/>
          <p:cNvSpPr txBox="1">
            <a:spLocks noChangeArrowheads="1"/>
          </p:cNvSpPr>
          <p:nvPr/>
        </p:nvSpPr>
        <p:spPr bwMode="auto">
          <a:xfrm>
            <a:off x="354013" y="1524000"/>
            <a:ext cx="7915275" cy="210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04800" indent="-3048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 algn="l">
              <a:buFontTx/>
              <a:buAutoNum type="arabicPeriod"/>
            </a:pPr>
            <a:r>
              <a:rPr lang="en-US" altLang="en-US" sz="2400" b="1"/>
              <a:t>Compile base circuit description</a:t>
            </a:r>
          </a:p>
          <a:p>
            <a:pPr algn="l">
              <a:buFontTx/>
              <a:buAutoNum type="arabicPeriod"/>
            </a:pPr>
            <a:r>
              <a:rPr lang="en-US" altLang="en-US" sz="2400" b="1"/>
              <a:t>Add an energymeter not in base description</a:t>
            </a:r>
          </a:p>
          <a:p>
            <a:pPr algn="l">
              <a:buFontTx/>
              <a:buAutoNum type="arabicPeriod"/>
            </a:pPr>
            <a:r>
              <a:rPr lang="en-US" altLang="en-US" sz="2400" b="1"/>
              <a:t>Change an option</a:t>
            </a:r>
          </a:p>
          <a:p>
            <a:pPr algn="l">
              <a:buFontTx/>
              <a:buAutoNum type="arabicPeriod"/>
            </a:pPr>
            <a:r>
              <a:rPr lang="en-US" altLang="en-US" sz="2400" b="1"/>
              <a:t>Solve</a:t>
            </a:r>
          </a:p>
        </p:txBody>
      </p:sp>
    </p:spTree>
    <p:extLst>
      <p:ext uri="{BB962C8B-B14F-4D97-AF65-F5344CB8AC3E}">
        <p14:creationId xmlns:p14="http://schemas.microsoft.com/office/powerpoint/2010/main" val="1563946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The Master File</a:t>
            </a:r>
          </a:p>
        </p:txBody>
      </p:sp>
      <p:sp>
        <p:nvSpPr>
          <p:cNvPr id="1187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eaLnBrk="1" hangingPunct="1">
              <a:lnSpc>
                <a:spcPct val="75000"/>
              </a:lnSpc>
              <a:buFontTx/>
              <a:buNone/>
            </a:pPr>
            <a:r>
              <a:rPr lang="en-US" altLang="en-US" sz="1200" dirty="0" smtClean="0"/>
              <a:t>Clear</a:t>
            </a:r>
          </a:p>
          <a:p>
            <a:pPr eaLnBrk="1" hangingPunct="1">
              <a:lnSpc>
                <a:spcPct val="75000"/>
              </a:lnSpc>
              <a:buFontTx/>
              <a:buNone/>
            </a:pPr>
            <a:endParaRPr lang="en-US" altLang="en-US" sz="1200" dirty="0" smtClean="0"/>
          </a:p>
          <a:p>
            <a:pPr eaLnBrk="1" hangingPunct="1">
              <a:lnSpc>
                <a:spcPct val="75000"/>
              </a:lnSpc>
              <a:buFontTx/>
              <a:buNone/>
            </a:pPr>
            <a:r>
              <a:rPr lang="en-US" altLang="en-US" sz="1200" dirty="0" smtClean="0"/>
              <a:t>New Circuit.IEEE8500u  </a:t>
            </a:r>
          </a:p>
          <a:p>
            <a:pPr eaLnBrk="1" hangingPunct="1">
              <a:lnSpc>
                <a:spcPct val="75000"/>
              </a:lnSpc>
              <a:buFontTx/>
              <a:buNone/>
            </a:pPr>
            <a:endParaRPr lang="en-US" altLang="en-US" sz="1200" dirty="0" smtClean="0"/>
          </a:p>
          <a:p>
            <a:pPr eaLnBrk="1" hangingPunct="1">
              <a:lnSpc>
                <a:spcPct val="75000"/>
              </a:lnSpc>
              <a:buFontTx/>
              <a:buNone/>
            </a:pPr>
            <a:r>
              <a:rPr lang="en-US" altLang="en-US" sz="1200" dirty="0" smtClean="0"/>
              <a:t>! Make the source stiff with small impedance</a:t>
            </a:r>
          </a:p>
          <a:p>
            <a:pPr eaLnBrk="1" hangingPunct="1">
              <a:lnSpc>
                <a:spcPct val="75000"/>
              </a:lnSpc>
              <a:buFontTx/>
              <a:buNone/>
            </a:pPr>
            <a:r>
              <a:rPr lang="en-US" altLang="en-US" sz="1200" dirty="0" smtClean="0"/>
              <a:t>~ </a:t>
            </a:r>
            <a:r>
              <a:rPr lang="en-US" altLang="en-US" sz="1200" dirty="0" err="1" smtClean="0"/>
              <a:t>pu</a:t>
            </a:r>
            <a:r>
              <a:rPr lang="en-US" altLang="en-US" sz="1200" dirty="0" smtClean="0"/>
              <a:t>=1.05  r1=0  x1=0.001  r0=0  x0=0.001  </a:t>
            </a:r>
          </a:p>
          <a:p>
            <a:pPr eaLnBrk="1" hangingPunct="1">
              <a:lnSpc>
                <a:spcPct val="75000"/>
              </a:lnSpc>
              <a:buFontTx/>
              <a:buNone/>
            </a:pPr>
            <a:endParaRPr lang="en-US" altLang="en-US" sz="1200" dirty="0" smtClean="0"/>
          </a:p>
          <a:p>
            <a:pPr eaLnBrk="1" hangingPunct="1">
              <a:lnSpc>
                <a:spcPct val="75000"/>
              </a:lnSpc>
              <a:buFontTx/>
              <a:buNone/>
            </a:pPr>
            <a:r>
              <a:rPr lang="en-US" altLang="en-US" sz="1200" dirty="0" smtClean="0"/>
              <a:t>Redirect  LineCodes2.dss</a:t>
            </a:r>
          </a:p>
          <a:p>
            <a:pPr eaLnBrk="1" hangingPunct="1">
              <a:lnSpc>
                <a:spcPct val="75000"/>
              </a:lnSpc>
              <a:buFontTx/>
              <a:buNone/>
            </a:pPr>
            <a:r>
              <a:rPr lang="en-US" altLang="en-US" sz="1200" dirty="0" smtClean="0"/>
              <a:t>Redirect  </a:t>
            </a:r>
            <a:r>
              <a:rPr lang="en-US" altLang="en-US" sz="1200" dirty="0" err="1" smtClean="0"/>
              <a:t>Triplex_Linecodes.dss</a:t>
            </a:r>
            <a:endParaRPr lang="en-US" altLang="en-US" sz="1200" dirty="0" smtClean="0"/>
          </a:p>
          <a:p>
            <a:pPr eaLnBrk="1" hangingPunct="1">
              <a:lnSpc>
                <a:spcPct val="75000"/>
              </a:lnSpc>
              <a:buFontTx/>
              <a:buNone/>
            </a:pPr>
            <a:endParaRPr lang="en-US" altLang="en-US" sz="1200" dirty="0" smtClean="0"/>
          </a:p>
          <a:p>
            <a:pPr eaLnBrk="1" hangingPunct="1">
              <a:lnSpc>
                <a:spcPct val="75000"/>
              </a:lnSpc>
              <a:buFontTx/>
              <a:buNone/>
            </a:pPr>
            <a:r>
              <a:rPr lang="en-US" altLang="en-US" sz="1200" dirty="0" smtClean="0"/>
              <a:t>Redirect  </a:t>
            </a:r>
            <a:r>
              <a:rPr lang="en-US" altLang="en-US" sz="1200" dirty="0" err="1" smtClean="0"/>
              <a:t>Lines.dss</a:t>
            </a:r>
            <a:endParaRPr lang="en-US" altLang="en-US" sz="1200" dirty="0" smtClean="0"/>
          </a:p>
          <a:p>
            <a:pPr eaLnBrk="1" hangingPunct="1">
              <a:lnSpc>
                <a:spcPct val="75000"/>
              </a:lnSpc>
              <a:buFontTx/>
              <a:buNone/>
            </a:pPr>
            <a:r>
              <a:rPr lang="en-US" altLang="en-US" sz="1200" dirty="0" smtClean="0"/>
              <a:t>Redirect  </a:t>
            </a:r>
            <a:r>
              <a:rPr lang="en-US" altLang="en-US" sz="1200" dirty="0" err="1" smtClean="0"/>
              <a:t>Transformers.dss</a:t>
            </a:r>
            <a:endParaRPr lang="en-US" altLang="en-US" sz="1200" dirty="0" smtClean="0"/>
          </a:p>
          <a:p>
            <a:pPr eaLnBrk="1" hangingPunct="1">
              <a:lnSpc>
                <a:spcPct val="75000"/>
              </a:lnSpc>
              <a:buFontTx/>
              <a:buNone/>
            </a:pPr>
            <a:r>
              <a:rPr lang="en-US" altLang="en-US" sz="1200" dirty="0" smtClean="0"/>
              <a:t>Redirect  </a:t>
            </a:r>
            <a:r>
              <a:rPr lang="en-US" altLang="en-US" sz="1200" dirty="0" err="1" smtClean="0"/>
              <a:t>LoadXfmrs.dss</a:t>
            </a:r>
            <a:r>
              <a:rPr lang="en-US" altLang="en-US" sz="1200" dirty="0" smtClean="0"/>
              <a:t>    ! Load Transformers</a:t>
            </a:r>
          </a:p>
          <a:p>
            <a:pPr eaLnBrk="1" hangingPunct="1">
              <a:lnSpc>
                <a:spcPct val="75000"/>
              </a:lnSpc>
              <a:buFontTx/>
              <a:buNone/>
            </a:pPr>
            <a:r>
              <a:rPr lang="en-US" altLang="en-US" sz="1200" dirty="0" smtClean="0"/>
              <a:t>Redirect  </a:t>
            </a:r>
            <a:r>
              <a:rPr lang="en-US" altLang="en-US" sz="1200" dirty="0" err="1" smtClean="0"/>
              <a:t>Triplex_Lines.dss</a:t>
            </a:r>
            <a:endParaRPr lang="en-US" altLang="en-US" sz="1200" dirty="0" smtClean="0"/>
          </a:p>
          <a:p>
            <a:pPr eaLnBrk="1" hangingPunct="1">
              <a:lnSpc>
                <a:spcPct val="75000"/>
              </a:lnSpc>
              <a:buFontTx/>
              <a:buNone/>
            </a:pPr>
            <a:r>
              <a:rPr lang="en-US" altLang="en-US" sz="1200" dirty="0" smtClean="0"/>
              <a:t>Redirect  </a:t>
            </a:r>
            <a:r>
              <a:rPr lang="en-US" altLang="en-US" sz="1200" dirty="0" err="1" smtClean="0"/>
              <a:t>UnbalancedLoads.dss</a:t>
            </a:r>
            <a:endParaRPr lang="en-US" altLang="en-US" sz="1200" dirty="0" smtClean="0"/>
          </a:p>
          <a:p>
            <a:pPr eaLnBrk="1" hangingPunct="1">
              <a:lnSpc>
                <a:spcPct val="75000"/>
              </a:lnSpc>
              <a:buFontTx/>
              <a:buNone/>
            </a:pPr>
            <a:r>
              <a:rPr lang="en-US" altLang="en-US" sz="1200" dirty="0" smtClean="0"/>
              <a:t>Redirect  </a:t>
            </a:r>
            <a:r>
              <a:rPr lang="en-US" altLang="en-US" sz="1200" dirty="0" err="1" smtClean="0"/>
              <a:t>Capacitors.dss</a:t>
            </a:r>
            <a:endParaRPr lang="en-US" altLang="en-US" sz="1200" dirty="0" smtClean="0"/>
          </a:p>
          <a:p>
            <a:pPr eaLnBrk="1" hangingPunct="1">
              <a:lnSpc>
                <a:spcPct val="75000"/>
              </a:lnSpc>
              <a:buFontTx/>
              <a:buNone/>
            </a:pPr>
            <a:r>
              <a:rPr lang="en-US" altLang="en-US" sz="1200" dirty="0" smtClean="0"/>
              <a:t>Redirect  </a:t>
            </a:r>
            <a:r>
              <a:rPr lang="en-US" altLang="en-US" sz="1200" dirty="0" err="1" smtClean="0"/>
              <a:t>CapControls.dss</a:t>
            </a:r>
            <a:endParaRPr lang="en-US" altLang="en-US" sz="1200" dirty="0" smtClean="0"/>
          </a:p>
          <a:p>
            <a:pPr eaLnBrk="1" hangingPunct="1">
              <a:lnSpc>
                <a:spcPct val="75000"/>
              </a:lnSpc>
              <a:buFontTx/>
              <a:buNone/>
            </a:pPr>
            <a:r>
              <a:rPr lang="en-US" altLang="en-US" sz="1200" dirty="0" smtClean="0"/>
              <a:t>Redirect  </a:t>
            </a:r>
            <a:r>
              <a:rPr lang="en-US" altLang="en-US" sz="1200" dirty="0" err="1" smtClean="0"/>
              <a:t>Regulators.dss</a:t>
            </a:r>
            <a:endParaRPr lang="en-US" altLang="en-US" sz="1200" dirty="0" smtClean="0"/>
          </a:p>
          <a:p>
            <a:pPr eaLnBrk="1" hangingPunct="1">
              <a:lnSpc>
                <a:spcPct val="75000"/>
              </a:lnSpc>
              <a:buFontTx/>
              <a:buNone/>
            </a:pPr>
            <a:endParaRPr lang="en-US" altLang="en-US" sz="1200" dirty="0" smtClean="0"/>
          </a:p>
          <a:p>
            <a:pPr eaLnBrk="1" hangingPunct="1">
              <a:lnSpc>
                <a:spcPct val="75000"/>
              </a:lnSpc>
              <a:buFontTx/>
              <a:buNone/>
            </a:pPr>
            <a:r>
              <a:rPr lang="en-US" altLang="en-US" sz="1200" dirty="0" smtClean="0"/>
              <a:t>! Let DSS estimate the voltage bases</a:t>
            </a:r>
          </a:p>
          <a:p>
            <a:pPr eaLnBrk="1" hangingPunct="1">
              <a:lnSpc>
                <a:spcPct val="75000"/>
              </a:lnSpc>
              <a:buFontTx/>
              <a:buNone/>
            </a:pPr>
            <a:r>
              <a:rPr lang="en-US" altLang="en-US" sz="1200" dirty="0" smtClean="0"/>
              <a:t>Set </a:t>
            </a:r>
            <a:r>
              <a:rPr lang="en-US" altLang="en-US" sz="1200" dirty="0" err="1" smtClean="0"/>
              <a:t>voltagebases</a:t>
            </a:r>
            <a:r>
              <a:rPr lang="en-US" altLang="en-US" sz="1200" dirty="0" smtClean="0"/>
              <a:t>=[115, 12.47,  0.48, 0.208]</a:t>
            </a:r>
          </a:p>
          <a:p>
            <a:pPr eaLnBrk="1" hangingPunct="1">
              <a:lnSpc>
                <a:spcPct val="75000"/>
              </a:lnSpc>
              <a:buFontTx/>
              <a:buNone/>
            </a:pPr>
            <a:r>
              <a:rPr lang="en-US" altLang="en-US" sz="1200" dirty="0" err="1" smtClean="0"/>
              <a:t>Calcvoltagebases</a:t>
            </a:r>
            <a:r>
              <a:rPr lang="en-US" altLang="en-US" sz="1200" dirty="0" smtClean="0"/>
              <a:t>     ! This also establishes the bus list</a:t>
            </a:r>
          </a:p>
          <a:p>
            <a:pPr eaLnBrk="1" hangingPunct="1">
              <a:lnSpc>
                <a:spcPct val="75000"/>
              </a:lnSpc>
              <a:buFontTx/>
              <a:buNone/>
            </a:pPr>
            <a:endParaRPr lang="en-US" altLang="en-US" sz="1200" dirty="0" smtClean="0"/>
          </a:p>
          <a:p>
            <a:pPr eaLnBrk="1" hangingPunct="1">
              <a:lnSpc>
                <a:spcPct val="75000"/>
              </a:lnSpc>
              <a:buFontTx/>
              <a:buNone/>
            </a:pPr>
            <a:r>
              <a:rPr lang="en-US" altLang="en-US" sz="1200" dirty="0" smtClean="0"/>
              <a:t>! Load in bus </a:t>
            </a:r>
            <a:r>
              <a:rPr lang="en-US" altLang="en-US" sz="1200" dirty="0" err="1" smtClean="0"/>
              <a:t>coordintes</a:t>
            </a:r>
            <a:r>
              <a:rPr lang="en-US" altLang="en-US" sz="1200" dirty="0" smtClean="0"/>
              <a:t> now that bus list is established</a:t>
            </a:r>
          </a:p>
          <a:p>
            <a:pPr eaLnBrk="1" hangingPunct="1">
              <a:lnSpc>
                <a:spcPct val="75000"/>
              </a:lnSpc>
              <a:buFontTx/>
              <a:buNone/>
            </a:pPr>
            <a:r>
              <a:rPr lang="en-US" altLang="en-US" sz="1200" dirty="0" err="1" smtClean="0"/>
              <a:t>Buscoords</a:t>
            </a:r>
            <a:r>
              <a:rPr lang="en-US" altLang="en-US" sz="1200" dirty="0" smtClean="0"/>
              <a:t>  </a:t>
            </a:r>
            <a:r>
              <a:rPr lang="en-US" altLang="en-US" sz="1200" dirty="0" err="1" smtClean="0"/>
              <a:t>Buscoords.dss</a:t>
            </a:r>
            <a:endParaRPr lang="en-US" altLang="en-US" sz="1200" dirty="0" smtClean="0"/>
          </a:p>
        </p:txBody>
      </p:sp>
    </p:spTree>
    <p:extLst>
      <p:ext uri="{BB962C8B-B14F-4D97-AF65-F5344CB8AC3E}">
        <p14:creationId xmlns:p14="http://schemas.microsoft.com/office/powerpoint/2010/main" val="4079758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(Demo of IEEE 8500-Node Case)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30523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ctrTitle" sz="quarter"/>
          </p:nvPr>
        </p:nvSpPr>
        <p:spPr/>
        <p:txBody>
          <a:bodyPr/>
          <a:lstStyle/>
          <a:p>
            <a:r>
              <a:rPr lang="en-US" dirty="0" err="1" smtClean="0"/>
              <a:t>DGScreener</a:t>
            </a:r>
            <a:r>
              <a:rPr lang="en-US" dirty="0" smtClean="0"/>
              <a:t> Connection to </a:t>
            </a:r>
            <a:r>
              <a:rPr lang="en-US" dirty="0" err="1" smtClean="0"/>
              <a:t>OpenDSS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706693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63563" y="150608"/>
            <a:ext cx="8595360" cy="731520"/>
          </a:xfrm>
        </p:spPr>
        <p:txBody>
          <a:bodyPr/>
          <a:lstStyle/>
          <a:p>
            <a:r>
              <a:rPr lang="en-US" dirty="0" smtClean="0"/>
              <a:t>DG Screener Structure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 bwMode="auto">
          <a:xfrm>
            <a:off x="3270324" y="2754275"/>
            <a:ext cx="3216536" cy="2119256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219075" marR="0" indent="-219075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3600" b="1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OpenDSS</a:t>
            </a:r>
            <a:endParaRPr kumimoji="0" lang="en-US" sz="36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3" name="Rectangle 2"/>
          <p:cNvSpPr/>
          <p:nvPr/>
        </p:nvSpPr>
        <p:spPr bwMode="auto">
          <a:xfrm>
            <a:off x="3259567" y="1032734"/>
            <a:ext cx="3216536" cy="88212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219075" marR="0" indent="-219075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DG Screener</a:t>
            </a:r>
          </a:p>
        </p:txBody>
      </p:sp>
      <p:cxnSp>
        <p:nvCxnSpPr>
          <p:cNvPr id="8" name="Straight Arrow Connector 7"/>
          <p:cNvCxnSpPr/>
          <p:nvPr/>
        </p:nvCxnSpPr>
        <p:spPr bwMode="auto">
          <a:xfrm>
            <a:off x="3550023" y="1914862"/>
            <a:ext cx="0" cy="8394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</p:spPr>
      </p:cxnSp>
      <p:sp>
        <p:nvSpPr>
          <p:cNvPr id="9" name="TextBox 8"/>
          <p:cNvSpPr txBox="1"/>
          <p:nvPr/>
        </p:nvSpPr>
        <p:spPr>
          <a:xfrm>
            <a:off x="623943" y="2033196"/>
            <a:ext cx="24742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DSS Scripts</a:t>
            </a:r>
          </a:p>
          <a:p>
            <a:r>
              <a:rPr lang="en-US" dirty="0" smtClean="0"/>
              <a:t>(Text)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605194" y="1954347"/>
            <a:ext cx="21192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OpenDSS</a:t>
            </a:r>
            <a:r>
              <a:rPr lang="en-US" dirty="0" smtClean="0"/>
              <a:t> COM Interface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 bwMode="auto">
          <a:xfrm>
            <a:off x="4550485" y="2523587"/>
            <a:ext cx="161365" cy="215153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219075" marR="0" indent="-219075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4851698" y="2523587"/>
            <a:ext cx="161365" cy="215153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219075" marR="0" indent="-219075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5152911" y="2539122"/>
            <a:ext cx="161365" cy="215153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219075" marR="0" indent="-219075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5454124" y="2539122"/>
            <a:ext cx="161365" cy="215153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219075" marR="0" indent="-219075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5755337" y="2539122"/>
            <a:ext cx="161365" cy="215153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219075" marR="0" indent="-219075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6056550" y="2539122"/>
            <a:ext cx="161365" cy="215153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219075" marR="0" indent="-219075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cxnSp>
        <p:nvCxnSpPr>
          <p:cNvPr id="17" name="Straight Arrow Connector 16"/>
          <p:cNvCxnSpPr/>
          <p:nvPr/>
        </p:nvCxnSpPr>
        <p:spPr bwMode="auto">
          <a:xfrm>
            <a:off x="4631167" y="1914862"/>
            <a:ext cx="0" cy="62426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</p:spPr>
      </p:cxnSp>
      <p:cxnSp>
        <p:nvCxnSpPr>
          <p:cNvPr id="19" name="Straight Arrow Connector 18"/>
          <p:cNvCxnSpPr/>
          <p:nvPr/>
        </p:nvCxnSpPr>
        <p:spPr bwMode="auto">
          <a:xfrm>
            <a:off x="4932380" y="1899327"/>
            <a:ext cx="0" cy="62426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</p:spPr>
      </p:cxnSp>
      <p:cxnSp>
        <p:nvCxnSpPr>
          <p:cNvPr id="20" name="Straight Arrow Connector 19"/>
          <p:cNvCxnSpPr/>
          <p:nvPr/>
        </p:nvCxnSpPr>
        <p:spPr bwMode="auto">
          <a:xfrm>
            <a:off x="5233593" y="1899327"/>
            <a:ext cx="0" cy="62426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</p:spPr>
      </p:cxnSp>
      <p:cxnSp>
        <p:nvCxnSpPr>
          <p:cNvPr id="21" name="Straight Arrow Connector 20"/>
          <p:cNvCxnSpPr/>
          <p:nvPr/>
        </p:nvCxnSpPr>
        <p:spPr bwMode="auto">
          <a:xfrm>
            <a:off x="5534806" y="1899327"/>
            <a:ext cx="0" cy="62426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</p:spPr>
      </p:cxnSp>
      <p:cxnSp>
        <p:nvCxnSpPr>
          <p:cNvPr id="22" name="Straight Arrow Connector 21"/>
          <p:cNvCxnSpPr/>
          <p:nvPr/>
        </p:nvCxnSpPr>
        <p:spPr bwMode="auto">
          <a:xfrm>
            <a:off x="5836019" y="1914862"/>
            <a:ext cx="0" cy="62426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</p:spPr>
      </p:cxnSp>
      <p:cxnSp>
        <p:nvCxnSpPr>
          <p:cNvPr id="23" name="Straight Arrow Connector 22"/>
          <p:cNvCxnSpPr/>
          <p:nvPr/>
        </p:nvCxnSpPr>
        <p:spPr bwMode="auto">
          <a:xfrm>
            <a:off x="6137232" y="1914862"/>
            <a:ext cx="0" cy="62426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</p:spPr>
      </p:cxnSp>
      <p:sp>
        <p:nvSpPr>
          <p:cNvPr id="24" name="Oval 23"/>
          <p:cNvSpPr/>
          <p:nvPr/>
        </p:nvSpPr>
        <p:spPr bwMode="auto">
          <a:xfrm>
            <a:off x="4389120" y="2130014"/>
            <a:ext cx="1936376" cy="204554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219075" marR="0" indent="-219075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cxnSp>
        <p:nvCxnSpPr>
          <p:cNvPr id="26" name="Straight Connector 25"/>
          <p:cNvCxnSpPr>
            <a:stCxn id="24" idx="6"/>
          </p:cNvCxnSpPr>
          <p:nvPr/>
        </p:nvCxnSpPr>
        <p:spPr bwMode="auto">
          <a:xfrm flipV="1">
            <a:off x="6325496" y="2130014"/>
            <a:ext cx="570156" cy="10227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7" name="Flowchart: Magnetic Disk 26"/>
          <p:cNvSpPr/>
          <p:nvPr/>
        </p:nvSpPr>
        <p:spPr bwMode="auto">
          <a:xfrm>
            <a:off x="3205778" y="5395515"/>
            <a:ext cx="591671" cy="441064"/>
          </a:xfrm>
          <a:prstGeom prst="flowChartMagneticDisk">
            <a:avLst/>
          </a:prstGeom>
          <a:solidFill>
            <a:schemeClr val="accent4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219075" marR="0" indent="-219075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28" name="Flowchart: Magnetic Disk 27"/>
          <p:cNvSpPr/>
          <p:nvPr/>
        </p:nvSpPr>
        <p:spPr bwMode="auto">
          <a:xfrm>
            <a:off x="4173965" y="5395515"/>
            <a:ext cx="591671" cy="441064"/>
          </a:xfrm>
          <a:prstGeom prst="flowChartMagneticDisk">
            <a:avLst/>
          </a:prstGeom>
          <a:solidFill>
            <a:schemeClr val="accent4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219075" marR="0" indent="-219075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29" name="Flowchart: Magnetic Disk 28"/>
          <p:cNvSpPr/>
          <p:nvPr/>
        </p:nvSpPr>
        <p:spPr bwMode="auto">
          <a:xfrm>
            <a:off x="5873669" y="5395515"/>
            <a:ext cx="591671" cy="441064"/>
          </a:xfrm>
          <a:prstGeom prst="flowChartMagneticDisk">
            <a:avLst/>
          </a:prstGeom>
          <a:solidFill>
            <a:schemeClr val="accent4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219075" marR="0" indent="-219075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cxnSp>
        <p:nvCxnSpPr>
          <p:cNvPr id="30" name="Straight Arrow Connector 29"/>
          <p:cNvCxnSpPr/>
          <p:nvPr/>
        </p:nvCxnSpPr>
        <p:spPr bwMode="auto">
          <a:xfrm>
            <a:off x="3501613" y="4873531"/>
            <a:ext cx="0" cy="60242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</p:spPr>
      </p:cxnSp>
      <p:cxnSp>
        <p:nvCxnSpPr>
          <p:cNvPr id="32" name="Straight Arrow Connector 31"/>
          <p:cNvCxnSpPr/>
          <p:nvPr/>
        </p:nvCxnSpPr>
        <p:spPr bwMode="auto">
          <a:xfrm>
            <a:off x="4469800" y="4873531"/>
            <a:ext cx="0" cy="60242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</p:spPr>
      </p:cxnSp>
      <p:cxnSp>
        <p:nvCxnSpPr>
          <p:cNvPr id="33" name="Straight Arrow Connector 32"/>
          <p:cNvCxnSpPr/>
          <p:nvPr/>
        </p:nvCxnSpPr>
        <p:spPr bwMode="auto">
          <a:xfrm>
            <a:off x="6201776" y="4873531"/>
            <a:ext cx="0" cy="60242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</p:spPr>
      </p:cxnSp>
      <p:cxnSp>
        <p:nvCxnSpPr>
          <p:cNvPr id="34" name="Straight Connector 33"/>
          <p:cNvCxnSpPr/>
          <p:nvPr/>
        </p:nvCxnSpPr>
        <p:spPr bwMode="auto">
          <a:xfrm flipV="1">
            <a:off x="2476949" y="2334568"/>
            <a:ext cx="1073074" cy="7546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6" name="TextBox 35"/>
          <p:cNvSpPr txBox="1"/>
          <p:nvPr/>
        </p:nvSpPr>
        <p:spPr>
          <a:xfrm>
            <a:off x="2845393" y="5836579"/>
            <a:ext cx="24742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Circuit Templates and Case Files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5658522" y="5846879"/>
            <a:ext cx="24742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General </a:t>
            </a:r>
            <a:r>
              <a:rPr lang="en-US" dirty="0" err="1" smtClean="0"/>
              <a:t>OpenDSS</a:t>
            </a:r>
            <a:r>
              <a:rPr lang="en-US" dirty="0" smtClean="0"/>
              <a:t> Files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9358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OpenDSS</a:t>
            </a:r>
            <a:r>
              <a:rPr lang="en-US" dirty="0" smtClean="0"/>
              <a:t> COM Interface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46203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Two Implementations of OpenDSS</a:t>
            </a:r>
          </a:p>
        </p:txBody>
      </p:sp>
      <p:sp>
        <p:nvSpPr>
          <p:cNvPr id="13414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b="1" smtClean="0"/>
              <a:t>Stand-alone EXE</a:t>
            </a:r>
          </a:p>
          <a:p>
            <a:pPr lvl="1"/>
            <a:r>
              <a:rPr lang="en-US" altLang="en-US" smtClean="0"/>
              <a:t>32-bit</a:t>
            </a:r>
          </a:p>
          <a:p>
            <a:pPr lvl="1"/>
            <a:r>
              <a:rPr lang="en-US" altLang="en-US" smtClean="0"/>
              <a:t>64-bit</a:t>
            </a:r>
          </a:p>
          <a:p>
            <a:pPr lvl="1"/>
            <a:r>
              <a:rPr lang="en-US" altLang="en-US" smtClean="0"/>
              <a:t>Use this to develop text scripts to study problems</a:t>
            </a:r>
          </a:p>
          <a:p>
            <a:r>
              <a:rPr lang="en-US" altLang="en-US" b="1" smtClean="0"/>
              <a:t>In-Process COM Server</a:t>
            </a:r>
          </a:p>
          <a:p>
            <a:pPr lvl="1"/>
            <a:r>
              <a:rPr lang="en-US" altLang="en-US" smtClean="0"/>
              <a:t>32-bit</a:t>
            </a:r>
          </a:p>
          <a:p>
            <a:pPr lvl="1"/>
            <a:r>
              <a:rPr lang="en-US" altLang="en-US" smtClean="0"/>
              <a:t>64-bit</a:t>
            </a:r>
          </a:p>
          <a:p>
            <a:pPr lvl="1"/>
            <a:r>
              <a:rPr lang="en-US" altLang="en-US" smtClean="0"/>
              <a:t>Use this to link OpenDSS to other programs</a:t>
            </a:r>
          </a:p>
          <a:p>
            <a:pPr lvl="2"/>
            <a:r>
              <a:rPr lang="en-US" altLang="en-US" smtClean="0"/>
              <a:t>Automate the program</a:t>
            </a:r>
          </a:p>
          <a:p>
            <a:pPr lvl="2"/>
            <a:r>
              <a:rPr lang="en-US" altLang="en-US" smtClean="0"/>
              <a:t>Execute complex algorithms</a:t>
            </a:r>
          </a:p>
        </p:txBody>
      </p:sp>
    </p:spTree>
    <p:extLst>
      <p:ext uri="{BB962C8B-B14F-4D97-AF65-F5344CB8AC3E}">
        <p14:creationId xmlns:p14="http://schemas.microsoft.com/office/powerpoint/2010/main" val="906218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DSS Structure</a:t>
            </a:r>
          </a:p>
        </p:txBody>
      </p:sp>
      <p:sp>
        <p:nvSpPr>
          <p:cNvPr id="135171" name="Rectangle 3"/>
          <p:cNvSpPr>
            <a:spLocks noChangeArrowheads="1"/>
          </p:cNvSpPr>
          <p:nvPr/>
        </p:nvSpPr>
        <p:spPr bwMode="auto">
          <a:xfrm>
            <a:off x="3124200" y="1828800"/>
            <a:ext cx="3276600" cy="2362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 sz="2000" b="1">
                <a:solidFill>
                  <a:schemeClr val="tx1"/>
                </a:solidFill>
              </a:rPr>
              <a:t>Main Simulation Engine</a:t>
            </a:r>
          </a:p>
        </p:txBody>
      </p:sp>
      <p:sp>
        <p:nvSpPr>
          <p:cNvPr id="135172" name="AutoShape 4"/>
          <p:cNvSpPr>
            <a:spLocks noChangeArrowheads="1"/>
          </p:cNvSpPr>
          <p:nvPr/>
        </p:nvSpPr>
        <p:spPr bwMode="auto">
          <a:xfrm>
            <a:off x="4267200" y="4724400"/>
            <a:ext cx="762000" cy="1143000"/>
          </a:xfrm>
          <a:prstGeom prst="flowChartMagneticDisk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35173" name="Line 5"/>
          <p:cNvSpPr>
            <a:spLocks noChangeShapeType="1"/>
          </p:cNvSpPr>
          <p:nvPr/>
        </p:nvSpPr>
        <p:spPr bwMode="auto">
          <a:xfrm>
            <a:off x="2514600" y="1981200"/>
            <a:ext cx="60960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5174" name="Line 6"/>
          <p:cNvSpPr>
            <a:spLocks noChangeShapeType="1"/>
          </p:cNvSpPr>
          <p:nvPr/>
        </p:nvSpPr>
        <p:spPr bwMode="auto">
          <a:xfrm>
            <a:off x="2743200" y="2286000"/>
            <a:ext cx="38100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5175" name="Line 7"/>
          <p:cNvSpPr>
            <a:spLocks noChangeShapeType="1"/>
          </p:cNvSpPr>
          <p:nvPr/>
        </p:nvSpPr>
        <p:spPr bwMode="auto">
          <a:xfrm>
            <a:off x="2743200" y="2438400"/>
            <a:ext cx="38100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5176" name="Line 8"/>
          <p:cNvSpPr>
            <a:spLocks noChangeShapeType="1"/>
          </p:cNvSpPr>
          <p:nvPr/>
        </p:nvSpPr>
        <p:spPr bwMode="auto">
          <a:xfrm>
            <a:off x="2743200" y="2590800"/>
            <a:ext cx="38100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5177" name="Line 9"/>
          <p:cNvSpPr>
            <a:spLocks noChangeShapeType="1"/>
          </p:cNvSpPr>
          <p:nvPr/>
        </p:nvSpPr>
        <p:spPr bwMode="auto">
          <a:xfrm>
            <a:off x="2743200" y="2743200"/>
            <a:ext cx="38100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5178" name="Line 10"/>
          <p:cNvSpPr>
            <a:spLocks noChangeShapeType="1"/>
          </p:cNvSpPr>
          <p:nvPr/>
        </p:nvSpPr>
        <p:spPr bwMode="auto">
          <a:xfrm>
            <a:off x="2743200" y="2895600"/>
            <a:ext cx="38100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5179" name="Line 11"/>
          <p:cNvSpPr>
            <a:spLocks noChangeShapeType="1"/>
          </p:cNvSpPr>
          <p:nvPr/>
        </p:nvSpPr>
        <p:spPr bwMode="auto">
          <a:xfrm>
            <a:off x="2743200" y="3048000"/>
            <a:ext cx="38100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5180" name="Line 12"/>
          <p:cNvSpPr>
            <a:spLocks noChangeShapeType="1"/>
          </p:cNvSpPr>
          <p:nvPr/>
        </p:nvSpPr>
        <p:spPr bwMode="auto">
          <a:xfrm>
            <a:off x="2743200" y="3200400"/>
            <a:ext cx="38100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5181" name="Line 13"/>
          <p:cNvSpPr>
            <a:spLocks noChangeShapeType="1"/>
          </p:cNvSpPr>
          <p:nvPr/>
        </p:nvSpPr>
        <p:spPr bwMode="auto">
          <a:xfrm>
            <a:off x="2743200" y="3352800"/>
            <a:ext cx="38100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5182" name="Line 14"/>
          <p:cNvSpPr>
            <a:spLocks noChangeShapeType="1"/>
          </p:cNvSpPr>
          <p:nvPr/>
        </p:nvSpPr>
        <p:spPr bwMode="auto">
          <a:xfrm>
            <a:off x="2743200" y="3505200"/>
            <a:ext cx="38100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5183" name="Line 15"/>
          <p:cNvSpPr>
            <a:spLocks noChangeShapeType="1"/>
          </p:cNvSpPr>
          <p:nvPr/>
        </p:nvSpPr>
        <p:spPr bwMode="auto">
          <a:xfrm>
            <a:off x="2743200" y="3657600"/>
            <a:ext cx="38100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5184" name="Line 16"/>
          <p:cNvSpPr>
            <a:spLocks noChangeShapeType="1"/>
          </p:cNvSpPr>
          <p:nvPr/>
        </p:nvSpPr>
        <p:spPr bwMode="auto">
          <a:xfrm>
            <a:off x="2743200" y="3810000"/>
            <a:ext cx="38100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5185" name="Text Box 17"/>
          <p:cNvSpPr txBox="1">
            <a:spLocks noChangeArrowheads="1"/>
          </p:cNvSpPr>
          <p:nvPr/>
        </p:nvSpPr>
        <p:spPr bwMode="auto">
          <a:xfrm>
            <a:off x="1219200" y="2667000"/>
            <a:ext cx="12954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800">
                <a:solidFill>
                  <a:schemeClr val="tx1"/>
                </a:solidFill>
              </a:rPr>
              <a:t>COM Interface</a:t>
            </a:r>
          </a:p>
        </p:txBody>
      </p:sp>
      <p:sp>
        <p:nvSpPr>
          <p:cNvPr id="135186" name="Text Box 18"/>
          <p:cNvSpPr txBox="1">
            <a:spLocks noChangeArrowheads="1"/>
          </p:cNvSpPr>
          <p:nvPr/>
        </p:nvSpPr>
        <p:spPr bwMode="auto">
          <a:xfrm>
            <a:off x="381000" y="1752600"/>
            <a:ext cx="12954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800">
                <a:solidFill>
                  <a:schemeClr val="tx1"/>
                </a:solidFill>
              </a:rPr>
              <a:t>Scripts</a:t>
            </a:r>
          </a:p>
        </p:txBody>
      </p:sp>
      <p:sp>
        <p:nvSpPr>
          <p:cNvPr id="135187" name="Line 19"/>
          <p:cNvSpPr>
            <a:spLocks noChangeShapeType="1"/>
          </p:cNvSpPr>
          <p:nvPr/>
        </p:nvSpPr>
        <p:spPr bwMode="auto">
          <a:xfrm>
            <a:off x="1524000" y="1981200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5188" name="AutoShape 20"/>
          <p:cNvSpPr>
            <a:spLocks/>
          </p:cNvSpPr>
          <p:nvPr/>
        </p:nvSpPr>
        <p:spPr bwMode="auto">
          <a:xfrm>
            <a:off x="2362200" y="2286000"/>
            <a:ext cx="304800" cy="1600200"/>
          </a:xfrm>
          <a:prstGeom prst="leftBrace">
            <a:avLst>
              <a:gd name="adj1" fmla="val 43750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35189" name="Line 21"/>
          <p:cNvSpPr>
            <a:spLocks noChangeShapeType="1"/>
          </p:cNvSpPr>
          <p:nvPr/>
        </p:nvSpPr>
        <p:spPr bwMode="auto">
          <a:xfrm>
            <a:off x="4648200" y="4191000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5190" name="Text Box 22"/>
          <p:cNvSpPr txBox="1">
            <a:spLocks noChangeArrowheads="1"/>
          </p:cNvSpPr>
          <p:nvPr/>
        </p:nvSpPr>
        <p:spPr bwMode="auto">
          <a:xfrm>
            <a:off x="4800600" y="4267200"/>
            <a:ext cx="12954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800">
                <a:solidFill>
                  <a:schemeClr val="tx1"/>
                </a:solidFill>
              </a:rPr>
              <a:t>Scripts, Results</a:t>
            </a:r>
          </a:p>
        </p:txBody>
      </p:sp>
      <p:sp>
        <p:nvSpPr>
          <p:cNvPr id="135191" name="Rectangle 23"/>
          <p:cNvSpPr>
            <a:spLocks noChangeArrowheads="1"/>
          </p:cNvSpPr>
          <p:nvPr/>
        </p:nvSpPr>
        <p:spPr bwMode="auto">
          <a:xfrm>
            <a:off x="7315200" y="2590800"/>
            <a:ext cx="914400" cy="990600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en-US" altLang="en-US" sz="1800">
              <a:solidFill>
                <a:schemeClr val="tx1"/>
              </a:solidFill>
            </a:endParaRPr>
          </a:p>
        </p:txBody>
      </p:sp>
      <p:sp>
        <p:nvSpPr>
          <p:cNvPr id="135192" name="Text Box 24"/>
          <p:cNvSpPr txBox="1">
            <a:spLocks noChangeArrowheads="1"/>
          </p:cNvSpPr>
          <p:nvPr/>
        </p:nvSpPr>
        <p:spPr bwMode="auto">
          <a:xfrm>
            <a:off x="7086600" y="3733800"/>
            <a:ext cx="1295400" cy="91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800">
                <a:solidFill>
                  <a:schemeClr val="tx1"/>
                </a:solidFill>
              </a:rPr>
              <a:t>User-Written DLLs</a:t>
            </a:r>
          </a:p>
        </p:txBody>
      </p:sp>
      <p:sp>
        <p:nvSpPr>
          <p:cNvPr id="135193" name="AutoShape 25"/>
          <p:cNvSpPr>
            <a:spLocks noChangeArrowheads="1"/>
          </p:cNvSpPr>
          <p:nvPr/>
        </p:nvSpPr>
        <p:spPr bwMode="auto">
          <a:xfrm flipH="1">
            <a:off x="6400800" y="2895600"/>
            <a:ext cx="533400" cy="381000"/>
          </a:xfrm>
          <a:prstGeom prst="chevron">
            <a:avLst>
              <a:gd name="adj" fmla="val 3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35194" name="AutoShape 26"/>
          <p:cNvSpPr>
            <a:spLocks noChangeArrowheads="1"/>
          </p:cNvSpPr>
          <p:nvPr/>
        </p:nvSpPr>
        <p:spPr bwMode="auto">
          <a:xfrm flipH="1">
            <a:off x="6858000" y="2895600"/>
            <a:ext cx="457200" cy="381000"/>
          </a:xfrm>
          <a:prstGeom prst="homePlate">
            <a:avLst>
              <a:gd name="adj" fmla="val 30000"/>
            </a:avLst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35195" name="Text Box 18"/>
          <p:cNvSpPr txBox="1">
            <a:spLocks noChangeArrowheads="1"/>
          </p:cNvSpPr>
          <p:nvPr/>
        </p:nvSpPr>
        <p:spPr bwMode="auto">
          <a:xfrm>
            <a:off x="1828800" y="1600200"/>
            <a:ext cx="12954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/>
            <a:r>
              <a:rPr lang="en-US" altLang="en-US" sz="1800">
                <a:solidFill>
                  <a:schemeClr val="tx1"/>
                </a:solidFill>
              </a:rPr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51443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OpenDSSEngine.DSS is Registered</a:t>
            </a:r>
          </a:p>
        </p:txBody>
      </p:sp>
      <p:pic>
        <p:nvPicPr>
          <p:cNvPr id="136195" name="Picture 3" descr="Registry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613" y="1890713"/>
            <a:ext cx="8753475" cy="3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6196" name="Text Box 4"/>
          <p:cNvSpPr txBox="1">
            <a:spLocks noChangeArrowheads="1"/>
          </p:cNvSpPr>
          <p:nvPr/>
        </p:nvSpPr>
        <p:spPr bwMode="auto">
          <a:xfrm>
            <a:off x="3783013" y="4252913"/>
            <a:ext cx="5105400" cy="984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19075" indent="-219075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FontTx/>
              <a:buChar char="•"/>
            </a:pPr>
            <a:r>
              <a:rPr lang="en-US" altLang="en-US"/>
              <a:t>The Server shows up as “</a:t>
            </a:r>
            <a:r>
              <a:rPr lang="en-US" altLang="en-US" b="1"/>
              <a:t>OpenDSSEngine.DSS</a:t>
            </a:r>
            <a:r>
              <a:rPr lang="en-US" altLang="en-US"/>
              <a:t>” in the </a:t>
            </a:r>
            <a:r>
              <a:rPr lang="en-US" altLang="en-US" b="1"/>
              <a:t>Windows Registry</a:t>
            </a:r>
          </a:p>
          <a:p>
            <a:endParaRPr lang="en-US" altLang="en-US"/>
          </a:p>
        </p:txBody>
      </p:sp>
      <p:sp>
        <p:nvSpPr>
          <p:cNvPr id="136197" name="Line 5"/>
          <p:cNvSpPr>
            <a:spLocks noChangeShapeType="1"/>
          </p:cNvSpPr>
          <p:nvPr/>
        </p:nvSpPr>
        <p:spPr bwMode="auto">
          <a:xfrm flipH="1" flipV="1">
            <a:off x="2640013" y="4252913"/>
            <a:ext cx="1295400" cy="304800"/>
          </a:xfrm>
          <a:prstGeom prst="line">
            <a:avLst/>
          </a:prstGeom>
          <a:noFill/>
          <a:ln w="38100">
            <a:solidFill>
              <a:srgbClr val="FF505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endParaRPr lang="en-US"/>
          </a:p>
        </p:txBody>
      </p:sp>
      <p:sp>
        <p:nvSpPr>
          <p:cNvPr id="136198" name="Oval 6"/>
          <p:cNvSpPr>
            <a:spLocks noChangeArrowheads="1"/>
          </p:cNvSpPr>
          <p:nvPr/>
        </p:nvSpPr>
        <p:spPr bwMode="auto">
          <a:xfrm>
            <a:off x="430213" y="4024313"/>
            <a:ext cx="2209800" cy="838200"/>
          </a:xfrm>
          <a:prstGeom prst="ellipse">
            <a:avLst/>
          </a:prstGeom>
          <a:noFill/>
          <a:ln w="38100">
            <a:solidFill>
              <a:srgbClr val="FF505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36199" name="Text Box 7"/>
          <p:cNvSpPr txBox="1">
            <a:spLocks noChangeArrowheads="1"/>
          </p:cNvSpPr>
          <p:nvPr/>
        </p:nvSpPr>
        <p:spPr bwMode="auto">
          <a:xfrm>
            <a:off x="5611813" y="3338513"/>
            <a:ext cx="27432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19075" indent="-219075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b="1"/>
              <a:t>GUID</a:t>
            </a:r>
          </a:p>
        </p:txBody>
      </p:sp>
      <p:sp>
        <p:nvSpPr>
          <p:cNvPr id="136200" name="AutoShape 8"/>
          <p:cNvSpPr>
            <a:spLocks/>
          </p:cNvSpPr>
          <p:nvPr/>
        </p:nvSpPr>
        <p:spPr bwMode="auto">
          <a:xfrm rot="-5400000">
            <a:off x="6640513" y="1624013"/>
            <a:ext cx="457200" cy="2819400"/>
          </a:xfrm>
          <a:prstGeom prst="leftBrace">
            <a:avLst>
              <a:gd name="adj1" fmla="val 51389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36201" name="Text Box 9"/>
          <p:cNvSpPr txBox="1">
            <a:spLocks noChangeArrowheads="1"/>
          </p:cNvSpPr>
          <p:nvPr/>
        </p:nvSpPr>
        <p:spPr bwMode="auto">
          <a:xfrm>
            <a:off x="333375" y="1470025"/>
            <a:ext cx="46831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19075" indent="-219075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2000" b="1"/>
              <a:t>Windows Registry Entry</a:t>
            </a:r>
          </a:p>
        </p:txBody>
      </p:sp>
      <p:sp>
        <p:nvSpPr>
          <p:cNvPr id="136202" name="Text Box 10"/>
          <p:cNvSpPr txBox="1">
            <a:spLocks noChangeArrowheads="1"/>
          </p:cNvSpPr>
          <p:nvPr/>
        </p:nvSpPr>
        <p:spPr bwMode="auto">
          <a:xfrm>
            <a:off x="382588" y="5386388"/>
            <a:ext cx="801846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19075" indent="-219075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2000" b="1"/>
              <a:t>The OpenDSS is now available to any program on the computer</a:t>
            </a:r>
          </a:p>
        </p:txBody>
      </p:sp>
    </p:spTree>
    <p:extLst>
      <p:ext uri="{BB962C8B-B14F-4D97-AF65-F5344CB8AC3E}">
        <p14:creationId xmlns:p14="http://schemas.microsoft.com/office/powerpoint/2010/main" val="3298793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/>
          <a:lstStyle/>
          <a:p>
            <a:r>
              <a:rPr lang="en-US" dirty="0" smtClean="0"/>
              <a:t>DG Screener is a Front-end to the </a:t>
            </a:r>
            <a:r>
              <a:rPr lang="en-US" dirty="0" err="1" smtClean="0"/>
              <a:t>OpenDSS</a:t>
            </a:r>
            <a:r>
              <a:rPr lang="en-US" dirty="0" smtClean="0"/>
              <a:t> Program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Designed to support quick DG screening evaluations</a:t>
            </a:r>
          </a:p>
          <a:p>
            <a:pPr lvl="1"/>
            <a:r>
              <a:rPr lang="en-US" dirty="0" smtClean="0"/>
              <a:t>Provide a quick turn-around to comply with regulatory requirements to respond to interconnection requests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Provides several templates for common circuits</a:t>
            </a:r>
          </a:p>
          <a:p>
            <a:pPr lvl="1"/>
            <a:r>
              <a:rPr lang="en-US" dirty="0" smtClean="0"/>
              <a:t>Sets up the scripts for </a:t>
            </a:r>
            <a:r>
              <a:rPr lang="en-US" dirty="0" err="1" smtClean="0"/>
              <a:t>OpenDSS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Provides support for 5 screening simulations:</a:t>
            </a:r>
          </a:p>
          <a:p>
            <a:pPr lvl="1"/>
            <a:r>
              <a:rPr lang="en-US" dirty="0" smtClean="0"/>
              <a:t>Voltage change</a:t>
            </a:r>
          </a:p>
          <a:p>
            <a:pPr lvl="1"/>
            <a:r>
              <a:rPr lang="en-US" dirty="0" smtClean="0"/>
              <a:t>Short circuit contribution</a:t>
            </a:r>
          </a:p>
          <a:p>
            <a:pPr lvl="1"/>
            <a:r>
              <a:rPr lang="en-US" dirty="0" smtClean="0"/>
              <a:t>Open conductor screen (Dynamics)</a:t>
            </a:r>
          </a:p>
          <a:p>
            <a:pPr lvl="1"/>
            <a:r>
              <a:rPr lang="en-US" dirty="0" smtClean="0"/>
              <a:t>Islanding screen (Dynamics)</a:t>
            </a:r>
          </a:p>
          <a:p>
            <a:pPr lvl="1"/>
            <a:r>
              <a:rPr lang="en-US" dirty="0" smtClean="0"/>
              <a:t>Fluctuations (wind &amp; solar, principally)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3536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Linking Your Program to the COM Server</a:t>
            </a:r>
          </a:p>
        </p:txBody>
      </p:sp>
      <p:sp>
        <p:nvSpPr>
          <p:cNvPr id="137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r>
              <a:rPr lang="en-US" altLang="en-US" dirty="0" smtClean="0"/>
              <a:t>Examples of accessing the COM server in various languages</a:t>
            </a:r>
          </a:p>
          <a:p>
            <a:pPr eaLnBrk="1" hangingPunct="1"/>
            <a:r>
              <a:rPr lang="en-US" altLang="en-US" dirty="0" smtClean="0"/>
              <a:t>In MATLAB:</a:t>
            </a:r>
          </a:p>
          <a:p>
            <a:pPr lvl="1" eaLnBrk="1" hangingPunct="1"/>
            <a:r>
              <a:rPr lang="en-US" altLang="en-US" sz="1800" b="1" dirty="0" err="1" smtClean="0">
                <a:latin typeface="Courier New" panose="02070309020205020404" pitchFamily="49" charset="0"/>
              </a:rPr>
              <a:t>DSSobj</a:t>
            </a:r>
            <a:r>
              <a:rPr lang="en-US" altLang="en-US" sz="1800" b="1" dirty="0" smtClean="0">
                <a:latin typeface="Courier New" panose="02070309020205020404" pitchFamily="49" charset="0"/>
              </a:rPr>
              <a:t> = </a:t>
            </a:r>
            <a:r>
              <a:rPr lang="en-US" altLang="en-US" sz="1800" b="1" dirty="0" err="1" smtClean="0">
                <a:latin typeface="Courier New" panose="02070309020205020404" pitchFamily="49" charset="0"/>
              </a:rPr>
              <a:t>actxserver</a:t>
            </a:r>
            <a:r>
              <a:rPr lang="en-US" altLang="en-US" sz="1800" b="1" dirty="0" smtClean="0">
                <a:latin typeface="Courier New" panose="02070309020205020404" pitchFamily="49" charset="0"/>
              </a:rPr>
              <a:t>(‘</a:t>
            </a:r>
            <a:r>
              <a:rPr lang="en-US" altLang="en-US" sz="1800" b="1" dirty="0" err="1" smtClean="0">
                <a:latin typeface="Courier New" panose="02070309020205020404" pitchFamily="49" charset="0"/>
              </a:rPr>
              <a:t>OpenDSSEngine.DSS</a:t>
            </a:r>
            <a:r>
              <a:rPr lang="en-US" altLang="en-US" sz="1800" b="1" dirty="0" smtClean="0">
                <a:latin typeface="Courier New" panose="02070309020205020404" pitchFamily="49" charset="0"/>
              </a:rPr>
              <a:t>’);</a:t>
            </a:r>
          </a:p>
          <a:p>
            <a:pPr eaLnBrk="1" hangingPunct="1"/>
            <a:r>
              <a:rPr lang="en-US" altLang="en-US" dirty="0" smtClean="0"/>
              <a:t>In VBA:</a:t>
            </a:r>
          </a:p>
          <a:p>
            <a:pPr lvl="1" eaLnBrk="1" hangingPunct="1"/>
            <a:r>
              <a:rPr lang="en-US" altLang="en-US" sz="1800" b="1" dirty="0" smtClean="0">
                <a:latin typeface="Courier New" panose="02070309020205020404" pitchFamily="49" charset="0"/>
              </a:rPr>
              <a:t>Public </a:t>
            </a:r>
            <a:r>
              <a:rPr lang="en-US" altLang="en-US" sz="1800" b="1" dirty="0" err="1" smtClean="0">
                <a:latin typeface="Courier New" panose="02070309020205020404" pitchFamily="49" charset="0"/>
              </a:rPr>
              <a:t>DSSobj</a:t>
            </a:r>
            <a:r>
              <a:rPr lang="en-US" altLang="en-US" sz="1800" b="1" dirty="0" smtClean="0">
                <a:latin typeface="Courier New" panose="02070309020205020404" pitchFamily="49" charset="0"/>
              </a:rPr>
              <a:t> As </a:t>
            </a:r>
            <a:r>
              <a:rPr lang="en-US" altLang="en-US" sz="1800" b="1" dirty="0" err="1" smtClean="0">
                <a:latin typeface="Courier New" panose="02070309020205020404" pitchFamily="49" charset="0"/>
              </a:rPr>
              <a:t>OpenDSSEngine.DSS</a:t>
            </a:r>
            <a:r>
              <a:rPr lang="en-US" altLang="en-US" sz="1800" b="1" dirty="0" smtClean="0">
                <a:latin typeface="Courier New" panose="02070309020205020404" pitchFamily="49" charset="0"/>
              </a:rPr>
              <a:t/>
            </a:r>
            <a:br>
              <a:rPr lang="en-US" altLang="en-US" sz="1800" b="1" dirty="0" smtClean="0">
                <a:latin typeface="Courier New" panose="02070309020205020404" pitchFamily="49" charset="0"/>
              </a:rPr>
            </a:br>
            <a:r>
              <a:rPr lang="en-US" altLang="en-US" sz="1800" b="1" dirty="0" smtClean="0">
                <a:latin typeface="Courier New" panose="02070309020205020404" pitchFamily="49" charset="0"/>
              </a:rPr>
              <a:t>Set </a:t>
            </a:r>
            <a:r>
              <a:rPr lang="en-US" altLang="en-US" sz="1800" b="1" dirty="0" err="1" smtClean="0">
                <a:latin typeface="Courier New" panose="02070309020205020404" pitchFamily="49" charset="0"/>
              </a:rPr>
              <a:t>DSSobj</a:t>
            </a:r>
            <a:r>
              <a:rPr lang="en-US" altLang="en-US" sz="1800" b="1" dirty="0" smtClean="0">
                <a:latin typeface="Courier New" panose="02070309020205020404" pitchFamily="49" charset="0"/>
              </a:rPr>
              <a:t> = New </a:t>
            </a:r>
            <a:r>
              <a:rPr lang="en-US" altLang="en-US" sz="1800" b="1" dirty="0" err="1" smtClean="0">
                <a:latin typeface="Courier New" panose="02070309020205020404" pitchFamily="49" charset="0"/>
              </a:rPr>
              <a:t>OpenDSSEngine.DSS</a:t>
            </a:r>
            <a:endParaRPr lang="en-US" altLang="en-US" sz="1800" b="1" dirty="0" smtClean="0">
              <a:latin typeface="Courier New" panose="02070309020205020404" pitchFamily="49" charset="0"/>
            </a:endParaRPr>
          </a:p>
          <a:p>
            <a:pPr eaLnBrk="1" hangingPunct="1"/>
            <a:r>
              <a:rPr lang="en-US" altLang="en-US" dirty="0" smtClean="0"/>
              <a:t>In </a:t>
            </a:r>
            <a:r>
              <a:rPr lang="en-US" altLang="en-US" dirty="0" err="1" smtClean="0"/>
              <a:t>Dephi</a:t>
            </a:r>
            <a:endParaRPr lang="en-US" altLang="en-US" dirty="0" smtClean="0"/>
          </a:p>
          <a:p>
            <a:pPr lvl="1" eaLnBrk="1" hangingPunct="1"/>
            <a:r>
              <a:rPr lang="en-US" altLang="en-US" sz="1800" b="1" dirty="0" smtClean="0">
                <a:latin typeface="Courier New" panose="02070309020205020404" pitchFamily="49" charset="0"/>
              </a:rPr>
              <a:t>{Import Type Library}</a:t>
            </a:r>
          </a:p>
          <a:p>
            <a:pPr lvl="1" eaLnBrk="1" hangingPunct="1"/>
            <a:r>
              <a:rPr lang="en-US" altLang="en-US" sz="1800" b="1" dirty="0" smtClean="0">
                <a:latin typeface="Courier New" panose="02070309020205020404" pitchFamily="49" charset="0"/>
              </a:rPr>
              <a:t>Type </a:t>
            </a:r>
            <a:r>
              <a:rPr lang="en-US" altLang="en-US" sz="1800" b="1" dirty="0" err="1" smtClean="0">
                <a:latin typeface="Courier New" panose="02070309020205020404" pitchFamily="49" charset="0"/>
              </a:rPr>
              <a:t>DSSObj</a:t>
            </a:r>
            <a:r>
              <a:rPr lang="en-US" altLang="en-US" sz="1800" b="1" dirty="0" smtClean="0">
                <a:latin typeface="Courier New" panose="02070309020205020404" pitchFamily="49" charset="0"/>
              </a:rPr>
              <a:t> : IDSS;      </a:t>
            </a:r>
            <a:r>
              <a:rPr lang="en-US" altLang="en-US" sz="1800" b="1" dirty="0" smtClean="0">
                <a:solidFill>
                  <a:srgbClr val="FF0000"/>
                </a:solidFill>
                <a:latin typeface="Calibri" panose="020F0502020204030204" pitchFamily="34" charset="0"/>
                <a:sym typeface="Wingdings" panose="05000000000000000000" pitchFamily="2" charset="2"/>
              </a:rPr>
              <a:t> This is how DG Screener does it!</a:t>
            </a:r>
            <a:endParaRPr lang="en-US" altLang="en-US" sz="1800" b="1" dirty="0" smtClean="0">
              <a:solidFill>
                <a:srgbClr val="FF0000"/>
              </a:solidFill>
              <a:latin typeface="Calibri" panose="020F0502020204030204" pitchFamily="34" charset="0"/>
            </a:endParaRPr>
          </a:p>
          <a:p>
            <a:pPr lvl="1" eaLnBrk="1" hangingPunct="1"/>
            <a:r>
              <a:rPr lang="en-US" altLang="en-US" sz="1800" b="1" dirty="0" smtClean="0">
                <a:latin typeface="Courier New" panose="02070309020205020404" pitchFamily="49" charset="0"/>
              </a:rPr>
              <a:t>…</a:t>
            </a:r>
          </a:p>
          <a:p>
            <a:pPr lvl="1" eaLnBrk="1" hangingPunct="1"/>
            <a:r>
              <a:rPr lang="en-US" altLang="en-US" sz="1800" b="1" dirty="0" err="1" smtClean="0">
                <a:latin typeface="Courier New" panose="02070309020205020404" pitchFamily="49" charset="0"/>
              </a:rPr>
              <a:t>DSSObj</a:t>
            </a:r>
            <a:r>
              <a:rPr lang="en-US" altLang="en-US" sz="1800" b="1" dirty="0" smtClean="0">
                <a:latin typeface="Courier New" panose="02070309020205020404" pitchFamily="49" charset="0"/>
              </a:rPr>
              <a:t> := </a:t>
            </a:r>
            <a:r>
              <a:rPr lang="en-US" altLang="en-US" sz="1800" b="1" dirty="0" err="1" smtClean="0">
                <a:latin typeface="Courier New" panose="02070309020205020404" pitchFamily="49" charset="0"/>
              </a:rPr>
              <a:t>coDSS.Create</a:t>
            </a:r>
            <a:r>
              <a:rPr lang="en-US" altLang="en-US" sz="1800" b="1" dirty="0" smtClean="0">
                <a:latin typeface="Courier New" panose="02070309020205020404" pitchFamily="49" charset="0"/>
              </a:rPr>
              <a:t>;</a:t>
            </a:r>
          </a:p>
          <a:p>
            <a:pPr eaLnBrk="1" hangingPunct="1">
              <a:buFontTx/>
              <a:buNone/>
            </a:pPr>
            <a:endParaRPr lang="en-US" altLang="en-US" sz="1800" dirty="0" smtClean="0">
              <a:latin typeface="Courier New" panose="02070309020205020404" pitchFamily="49" charset="0"/>
            </a:endParaRPr>
          </a:p>
          <a:p>
            <a:pPr lvl="1" eaLnBrk="1" hangingPunct="1"/>
            <a:endParaRPr lang="en-US" altLang="en-US" sz="1600" dirty="0" smtClean="0">
              <a:latin typeface="Courier New" panose="02070309020205020404" pitchFamily="49" charset="0"/>
            </a:endParaRPr>
          </a:p>
          <a:p>
            <a:pPr eaLnBrk="1" hangingPunct="1"/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957668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Linking Your Program to the COM Server, 2</a:t>
            </a:r>
          </a:p>
        </p:txBody>
      </p:sp>
      <p:sp>
        <p:nvSpPr>
          <p:cNvPr id="138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In PYTHON:</a:t>
            </a:r>
          </a:p>
          <a:p>
            <a:pPr lvl="1" eaLnBrk="1" hangingPunct="1"/>
            <a:r>
              <a:rPr lang="en-US" altLang="en-US" sz="1800" b="1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win32com.client</a:t>
            </a:r>
          </a:p>
          <a:p>
            <a:pPr lvl="1" eaLnBrk="1" hangingPunct="1"/>
            <a:r>
              <a:rPr lang="en-US" altLang="en-US" sz="1800" b="1" smtClean="0">
                <a:latin typeface="Courier New" panose="02070309020205020404" pitchFamily="49" charset="0"/>
                <a:cs typeface="Courier New" panose="02070309020205020404" pitchFamily="49" charset="0"/>
              </a:rPr>
              <a:t>Class DSS:</a:t>
            </a:r>
          </a:p>
          <a:p>
            <a:pPr lvl="1" eaLnBrk="1" hangingPunct="1"/>
            <a:r>
              <a:rPr lang="en-US" altLang="en-US" sz="1800" b="1" smtClean="0">
                <a:latin typeface="Courier New" panose="02070309020205020404" pitchFamily="49" charset="0"/>
              </a:rPr>
              <a:t>self.engine = win32com.client.Dispatch("OpenDSSEngine.DSS")</a:t>
            </a:r>
          </a:p>
          <a:p>
            <a:pPr eaLnBrk="1" hangingPunct="1"/>
            <a:endParaRPr lang="en-US" altLang="en-US" sz="1800" b="1" smtClean="0">
              <a:latin typeface="Courier New" panose="02070309020205020404" pitchFamily="49" charset="0"/>
            </a:endParaRPr>
          </a:p>
          <a:p>
            <a:pPr eaLnBrk="1" hangingPunct="1"/>
            <a:r>
              <a:rPr lang="en-US" altLang="en-US" sz="1800" b="1" smtClean="0">
                <a:latin typeface="Courier New" panose="02070309020205020404" pitchFamily="49" charset="0"/>
              </a:rPr>
              <a:t>In C#:</a:t>
            </a:r>
          </a:p>
          <a:p>
            <a:pPr lvl="1" eaLnBrk="1" hangingPunct="1"/>
            <a:r>
              <a:rPr lang="en-US" altLang="en-US" sz="1800" b="1" smtClean="0">
                <a:latin typeface="Courier New" panose="02070309020205020404" pitchFamily="49" charset="0"/>
              </a:rPr>
              <a:t>(Project &gt;Add Reference   … select OpenDSSEngine)</a:t>
            </a:r>
          </a:p>
          <a:p>
            <a:pPr lvl="1" eaLnBrk="1" hangingPunct="1"/>
            <a:endParaRPr lang="en-US" altLang="en-US" sz="1800" b="1" smtClean="0">
              <a:latin typeface="Courier New" panose="02070309020205020404" pitchFamily="49" charset="0"/>
            </a:endParaRPr>
          </a:p>
          <a:p>
            <a:pPr lvl="1" eaLnBrk="1" hangingPunct="1"/>
            <a:r>
              <a:rPr lang="en-US" altLang="en-US" sz="1800" b="1" smtClean="0">
                <a:latin typeface="Courier New" panose="02070309020205020404" pitchFamily="49" charset="0"/>
              </a:rPr>
              <a:t>Using OpenDSSEngine;</a:t>
            </a:r>
          </a:p>
          <a:p>
            <a:pPr lvl="1" eaLnBrk="1" hangingPunct="1"/>
            <a:r>
              <a:rPr lang="en-US" altLang="en-US" sz="1800" b="1" smtClean="0">
                <a:latin typeface="Courier New" panose="02070309020205020404" pitchFamily="49" charset="0"/>
              </a:rPr>
              <a:t>Public DSS DSSObj;</a:t>
            </a:r>
          </a:p>
          <a:p>
            <a:pPr lvl="1" eaLnBrk="1" hangingPunct="1"/>
            <a:r>
              <a:rPr lang="en-US" altLang="en-US" sz="1800" b="1" smtClean="0">
                <a:latin typeface="Courier New" panose="02070309020205020404" pitchFamily="49" charset="0"/>
              </a:rPr>
              <a:t>DSSObj = new DSS();</a:t>
            </a:r>
          </a:p>
          <a:p>
            <a:pPr eaLnBrk="1" hangingPunct="1">
              <a:buFontTx/>
              <a:buNone/>
            </a:pPr>
            <a:endParaRPr lang="en-US" altLang="en-US" sz="1800" smtClean="0">
              <a:latin typeface="Courier New" panose="02070309020205020404" pitchFamily="49" charset="0"/>
            </a:endParaRPr>
          </a:p>
          <a:p>
            <a:pPr lvl="1" eaLnBrk="1" hangingPunct="1"/>
            <a:endParaRPr lang="en-US" altLang="en-US" sz="1600" smtClean="0">
              <a:latin typeface="Courier New" panose="02070309020205020404" pitchFamily="49" charset="0"/>
            </a:endParaRPr>
          </a:p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870232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OpenDSS COM Interfaces</a:t>
            </a:r>
          </a:p>
        </p:txBody>
      </p:sp>
      <p:sp>
        <p:nvSpPr>
          <p:cNvPr id="1392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5000"/>
              </a:lnSpc>
            </a:pPr>
            <a:r>
              <a:rPr lang="en-US" altLang="en-US" smtClean="0"/>
              <a:t>There are many interfaces supplied by the COM server</a:t>
            </a:r>
          </a:p>
          <a:p>
            <a:pPr eaLnBrk="1" hangingPunct="1">
              <a:lnSpc>
                <a:spcPct val="85000"/>
              </a:lnSpc>
            </a:pPr>
            <a:endParaRPr lang="en-US" altLang="en-US" smtClean="0"/>
          </a:p>
          <a:p>
            <a:pPr eaLnBrk="1" hangingPunct="1">
              <a:lnSpc>
                <a:spcPct val="85000"/>
              </a:lnSpc>
            </a:pPr>
            <a:r>
              <a:rPr lang="en-US" altLang="en-US" smtClean="0"/>
              <a:t>There is one registered </a:t>
            </a:r>
            <a:r>
              <a:rPr lang="en-US" altLang="en-US" i="1" smtClean="0"/>
              <a:t>In-Process COM</a:t>
            </a:r>
            <a:r>
              <a:rPr lang="en-US" altLang="en-US" smtClean="0"/>
              <a:t> interface:</a:t>
            </a:r>
          </a:p>
          <a:p>
            <a:pPr lvl="1" eaLnBrk="1" hangingPunct="1">
              <a:lnSpc>
                <a:spcPct val="85000"/>
              </a:lnSpc>
            </a:pPr>
            <a:r>
              <a:rPr lang="en-US" altLang="en-US" b="1" i="1" smtClean="0"/>
              <a:t>OpenDSSEngine.DSS</a:t>
            </a:r>
          </a:p>
          <a:p>
            <a:pPr lvl="2" eaLnBrk="1" hangingPunct="1">
              <a:lnSpc>
                <a:spcPct val="85000"/>
              </a:lnSpc>
            </a:pPr>
            <a:r>
              <a:rPr lang="en-US" altLang="en-US" smtClean="0"/>
              <a:t>The DSS interface is the one your program instantiates</a:t>
            </a:r>
          </a:p>
          <a:p>
            <a:pPr lvl="2" eaLnBrk="1" hangingPunct="1">
              <a:lnSpc>
                <a:spcPct val="85000"/>
              </a:lnSpc>
            </a:pPr>
            <a:r>
              <a:rPr lang="en-US" altLang="en-US" smtClean="0"/>
              <a:t>The DSS interface then creates all the others.</a:t>
            </a:r>
          </a:p>
          <a:p>
            <a:pPr lvl="2" eaLnBrk="1" hangingPunct="1">
              <a:lnSpc>
                <a:spcPct val="85000"/>
              </a:lnSpc>
            </a:pPr>
            <a:r>
              <a:rPr lang="en-US" altLang="en-US" smtClean="0"/>
              <a:t>This is for simplicity for users who are not necessarily familiar with COM programming</a:t>
            </a:r>
          </a:p>
        </p:txBody>
      </p:sp>
    </p:spTree>
    <p:extLst>
      <p:ext uri="{BB962C8B-B14F-4D97-AF65-F5344CB8AC3E}">
        <p14:creationId xmlns:p14="http://schemas.microsoft.com/office/powerpoint/2010/main" val="2649350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“Active objects” concept</a:t>
            </a:r>
          </a:p>
        </p:txBody>
      </p:sp>
      <p:sp>
        <p:nvSpPr>
          <p:cNvPr id="140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5000"/>
              </a:lnSpc>
              <a:buFontTx/>
              <a:buNone/>
            </a:pPr>
            <a:r>
              <a:rPr lang="en-US" altLang="en-US" smtClean="0"/>
              <a:t>.The interfaces generally act on the </a:t>
            </a:r>
            <a:r>
              <a:rPr lang="en-US" altLang="en-US" b="1" u="sng" smtClean="0"/>
              <a:t>ACTIVE object</a:t>
            </a:r>
          </a:p>
          <a:p>
            <a:pPr lvl="1" eaLnBrk="1" hangingPunct="1">
              <a:lnSpc>
                <a:spcPct val="85000"/>
              </a:lnSpc>
            </a:pPr>
            <a:r>
              <a:rPr lang="en-US" altLang="en-US" smtClean="0"/>
              <a:t>Active circuit, </a:t>
            </a:r>
          </a:p>
          <a:p>
            <a:pPr lvl="1" eaLnBrk="1" hangingPunct="1">
              <a:lnSpc>
                <a:spcPct val="85000"/>
              </a:lnSpc>
            </a:pPr>
            <a:r>
              <a:rPr lang="en-US" altLang="en-US" smtClean="0"/>
              <a:t>Active circuit element, </a:t>
            </a:r>
          </a:p>
          <a:p>
            <a:pPr lvl="1" eaLnBrk="1" hangingPunct="1">
              <a:lnSpc>
                <a:spcPct val="85000"/>
              </a:lnSpc>
            </a:pPr>
            <a:r>
              <a:rPr lang="en-US" altLang="en-US" smtClean="0"/>
              <a:t>Active bus, etc.</a:t>
            </a:r>
          </a:p>
          <a:p>
            <a:pPr lvl="1" eaLnBrk="1" hangingPunct="1">
              <a:lnSpc>
                <a:spcPct val="85000"/>
              </a:lnSpc>
            </a:pPr>
            <a:endParaRPr lang="en-US" altLang="en-US" smtClean="0"/>
          </a:p>
          <a:p>
            <a:pPr eaLnBrk="1" hangingPunct="1">
              <a:lnSpc>
                <a:spcPct val="85000"/>
              </a:lnSpc>
            </a:pPr>
            <a:r>
              <a:rPr lang="en-US" altLang="en-US" smtClean="0"/>
              <a:t>The interfaces generally point to the active object</a:t>
            </a:r>
          </a:p>
          <a:p>
            <a:pPr lvl="1" eaLnBrk="1" hangingPunct="1">
              <a:lnSpc>
                <a:spcPct val="85000"/>
              </a:lnSpc>
            </a:pPr>
            <a:r>
              <a:rPr lang="en-US" altLang="en-US" smtClean="0"/>
              <a:t>To work with another object, change the active object</a:t>
            </a:r>
          </a:p>
          <a:p>
            <a:pPr lvl="2" eaLnBrk="1" hangingPunct="1">
              <a:lnSpc>
                <a:spcPct val="85000"/>
              </a:lnSpc>
            </a:pPr>
            <a:r>
              <a:rPr lang="en-US" altLang="en-US" smtClean="0"/>
              <a:t>There are methods for selecting objects</a:t>
            </a:r>
          </a:p>
          <a:p>
            <a:pPr lvl="2" eaLnBrk="1" hangingPunct="1">
              <a:lnSpc>
                <a:spcPct val="85000"/>
              </a:lnSpc>
            </a:pPr>
            <a:r>
              <a:rPr lang="en-US" altLang="en-US" smtClean="0"/>
              <a:t>You may also use script commands</a:t>
            </a:r>
          </a:p>
        </p:txBody>
      </p:sp>
    </p:spTree>
    <p:extLst>
      <p:ext uri="{BB962C8B-B14F-4D97-AF65-F5344CB8AC3E}">
        <p14:creationId xmlns:p14="http://schemas.microsoft.com/office/powerpoint/2010/main" val="9907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Viewing the COM Interface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easiest way for most users to view the </a:t>
            </a:r>
            <a:r>
              <a:rPr lang="en-US" dirty="0" err="1" smtClean="0"/>
              <a:t>OpenDSS</a:t>
            </a:r>
            <a:r>
              <a:rPr lang="en-US" dirty="0" smtClean="0"/>
              <a:t> COM interface is to use Microsoft Excel</a:t>
            </a:r>
          </a:p>
          <a:p>
            <a:r>
              <a:rPr lang="en-US" dirty="0" smtClean="0"/>
              <a:t>Procedure</a:t>
            </a:r>
          </a:p>
          <a:p>
            <a:pPr lvl="1"/>
            <a:r>
              <a:rPr lang="en-US" dirty="0" smtClean="0"/>
              <a:t>Start Excel</a:t>
            </a:r>
          </a:p>
          <a:p>
            <a:pPr lvl="1"/>
            <a:r>
              <a:rPr lang="en-US" dirty="0" smtClean="0"/>
              <a:t>Alt-F11 to open VBA Editor</a:t>
            </a:r>
          </a:p>
          <a:p>
            <a:pPr lvl="1"/>
            <a:r>
              <a:rPr lang="en-US" dirty="0" smtClean="0"/>
              <a:t>Connect to </a:t>
            </a:r>
            <a:r>
              <a:rPr lang="en-US" dirty="0" err="1" smtClean="0"/>
              <a:t>OpenDSS</a:t>
            </a:r>
            <a:r>
              <a:rPr lang="en-US" dirty="0" smtClean="0"/>
              <a:t> Engine via Tools&gt;References</a:t>
            </a:r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212" y="3698063"/>
            <a:ext cx="2105025" cy="17621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1392" y="3402419"/>
            <a:ext cx="3930750" cy="3128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007161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Viewing the COM Interface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 smtClean="0"/>
              <a:t>Open the Object Browser (F2)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Change to </a:t>
            </a:r>
            <a:r>
              <a:rPr lang="en-US" dirty="0" err="1" smtClean="0"/>
              <a:t>OpenDSSEngine</a:t>
            </a:r>
            <a:r>
              <a:rPr lang="en-US" dirty="0" smtClean="0"/>
              <a:t> library only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1529020"/>
            <a:ext cx="2971800" cy="14668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3035" y="3998247"/>
            <a:ext cx="2514402" cy="1945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76677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The DSS Interface</a:t>
            </a:r>
          </a:p>
        </p:txBody>
      </p:sp>
      <p:sp>
        <p:nvSpPr>
          <p:cNvPr id="141315" name="Text Box 3"/>
          <p:cNvSpPr txBox="1">
            <a:spLocks noChangeArrowheads="1"/>
          </p:cNvSpPr>
          <p:nvPr/>
        </p:nvSpPr>
        <p:spPr bwMode="auto">
          <a:xfrm>
            <a:off x="381000" y="1371600"/>
            <a:ext cx="3200400" cy="1477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US" altLang="en-US" sz="1800" dirty="0"/>
              <a:t>This is the </a:t>
            </a:r>
            <a:r>
              <a:rPr lang="en-US" altLang="en-US" sz="1800" b="1" dirty="0"/>
              <a:t>main interface</a:t>
            </a:r>
            <a:r>
              <a:rPr lang="en-US" altLang="en-US" sz="1800" dirty="0"/>
              <a:t>. It is instantiated upon loading </a:t>
            </a:r>
            <a:r>
              <a:rPr lang="en-US" altLang="en-US" sz="1800" b="1" dirty="0" err="1"/>
              <a:t>OpenDSSEngine.DSS</a:t>
            </a:r>
            <a:r>
              <a:rPr lang="en-US" altLang="en-US" sz="1800" dirty="0"/>
              <a:t> and then instantiates all other interfaces internally</a:t>
            </a:r>
          </a:p>
        </p:txBody>
      </p:sp>
      <p:sp>
        <p:nvSpPr>
          <p:cNvPr id="141316" name="Text Box 4"/>
          <p:cNvSpPr txBox="1">
            <a:spLocks noChangeArrowheads="1"/>
          </p:cNvSpPr>
          <p:nvPr/>
        </p:nvSpPr>
        <p:spPr bwMode="auto">
          <a:xfrm>
            <a:off x="228600" y="3124200"/>
            <a:ext cx="32004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US" altLang="en-US"/>
              <a:t>Call the Start(0) method to initialize the DSS</a:t>
            </a:r>
          </a:p>
        </p:txBody>
      </p:sp>
      <p:pic>
        <p:nvPicPr>
          <p:cNvPr id="141317" name="Picture 5" descr="DSSInterfac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381000"/>
            <a:ext cx="4572000" cy="584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1318" name="Line 6"/>
          <p:cNvSpPr>
            <a:spLocks noChangeShapeType="1"/>
          </p:cNvSpPr>
          <p:nvPr/>
        </p:nvSpPr>
        <p:spPr bwMode="auto">
          <a:xfrm>
            <a:off x="2895600" y="3429000"/>
            <a:ext cx="2971800" cy="2286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endParaRPr lang="en-US"/>
          </a:p>
        </p:txBody>
      </p:sp>
      <p:sp>
        <p:nvSpPr>
          <p:cNvPr id="141319" name="Text Box 7"/>
          <p:cNvSpPr txBox="1">
            <a:spLocks noChangeArrowheads="1"/>
          </p:cNvSpPr>
          <p:nvPr/>
        </p:nvSpPr>
        <p:spPr bwMode="auto">
          <a:xfrm>
            <a:off x="5162550" y="4791075"/>
            <a:ext cx="3200400" cy="5905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US" altLang="en-US"/>
              <a:t>DSS Class Functions (methods) and Properties</a:t>
            </a:r>
          </a:p>
        </p:txBody>
      </p:sp>
      <p:sp>
        <p:nvSpPr>
          <p:cNvPr id="141320" name="Line 8"/>
          <p:cNvSpPr>
            <a:spLocks noChangeShapeType="1"/>
          </p:cNvSpPr>
          <p:nvPr/>
        </p:nvSpPr>
        <p:spPr bwMode="auto">
          <a:xfrm flipH="1" flipV="1">
            <a:off x="6943725" y="3933825"/>
            <a:ext cx="1228725" cy="6953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251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algn="ctr" eaLnBrk="1" hangingPunct="1"/>
            <a:r>
              <a:rPr lang="en-US" altLang="en-US" dirty="0" smtClean="0"/>
              <a:t>Class Exercise:  COM interface with VBA Example</a:t>
            </a:r>
          </a:p>
        </p:txBody>
      </p:sp>
      <p:sp>
        <p:nvSpPr>
          <p:cNvPr id="142339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To run the IEEE 123-bus Test Feeder and plot the voltage profile using the </a:t>
            </a:r>
            <a:r>
              <a:rPr lang="en-US" altLang="en-US" dirty="0" err="1" smtClean="0"/>
              <a:t>OpenDSS</a:t>
            </a:r>
            <a:r>
              <a:rPr lang="en-US" altLang="en-US" dirty="0" smtClean="0"/>
              <a:t> COM interface </a:t>
            </a:r>
          </a:p>
        </p:txBody>
      </p:sp>
    </p:spTree>
    <p:extLst>
      <p:ext uri="{BB962C8B-B14F-4D97-AF65-F5344CB8AC3E}">
        <p14:creationId xmlns:p14="http://schemas.microsoft.com/office/powerpoint/2010/main" val="83353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Steps Required to Do This</a:t>
            </a:r>
          </a:p>
        </p:txBody>
      </p:sp>
      <p:sp>
        <p:nvSpPr>
          <p:cNvPr id="1443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Register OpenDSSEngine.DLL  (32-bit)</a:t>
            </a:r>
          </a:p>
          <a:p>
            <a:pPr eaLnBrk="1" hangingPunct="1"/>
            <a:r>
              <a:rPr lang="en-US" altLang="en-US" dirty="0" smtClean="0"/>
              <a:t>Start Microsoft Excel</a:t>
            </a:r>
          </a:p>
          <a:p>
            <a:pPr eaLnBrk="1" hangingPunct="1"/>
            <a:r>
              <a:rPr lang="en-US" altLang="en-US" dirty="0" smtClean="0"/>
              <a:t>Type alt-F11 to open VBA editor</a:t>
            </a:r>
          </a:p>
          <a:p>
            <a:pPr lvl="1" eaLnBrk="1" hangingPunct="1"/>
            <a:r>
              <a:rPr lang="en-US" altLang="en-US" dirty="0" smtClean="0"/>
              <a:t>Or </a:t>
            </a:r>
            <a:r>
              <a:rPr lang="en-US" altLang="en-US" i="1" dirty="0" smtClean="0"/>
              <a:t>Tools&gt;Macro</a:t>
            </a:r>
            <a:r>
              <a:rPr lang="en-US" altLang="en-US" dirty="0" smtClean="0"/>
              <a:t> …</a:t>
            </a:r>
          </a:p>
          <a:p>
            <a:pPr eaLnBrk="1" hangingPunct="1"/>
            <a:r>
              <a:rPr lang="en-US" altLang="en-US" dirty="0" smtClean="0"/>
              <a:t>Select </a:t>
            </a:r>
            <a:r>
              <a:rPr lang="en-US" altLang="en-US" dirty="0" err="1" smtClean="0"/>
              <a:t>OpenDSS</a:t>
            </a:r>
            <a:r>
              <a:rPr lang="en-US" altLang="en-US" dirty="0" smtClean="0"/>
              <a:t> Engine under </a:t>
            </a:r>
            <a:r>
              <a:rPr lang="en-US" altLang="en-US" i="1" dirty="0" smtClean="0"/>
              <a:t>Tools&gt;References</a:t>
            </a:r>
          </a:p>
          <a:p>
            <a:pPr eaLnBrk="1" hangingPunct="1"/>
            <a:r>
              <a:rPr lang="en-US" altLang="en-US" i="1" dirty="0" smtClean="0"/>
              <a:t>Insert&gt;Module</a:t>
            </a:r>
          </a:p>
          <a:p>
            <a:pPr eaLnBrk="1" hangingPunct="1"/>
            <a:r>
              <a:rPr lang="en-US" altLang="en-US" dirty="0" smtClean="0"/>
              <a:t>Enter the VBA code into blank module</a:t>
            </a:r>
          </a:p>
          <a:p>
            <a:pPr lvl="1" eaLnBrk="1" hangingPunct="1"/>
            <a:r>
              <a:rPr lang="en-US" altLang="en-US" dirty="0" smtClean="0"/>
              <a:t>Use correct path name for your computer</a:t>
            </a:r>
          </a:p>
          <a:p>
            <a:pPr eaLnBrk="1" hangingPunct="1"/>
            <a:r>
              <a:rPr lang="en-US" altLang="en-US" dirty="0" smtClean="0"/>
              <a:t>Execute the macro “</a:t>
            </a:r>
            <a:r>
              <a:rPr lang="en-US" altLang="en-US" dirty="0" err="1" smtClean="0"/>
              <a:t>MyMacro</a:t>
            </a:r>
            <a:r>
              <a:rPr lang="en-US" altLang="en-US" dirty="0" smtClean="0"/>
              <a:t>”</a:t>
            </a:r>
          </a:p>
          <a:p>
            <a:pPr eaLnBrk="1" hangingPunct="1"/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999935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The Code …</a:t>
            </a:r>
          </a:p>
        </p:txBody>
      </p:sp>
      <p:sp>
        <p:nvSpPr>
          <p:cNvPr id="1433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48749" y="914083"/>
            <a:ext cx="8178564" cy="5537717"/>
          </a:xfrm>
          <a:solidFill>
            <a:schemeClr val="bg1"/>
          </a:solidFill>
        </p:spPr>
        <p:txBody>
          <a:bodyPr>
            <a:normAutofit fontScale="85000" lnSpcReduction="20000"/>
          </a:bodyPr>
          <a:lstStyle/>
          <a:p>
            <a:pPr eaLnBrk="1" hangingPunct="1">
              <a:lnSpc>
                <a:spcPct val="75000"/>
              </a:lnSpc>
              <a:buFontTx/>
              <a:buNone/>
            </a:pPr>
            <a:r>
              <a:rPr lang="en-US" altLang="en-US" sz="1200" dirty="0" smtClean="0"/>
              <a:t>Option Explicit</a:t>
            </a:r>
          </a:p>
          <a:p>
            <a:pPr eaLnBrk="1" hangingPunct="1">
              <a:lnSpc>
                <a:spcPct val="75000"/>
              </a:lnSpc>
              <a:buFontTx/>
              <a:buNone/>
            </a:pPr>
            <a:r>
              <a:rPr lang="en-US" altLang="en-US" sz="1200" dirty="0" smtClean="0"/>
              <a:t>Public </a:t>
            </a:r>
            <a:r>
              <a:rPr lang="en-US" altLang="en-US" sz="1200" dirty="0" err="1" smtClean="0"/>
              <a:t>MyOpenDSS</a:t>
            </a:r>
            <a:r>
              <a:rPr lang="en-US" altLang="en-US" sz="1200" dirty="0" smtClean="0"/>
              <a:t> As </a:t>
            </a:r>
            <a:r>
              <a:rPr lang="en-US" altLang="en-US" sz="1200" dirty="0" err="1" smtClean="0"/>
              <a:t>OpenDSSengine.DSS</a:t>
            </a:r>
            <a:endParaRPr lang="en-US" altLang="en-US" sz="1200" dirty="0" smtClean="0"/>
          </a:p>
          <a:p>
            <a:pPr eaLnBrk="1" hangingPunct="1">
              <a:lnSpc>
                <a:spcPct val="75000"/>
              </a:lnSpc>
              <a:buFontTx/>
              <a:buNone/>
            </a:pPr>
            <a:r>
              <a:rPr lang="en-US" altLang="en-US" sz="1200" dirty="0" smtClean="0"/>
              <a:t>Public </a:t>
            </a:r>
            <a:r>
              <a:rPr lang="en-US" altLang="en-US" sz="1200" dirty="0" err="1" smtClean="0"/>
              <a:t>MyText</a:t>
            </a:r>
            <a:r>
              <a:rPr lang="en-US" altLang="en-US" sz="1200" dirty="0" smtClean="0"/>
              <a:t> As </a:t>
            </a:r>
            <a:r>
              <a:rPr lang="en-US" altLang="en-US" sz="1200" dirty="0" err="1" smtClean="0"/>
              <a:t>OpenDSSengine.Text</a:t>
            </a:r>
            <a:endParaRPr lang="en-US" altLang="en-US" sz="1200" dirty="0" smtClean="0"/>
          </a:p>
          <a:p>
            <a:pPr eaLnBrk="1" hangingPunct="1">
              <a:lnSpc>
                <a:spcPct val="75000"/>
              </a:lnSpc>
              <a:buFontTx/>
              <a:buNone/>
            </a:pPr>
            <a:r>
              <a:rPr lang="en-US" altLang="en-US" sz="1200" dirty="0" smtClean="0"/>
              <a:t>Public </a:t>
            </a:r>
            <a:r>
              <a:rPr lang="en-US" altLang="en-US" sz="1200" dirty="0" err="1" smtClean="0"/>
              <a:t>MyCircuit</a:t>
            </a:r>
            <a:r>
              <a:rPr lang="en-US" altLang="en-US" sz="1200" dirty="0" smtClean="0"/>
              <a:t> As </a:t>
            </a:r>
            <a:r>
              <a:rPr lang="en-US" altLang="en-US" sz="1200" dirty="0" err="1" smtClean="0"/>
              <a:t>OpenDSSengine.Circuit</a:t>
            </a:r>
            <a:endParaRPr lang="en-US" altLang="en-US" sz="1200" dirty="0" smtClean="0"/>
          </a:p>
          <a:p>
            <a:pPr eaLnBrk="1" hangingPunct="1">
              <a:lnSpc>
                <a:spcPct val="75000"/>
              </a:lnSpc>
              <a:buFontTx/>
              <a:buNone/>
            </a:pPr>
            <a:endParaRPr lang="en-US" altLang="en-US" sz="1200" dirty="0" smtClean="0"/>
          </a:p>
          <a:p>
            <a:pPr eaLnBrk="1" hangingPunct="1">
              <a:lnSpc>
                <a:spcPct val="75000"/>
              </a:lnSpc>
              <a:buFontTx/>
              <a:buNone/>
            </a:pPr>
            <a:r>
              <a:rPr lang="en-US" altLang="en-US" sz="1200" dirty="0" smtClean="0"/>
              <a:t>Public Sub </a:t>
            </a:r>
            <a:r>
              <a:rPr lang="en-US" altLang="en-US" sz="1200" dirty="0" err="1" smtClean="0"/>
              <a:t>MyMacro</a:t>
            </a:r>
            <a:r>
              <a:rPr lang="en-US" altLang="en-US" sz="1200" dirty="0" smtClean="0"/>
              <a:t>()</a:t>
            </a:r>
          </a:p>
          <a:p>
            <a:pPr eaLnBrk="1" hangingPunct="1">
              <a:lnSpc>
                <a:spcPct val="75000"/>
              </a:lnSpc>
              <a:buFontTx/>
              <a:buNone/>
            </a:pPr>
            <a:r>
              <a:rPr lang="en-US" altLang="en-US" sz="1200" dirty="0" smtClean="0"/>
              <a:t>    Set </a:t>
            </a:r>
            <a:r>
              <a:rPr lang="en-US" altLang="en-US" sz="1200" dirty="0" err="1" smtClean="0"/>
              <a:t>MyOpenDSS</a:t>
            </a:r>
            <a:r>
              <a:rPr lang="en-US" altLang="en-US" sz="1200" dirty="0" smtClean="0"/>
              <a:t> = New </a:t>
            </a:r>
            <a:r>
              <a:rPr lang="en-US" altLang="en-US" sz="1200" dirty="0" err="1" smtClean="0"/>
              <a:t>OpenDSSengine.DSS</a:t>
            </a:r>
            <a:endParaRPr lang="en-US" altLang="en-US" sz="1200" dirty="0" smtClean="0"/>
          </a:p>
          <a:p>
            <a:pPr eaLnBrk="1" hangingPunct="1">
              <a:lnSpc>
                <a:spcPct val="75000"/>
              </a:lnSpc>
              <a:buFontTx/>
              <a:buNone/>
            </a:pPr>
            <a:r>
              <a:rPr lang="en-US" altLang="en-US" sz="1200" dirty="0" smtClean="0"/>
              <a:t>    </a:t>
            </a:r>
            <a:r>
              <a:rPr lang="en-US" altLang="en-US" sz="1200" dirty="0" err="1" smtClean="0"/>
              <a:t>MyOpenDSS.Start</a:t>
            </a:r>
            <a:r>
              <a:rPr lang="en-US" altLang="en-US" sz="1200" dirty="0" smtClean="0"/>
              <a:t> (0)</a:t>
            </a:r>
          </a:p>
          <a:p>
            <a:pPr eaLnBrk="1" hangingPunct="1">
              <a:lnSpc>
                <a:spcPct val="75000"/>
              </a:lnSpc>
              <a:buFontTx/>
              <a:buNone/>
            </a:pPr>
            <a:r>
              <a:rPr lang="en-US" altLang="en-US" sz="1200" dirty="0" smtClean="0"/>
              <a:t>    </a:t>
            </a:r>
          </a:p>
          <a:p>
            <a:pPr eaLnBrk="1" hangingPunct="1">
              <a:lnSpc>
                <a:spcPct val="75000"/>
              </a:lnSpc>
              <a:buFontTx/>
              <a:buNone/>
            </a:pPr>
            <a:r>
              <a:rPr lang="en-US" altLang="en-US" sz="1200" dirty="0" smtClean="0"/>
              <a:t>    Set </a:t>
            </a:r>
            <a:r>
              <a:rPr lang="en-US" altLang="en-US" sz="1200" dirty="0" err="1" smtClean="0"/>
              <a:t>MyText</a:t>
            </a:r>
            <a:r>
              <a:rPr lang="en-US" altLang="en-US" sz="1200" dirty="0" smtClean="0"/>
              <a:t> = </a:t>
            </a:r>
            <a:r>
              <a:rPr lang="en-US" altLang="en-US" sz="1200" dirty="0" err="1" smtClean="0"/>
              <a:t>MyOpenDSS.Text</a:t>
            </a:r>
            <a:endParaRPr lang="en-US" altLang="en-US" sz="1200" dirty="0" smtClean="0"/>
          </a:p>
          <a:p>
            <a:pPr eaLnBrk="1" hangingPunct="1">
              <a:lnSpc>
                <a:spcPct val="75000"/>
              </a:lnSpc>
              <a:buFontTx/>
              <a:buNone/>
            </a:pPr>
            <a:r>
              <a:rPr lang="en-US" altLang="en-US" sz="1200" dirty="0" smtClean="0"/>
              <a:t>    Set </a:t>
            </a:r>
            <a:r>
              <a:rPr lang="en-US" altLang="en-US" sz="1200" dirty="0" err="1" smtClean="0"/>
              <a:t>MyCircuit</a:t>
            </a:r>
            <a:r>
              <a:rPr lang="en-US" altLang="en-US" sz="1200" dirty="0" smtClean="0"/>
              <a:t> = </a:t>
            </a:r>
            <a:r>
              <a:rPr lang="en-US" altLang="en-US" sz="1200" dirty="0" err="1" smtClean="0"/>
              <a:t>MyOpenDSS.ActiveCircuit</a:t>
            </a:r>
            <a:endParaRPr lang="en-US" altLang="en-US" sz="1200" dirty="0" smtClean="0"/>
          </a:p>
          <a:p>
            <a:pPr eaLnBrk="1" hangingPunct="1">
              <a:lnSpc>
                <a:spcPct val="75000"/>
              </a:lnSpc>
              <a:buFontTx/>
              <a:buNone/>
            </a:pPr>
            <a:r>
              <a:rPr lang="en-US" altLang="en-US" sz="1200" dirty="0" smtClean="0"/>
              <a:t>        </a:t>
            </a:r>
          </a:p>
          <a:p>
            <a:pPr eaLnBrk="1" hangingPunct="1">
              <a:lnSpc>
                <a:spcPct val="75000"/>
              </a:lnSpc>
              <a:buFontTx/>
              <a:buNone/>
            </a:pPr>
            <a:r>
              <a:rPr lang="en-US" altLang="en-US" sz="1200" dirty="0" smtClean="0"/>
              <a:t>    </a:t>
            </a:r>
            <a:r>
              <a:rPr lang="en-US" altLang="en-US" sz="1200" dirty="0" err="1" smtClean="0"/>
              <a:t>MyText.Command</a:t>
            </a:r>
            <a:r>
              <a:rPr lang="en-US" altLang="en-US" sz="1200" dirty="0" smtClean="0"/>
              <a:t> = "Compile (C:\</a:t>
            </a:r>
            <a:r>
              <a:rPr lang="en-US" altLang="en-US" sz="1200" dirty="0" err="1" smtClean="0"/>
              <a:t>OpenDSS</a:t>
            </a:r>
            <a:r>
              <a:rPr lang="en-US" altLang="en-US" sz="1200" dirty="0" smtClean="0"/>
              <a:t>\</a:t>
            </a:r>
            <a:r>
              <a:rPr lang="en-US" altLang="en-US" sz="1200" dirty="0" err="1" smtClean="0"/>
              <a:t>IEEETestCases</a:t>
            </a:r>
            <a:r>
              <a:rPr lang="en-US" altLang="en-US" sz="1200" dirty="0" smtClean="0"/>
              <a:t>\123Bus\IEEE123Master.dss)"</a:t>
            </a:r>
          </a:p>
          <a:p>
            <a:pPr eaLnBrk="1" hangingPunct="1">
              <a:lnSpc>
                <a:spcPct val="75000"/>
              </a:lnSpc>
              <a:buFontTx/>
              <a:buNone/>
            </a:pPr>
            <a:r>
              <a:rPr lang="en-US" altLang="en-US" sz="1200" dirty="0" smtClean="0"/>
              <a:t>    </a:t>
            </a:r>
            <a:r>
              <a:rPr lang="en-US" altLang="en-US" sz="1200" dirty="0" err="1" smtClean="0"/>
              <a:t>MyText.Command</a:t>
            </a:r>
            <a:r>
              <a:rPr lang="en-US" altLang="en-US" sz="1200" dirty="0" smtClean="0"/>
              <a:t> = "New Energymeter.M1 element=Line.L115 terminal=1"</a:t>
            </a:r>
          </a:p>
          <a:p>
            <a:pPr eaLnBrk="1" hangingPunct="1">
              <a:lnSpc>
                <a:spcPct val="75000"/>
              </a:lnSpc>
              <a:buFontTx/>
              <a:buNone/>
            </a:pPr>
            <a:r>
              <a:rPr lang="en-US" altLang="en-US" sz="1200" dirty="0" smtClean="0"/>
              <a:t>    </a:t>
            </a:r>
            <a:r>
              <a:rPr lang="en-US" altLang="en-US" sz="1200" dirty="0" err="1" smtClean="0"/>
              <a:t>MyText.Command</a:t>
            </a:r>
            <a:r>
              <a:rPr lang="en-US" altLang="en-US" sz="1200" dirty="0" smtClean="0"/>
              <a:t> = "Solve"</a:t>
            </a:r>
          </a:p>
          <a:p>
            <a:pPr eaLnBrk="1" hangingPunct="1">
              <a:lnSpc>
                <a:spcPct val="75000"/>
              </a:lnSpc>
              <a:buFontTx/>
              <a:buNone/>
            </a:pPr>
            <a:r>
              <a:rPr lang="en-US" altLang="en-US" sz="1200" dirty="0" smtClean="0"/>
              <a:t>    </a:t>
            </a:r>
          </a:p>
          <a:p>
            <a:pPr eaLnBrk="1" hangingPunct="1">
              <a:lnSpc>
                <a:spcPct val="75000"/>
              </a:lnSpc>
              <a:buFontTx/>
              <a:buNone/>
            </a:pPr>
            <a:r>
              <a:rPr lang="en-US" altLang="en-US" sz="1200" dirty="0" smtClean="0"/>
              <a:t>    Dim </a:t>
            </a:r>
            <a:r>
              <a:rPr lang="en-US" altLang="en-US" sz="1200" dirty="0" err="1" smtClean="0"/>
              <a:t>MyVoltages</a:t>
            </a:r>
            <a:r>
              <a:rPr lang="en-US" altLang="en-US" sz="1200" dirty="0" smtClean="0"/>
              <a:t> As Variant</a:t>
            </a:r>
          </a:p>
          <a:p>
            <a:pPr eaLnBrk="1" hangingPunct="1">
              <a:lnSpc>
                <a:spcPct val="75000"/>
              </a:lnSpc>
              <a:buFontTx/>
              <a:buNone/>
            </a:pPr>
            <a:r>
              <a:rPr lang="en-US" altLang="en-US" sz="1200" dirty="0" smtClean="0"/>
              <a:t>    Dim </a:t>
            </a:r>
            <a:r>
              <a:rPr lang="en-US" altLang="en-US" sz="1200" dirty="0" err="1" smtClean="0"/>
              <a:t>MyNames</a:t>
            </a:r>
            <a:r>
              <a:rPr lang="en-US" altLang="en-US" sz="1200" dirty="0" smtClean="0"/>
              <a:t> As Variant</a:t>
            </a:r>
          </a:p>
          <a:p>
            <a:pPr eaLnBrk="1" hangingPunct="1">
              <a:lnSpc>
                <a:spcPct val="75000"/>
              </a:lnSpc>
              <a:buFontTx/>
              <a:buNone/>
            </a:pPr>
            <a:r>
              <a:rPr lang="en-US" altLang="en-US" sz="1200" dirty="0" smtClean="0"/>
              <a:t>    Dim </a:t>
            </a:r>
            <a:r>
              <a:rPr lang="en-US" altLang="en-US" sz="1200" dirty="0" err="1" smtClean="0"/>
              <a:t>Mydistances</a:t>
            </a:r>
            <a:r>
              <a:rPr lang="en-US" altLang="en-US" sz="1200" dirty="0" smtClean="0"/>
              <a:t> As Variant</a:t>
            </a:r>
          </a:p>
          <a:p>
            <a:pPr eaLnBrk="1" hangingPunct="1">
              <a:lnSpc>
                <a:spcPct val="75000"/>
              </a:lnSpc>
              <a:buFontTx/>
              <a:buNone/>
            </a:pPr>
            <a:r>
              <a:rPr lang="en-US" altLang="en-US" sz="1200" dirty="0" smtClean="0"/>
              <a:t>    </a:t>
            </a:r>
            <a:r>
              <a:rPr lang="en-US" altLang="en-US" sz="1200" dirty="0" err="1" smtClean="0"/>
              <a:t>MyVoltages</a:t>
            </a:r>
            <a:r>
              <a:rPr lang="en-US" altLang="en-US" sz="1200" dirty="0" smtClean="0"/>
              <a:t> = </a:t>
            </a:r>
            <a:r>
              <a:rPr lang="en-US" altLang="en-US" sz="1200" dirty="0" err="1" smtClean="0"/>
              <a:t>MyCircuit.AllBusVmagPu</a:t>
            </a:r>
            <a:endParaRPr lang="en-US" altLang="en-US" sz="1200" dirty="0" smtClean="0"/>
          </a:p>
          <a:p>
            <a:pPr eaLnBrk="1" hangingPunct="1">
              <a:lnSpc>
                <a:spcPct val="75000"/>
              </a:lnSpc>
              <a:buFontTx/>
              <a:buNone/>
            </a:pPr>
            <a:r>
              <a:rPr lang="en-US" altLang="en-US" sz="1200" dirty="0" smtClean="0"/>
              <a:t>    </a:t>
            </a:r>
            <a:r>
              <a:rPr lang="en-US" altLang="en-US" sz="1200" dirty="0" err="1" smtClean="0"/>
              <a:t>MyNames</a:t>
            </a:r>
            <a:r>
              <a:rPr lang="en-US" altLang="en-US" sz="1200" dirty="0" smtClean="0"/>
              <a:t> = </a:t>
            </a:r>
            <a:r>
              <a:rPr lang="en-US" altLang="en-US" sz="1200" dirty="0" err="1" smtClean="0"/>
              <a:t>MyCircuit.AllNodeNames</a:t>
            </a:r>
            <a:endParaRPr lang="en-US" altLang="en-US" sz="1200" dirty="0" smtClean="0"/>
          </a:p>
          <a:p>
            <a:pPr eaLnBrk="1" hangingPunct="1">
              <a:lnSpc>
                <a:spcPct val="75000"/>
              </a:lnSpc>
              <a:buFontTx/>
              <a:buNone/>
            </a:pPr>
            <a:r>
              <a:rPr lang="en-US" altLang="en-US" sz="1200" dirty="0" smtClean="0"/>
              <a:t>    </a:t>
            </a:r>
            <a:r>
              <a:rPr lang="en-US" altLang="en-US" sz="1200" dirty="0" err="1" smtClean="0"/>
              <a:t>Mydistances</a:t>
            </a:r>
            <a:r>
              <a:rPr lang="en-US" altLang="en-US" sz="1200" dirty="0" smtClean="0"/>
              <a:t> = </a:t>
            </a:r>
            <a:r>
              <a:rPr lang="en-US" altLang="en-US" sz="1200" dirty="0" err="1" smtClean="0"/>
              <a:t>MyCircuit.AllNodeDistances</a:t>
            </a:r>
            <a:endParaRPr lang="en-US" altLang="en-US" sz="1200" dirty="0" smtClean="0"/>
          </a:p>
          <a:p>
            <a:pPr eaLnBrk="1" hangingPunct="1">
              <a:lnSpc>
                <a:spcPct val="75000"/>
              </a:lnSpc>
              <a:buFontTx/>
              <a:buNone/>
            </a:pPr>
            <a:r>
              <a:rPr lang="en-US" altLang="en-US" sz="1200" dirty="0" smtClean="0"/>
              <a:t>    </a:t>
            </a:r>
          </a:p>
          <a:p>
            <a:pPr eaLnBrk="1" hangingPunct="1">
              <a:lnSpc>
                <a:spcPct val="75000"/>
              </a:lnSpc>
              <a:buFontTx/>
              <a:buNone/>
            </a:pPr>
            <a:r>
              <a:rPr lang="en-US" altLang="en-US" sz="1200" dirty="0" smtClean="0"/>
              <a:t>    Dim </a:t>
            </a:r>
            <a:r>
              <a:rPr lang="en-US" altLang="en-US" sz="1200" dirty="0" err="1" smtClean="0"/>
              <a:t>i</a:t>
            </a:r>
            <a:r>
              <a:rPr lang="en-US" altLang="en-US" sz="1200" dirty="0" smtClean="0"/>
              <a:t> As Integer, </a:t>
            </a:r>
            <a:r>
              <a:rPr lang="en-US" altLang="en-US" sz="1200" dirty="0" err="1" smtClean="0"/>
              <a:t>irow</a:t>
            </a:r>
            <a:r>
              <a:rPr lang="en-US" altLang="en-US" sz="1200" dirty="0" smtClean="0"/>
              <a:t> As Integer</a:t>
            </a:r>
          </a:p>
          <a:p>
            <a:pPr eaLnBrk="1" hangingPunct="1">
              <a:lnSpc>
                <a:spcPct val="75000"/>
              </a:lnSpc>
              <a:buFontTx/>
              <a:buNone/>
            </a:pPr>
            <a:r>
              <a:rPr lang="en-US" altLang="en-US" sz="1200" dirty="0" smtClean="0"/>
              <a:t>    </a:t>
            </a:r>
            <a:r>
              <a:rPr lang="en-US" altLang="en-US" sz="1200" dirty="0" err="1" smtClean="0"/>
              <a:t>irow</a:t>
            </a:r>
            <a:r>
              <a:rPr lang="en-US" altLang="en-US" sz="1200" dirty="0" smtClean="0"/>
              <a:t> = 1</a:t>
            </a:r>
          </a:p>
          <a:p>
            <a:pPr eaLnBrk="1" hangingPunct="1">
              <a:lnSpc>
                <a:spcPct val="75000"/>
              </a:lnSpc>
              <a:buFontTx/>
              <a:buNone/>
            </a:pPr>
            <a:r>
              <a:rPr lang="en-US" altLang="en-US" sz="1200" dirty="0" smtClean="0"/>
              <a:t>    For </a:t>
            </a:r>
            <a:r>
              <a:rPr lang="en-US" altLang="en-US" sz="1200" dirty="0" err="1" smtClean="0"/>
              <a:t>i</a:t>
            </a:r>
            <a:r>
              <a:rPr lang="en-US" altLang="en-US" sz="1200" dirty="0" smtClean="0"/>
              <a:t> = </a:t>
            </a:r>
            <a:r>
              <a:rPr lang="en-US" altLang="en-US" sz="1200" dirty="0" err="1" smtClean="0"/>
              <a:t>LBound</a:t>
            </a:r>
            <a:r>
              <a:rPr lang="en-US" altLang="en-US" sz="1200" dirty="0" smtClean="0"/>
              <a:t>(</a:t>
            </a:r>
            <a:r>
              <a:rPr lang="en-US" altLang="en-US" sz="1200" dirty="0" err="1" smtClean="0"/>
              <a:t>MyVoltages</a:t>
            </a:r>
            <a:r>
              <a:rPr lang="en-US" altLang="en-US" sz="1200" dirty="0" smtClean="0"/>
              <a:t>) To </a:t>
            </a:r>
            <a:r>
              <a:rPr lang="en-US" altLang="en-US" sz="1200" dirty="0" err="1" smtClean="0"/>
              <a:t>UBound</a:t>
            </a:r>
            <a:r>
              <a:rPr lang="en-US" altLang="en-US" sz="1200" dirty="0" smtClean="0"/>
              <a:t>(</a:t>
            </a:r>
            <a:r>
              <a:rPr lang="en-US" altLang="en-US" sz="1200" dirty="0" err="1" smtClean="0"/>
              <a:t>MyVoltages</a:t>
            </a:r>
            <a:r>
              <a:rPr lang="en-US" altLang="en-US" sz="1200" dirty="0" smtClean="0"/>
              <a:t>)</a:t>
            </a:r>
          </a:p>
          <a:p>
            <a:pPr eaLnBrk="1" hangingPunct="1">
              <a:lnSpc>
                <a:spcPct val="75000"/>
              </a:lnSpc>
              <a:buFontTx/>
              <a:buNone/>
            </a:pPr>
            <a:r>
              <a:rPr lang="en-US" altLang="en-US" sz="1200" dirty="0" smtClean="0"/>
              <a:t>        </a:t>
            </a:r>
            <a:r>
              <a:rPr lang="en-US" altLang="en-US" sz="1200" dirty="0" err="1" smtClean="0"/>
              <a:t>ActiveSheet.Cells</a:t>
            </a:r>
            <a:r>
              <a:rPr lang="en-US" altLang="en-US" sz="1200" dirty="0" smtClean="0"/>
              <a:t>(</a:t>
            </a:r>
            <a:r>
              <a:rPr lang="en-US" altLang="en-US" sz="1200" dirty="0" err="1" smtClean="0"/>
              <a:t>irow</a:t>
            </a:r>
            <a:r>
              <a:rPr lang="en-US" altLang="en-US" sz="1200" dirty="0" smtClean="0"/>
              <a:t>, 1).Value = </a:t>
            </a:r>
            <a:r>
              <a:rPr lang="en-US" altLang="en-US" sz="1200" dirty="0" err="1" smtClean="0"/>
              <a:t>MyNames</a:t>
            </a:r>
            <a:r>
              <a:rPr lang="en-US" altLang="en-US" sz="1200" dirty="0" smtClean="0"/>
              <a:t>(</a:t>
            </a:r>
            <a:r>
              <a:rPr lang="en-US" altLang="en-US" sz="1200" dirty="0" err="1" smtClean="0"/>
              <a:t>i</a:t>
            </a:r>
            <a:r>
              <a:rPr lang="en-US" altLang="en-US" sz="1200" dirty="0" smtClean="0"/>
              <a:t>)</a:t>
            </a:r>
          </a:p>
          <a:p>
            <a:pPr eaLnBrk="1" hangingPunct="1">
              <a:lnSpc>
                <a:spcPct val="75000"/>
              </a:lnSpc>
              <a:buFontTx/>
              <a:buNone/>
            </a:pPr>
            <a:r>
              <a:rPr lang="en-US" altLang="en-US" sz="1200" dirty="0" smtClean="0"/>
              <a:t>        </a:t>
            </a:r>
            <a:r>
              <a:rPr lang="en-US" altLang="en-US" sz="1200" dirty="0" err="1" smtClean="0"/>
              <a:t>ActiveSheet.Cells</a:t>
            </a:r>
            <a:r>
              <a:rPr lang="en-US" altLang="en-US" sz="1200" dirty="0" smtClean="0"/>
              <a:t>(</a:t>
            </a:r>
            <a:r>
              <a:rPr lang="en-US" altLang="en-US" sz="1200" dirty="0" err="1" smtClean="0"/>
              <a:t>irow</a:t>
            </a:r>
            <a:r>
              <a:rPr lang="en-US" altLang="en-US" sz="1200" dirty="0" smtClean="0"/>
              <a:t>, 2).Value = </a:t>
            </a:r>
            <a:r>
              <a:rPr lang="en-US" altLang="en-US" sz="1200" dirty="0" err="1" smtClean="0"/>
              <a:t>Mydistances</a:t>
            </a:r>
            <a:r>
              <a:rPr lang="en-US" altLang="en-US" sz="1200" dirty="0" smtClean="0"/>
              <a:t>(</a:t>
            </a:r>
            <a:r>
              <a:rPr lang="en-US" altLang="en-US" sz="1200" dirty="0" err="1" smtClean="0"/>
              <a:t>i</a:t>
            </a:r>
            <a:r>
              <a:rPr lang="en-US" altLang="en-US" sz="1200" dirty="0" smtClean="0"/>
              <a:t>)</a:t>
            </a:r>
          </a:p>
          <a:p>
            <a:pPr eaLnBrk="1" hangingPunct="1">
              <a:lnSpc>
                <a:spcPct val="75000"/>
              </a:lnSpc>
              <a:buFontTx/>
              <a:buNone/>
            </a:pPr>
            <a:r>
              <a:rPr lang="en-US" altLang="en-US" sz="1200" dirty="0" smtClean="0"/>
              <a:t>        </a:t>
            </a:r>
            <a:r>
              <a:rPr lang="en-US" altLang="en-US" sz="1200" dirty="0" err="1" smtClean="0"/>
              <a:t>ActiveSheet.Cells</a:t>
            </a:r>
            <a:r>
              <a:rPr lang="en-US" altLang="en-US" sz="1200" dirty="0" smtClean="0"/>
              <a:t>(</a:t>
            </a:r>
            <a:r>
              <a:rPr lang="en-US" altLang="en-US" sz="1200" dirty="0" err="1" smtClean="0"/>
              <a:t>irow</a:t>
            </a:r>
            <a:r>
              <a:rPr lang="en-US" altLang="en-US" sz="1200" dirty="0" smtClean="0"/>
              <a:t>, 3).Value = </a:t>
            </a:r>
            <a:r>
              <a:rPr lang="en-US" altLang="en-US" sz="1200" dirty="0" err="1" smtClean="0"/>
              <a:t>MyVoltages</a:t>
            </a:r>
            <a:r>
              <a:rPr lang="en-US" altLang="en-US" sz="1200" dirty="0" smtClean="0"/>
              <a:t>(</a:t>
            </a:r>
            <a:r>
              <a:rPr lang="en-US" altLang="en-US" sz="1200" dirty="0" err="1" smtClean="0"/>
              <a:t>i</a:t>
            </a:r>
            <a:r>
              <a:rPr lang="en-US" altLang="en-US" sz="1200" dirty="0" smtClean="0"/>
              <a:t>)</a:t>
            </a:r>
          </a:p>
          <a:p>
            <a:pPr eaLnBrk="1" hangingPunct="1">
              <a:lnSpc>
                <a:spcPct val="75000"/>
              </a:lnSpc>
              <a:buFontTx/>
              <a:buNone/>
            </a:pPr>
            <a:r>
              <a:rPr lang="en-US" altLang="en-US" sz="1200" dirty="0" smtClean="0"/>
              <a:t>        </a:t>
            </a:r>
            <a:r>
              <a:rPr lang="en-US" altLang="en-US" sz="1200" dirty="0" err="1" smtClean="0"/>
              <a:t>irow</a:t>
            </a:r>
            <a:r>
              <a:rPr lang="en-US" altLang="en-US" sz="1200" dirty="0" smtClean="0"/>
              <a:t> = </a:t>
            </a:r>
            <a:r>
              <a:rPr lang="en-US" altLang="en-US" sz="1200" dirty="0" err="1" smtClean="0"/>
              <a:t>irow</a:t>
            </a:r>
            <a:r>
              <a:rPr lang="en-US" altLang="en-US" sz="1200" dirty="0" smtClean="0"/>
              <a:t> + 1</a:t>
            </a:r>
          </a:p>
          <a:p>
            <a:pPr eaLnBrk="1" hangingPunct="1">
              <a:lnSpc>
                <a:spcPct val="75000"/>
              </a:lnSpc>
              <a:buFontTx/>
              <a:buNone/>
            </a:pPr>
            <a:r>
              <a:rPr lang="en-US" altLang="en-US" sz="1200" dirty="0" smtClean="0"/>
              <a:t>    Next I</a:t>
            </a:r>
          </a:p>
          <a:p>
            <a:pPr eaLnBrk="1" hangingPunct="1">
              <a:lnSpc>
                <a:spcPct val="75000"/>
              </a:lnSpc>
              <a:buFontTx/>
              <a:buNone/>
            </a:pPr>
            <a:r>
              <a:rPr lang="en-US" altLang="en-US" sz="1200" dirty="0" smtClean="0"/>
              <a:t>    Set </a:t>
            </a:r>
            <a:r>
              <a:rPr lang="en-US" altLang="en-US" sz="1200" dirty="0" err="1" smtClean="0"/>
              <a:t>MyOpenDSS</a:t>
            </a:r>
            <a:r>
              <a:rPr lang="en-US" altLang="en-US" sz="1200" dirty="0" smtClean="0"/>
              <a:t> = Nothing</a:t>
            </a:r>
          </a:p>
          <a:p>
            <a:pPr eaLnBrk="1" hangingPunct="1">
              <a:lnSpc>
                <a:spcPct val="75000"/>
              </a:lnSpc>
              <a:buFontTx/>
              <a:buNone/>
            </a:pPr>
            <a:r>
              <a:rPr lang="en-US" altLang="en-US" sz="1200" dirty="0" smtClean="0"/>
              <a:t>End Sub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848447" y="1725128"/>
            <a:ext cx="32322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Change this to Your Path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4" name="Straight Arrow Connector 3"/>
          <p:cNvCxnSpPr/>
          <p:nvPr/>
        </p:nvCxnSpPr>
        <p:spPr bwMode="auto">
          <a:xfrm flipH="1">
            <a:off x="4848447" y="2063682"/>
            <a:ext cx="808074" cy="62635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175525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63563" y="150608"/>
            <a:ext cx="8595360" cy="731520"/>
          </a:xfrm>
        </p:spPr>
        <p:txBody>
          <a:bodyPr/>
          <a:lstStyle/>
          <a:p>
            <a:r>
              <a:rPr lang="en-US" dirty="0" smtClean="0"/>
              <a:t>DG Screener Structure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 bwMode="auto">
          <a:xfrm>
            <a:off x="3270324" y="2754275"/>
            <a:ext cx="3216536" cy="2119256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219075" marR="0" indent="-219075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3600" b="1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OpenDSS</a:t>
            </a:r>
            <a:endParaRPr kumimoji="0" lang="en-US" sz="36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3" name="Rectangle 2"/>
          <p:cNvSpPr/>
          <p:nvPr/>
        </p:nvSpPr>
        <p:spPr bwMode="auto">
          <a:xfrm>
            <a:off x="3259567" y="1032734"/>
            <a:ext cx="3216536" cy="88212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219075" marR="0" indent="-219075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DG Screener</a:t>
            </a:r>
          </a:p>
        </p:txBody>
      </p:sp>
      <p:cxnSp>
        <p:nvCxnSpPr>
          <p:cNvPr id="8" name="Straight Arrow Connector 7"/>
          <p:cNvCxnSpPr/>
          <p:nvPr/>
        </p:nvCxnSpPr>
        <p:spPr bwMode="auto">
          <a:xfrm>
            <a:off x="3550023" y="1914862"/>
            <a:ext cx="0" cy="8394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</p:spPr>
      </p:cxnSp>
      <p:sp>
        <p:nvSpPr>
          <p:cNvPr id="9" name="TextBox 8"/>
          <p:cNvSpPr txBox="1"/>
          <p:nvPr/>
        </p:nvSpPr>
        <p:spPr>
          <a:xfrm>
            <a:off x="623943" y="2033196"/>
            <a:ext cx="24742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DSS Scripts</a:t>
            </a:r>
          </a:p>
          <a:p>
            <a:r>
              <a:rPr lang="en-US" dirty="0" smtClean="0"/>
              <a:t>(Text)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605194" y="1954347"/>
            <a:ext cx="21192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OpenDSS</a:t>
            </a:r>
            <a:r>
              <a:rPr lang="en-US" dirty="0" smtClean="0"/>
              <a:t> COM Interface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 bwMode="auto">
          <a:xfrm>
            <a:off x="4550485" y="2523587"/>
            <a:ext cx="161365" cy="215153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219075" marR="0" indent="-219075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4851698" y="2523587"/>
            <a:ext cx="161365" cy="215153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219075" marR="0" indent="-219075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5152911" y="2539122"/>
            <a:ext cx="161365" cy="215153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219075" marR="0" indent="-219075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5454124" y="2539122"/>
            <a:ext cx="161365" cy="215153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219075" marR="0" indent="-219075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5755337" y="2539122"/>
            <a:ext cx="161365" cy="215153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219075" marR="0" indent="-219075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6056550" y="2539122"/>
            <a:ext cx="161365" cy="215153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219075" marR="0" indent="-219075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cxnSp>
        <p:nvCxnSpPr>
          <p:cNvPr id="17" name="Straight Arrow Connector 16"/>
          <p:cNvCxnSpPr/>
          <p:nvPr/>
        </p:nvCxnSpPr>
        <p:spPr bwMode="auto">
          <a:xfrm>
            <a:off x="4631167" y="1914862"/>
            <a:ext cx="0" cy="62426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</p:spPr>
      </p:cxnSp>
      <p:cxnSp>
        <p:nvCxnSpPr>
          <p:cNvPr id="19" name="Straight Arrow Connector 18"/>
          <p:cNvCxnSpPr/>
          <p:nvPr/>
        </p:nvCxnSpPr>
        <p:spPr bwMode="auto">
          <a:xfrm>
            <a:off x="4932380" y="1899327"/>
            <a:ext cx="0" cy="62426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</p:spPr>
      </p:cxnSp>
      <p:cxnSp>
        <p:nvCxnSpPr>
          <p:cNvPr id="20" name="Straight Arrow Connector 19"/>
          <p:cNvCxnSpPr/>
          <p:nvPr/>
        </p:nvCxnSpPr>
        <p:spPr bwMode="auto">
          <a:xfrm>
            <a:off x="5233593" y="1899327"/>
            <a:ext cx="0" cy="62426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</p:spPr>
      </p:cxnSp>
      <p:cxnSp>
        <p:nvCxnSpPr>
          <p:cNvPr id="21" name="Straight Arrow Connector 20"/>
          <p:cNvCxnSpPr/>
          <p:nvPr/>
        </p:nvCxnSpPr>
        <p:spPr bwMode="auto">
          <a:xfrm>
            <a:off x="5534806" y="1899327"/>
            <a:ext cx="0" cy="62426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</p:spPr>
      </p:cxnSp>
      <p:cxnSp>
        <p:nvCxnSpPr>
          <p:cNvPr id="22" name="Straight Arrow Connector 21"/>
          <p:cNvCxnSpPr/>
          <p:nvPr/>
        </p:nvCxnSpPr>
        <p:spPr bwMode="auto">
          <a:xfrm>
            <a:off x="5836019" y="1914862"/>
            <a:ext cx="0" cy="62426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</p:spPr>
      </p:cxnSp>
      <p:cxnSp>
        <p:nvCxnSpPr>
          <p:cNvPr id="23" name="Straight Arrow Connector 22"/>
          <p:cNvCxnSpPr/>
          <p:nvPr/>
        </p:nvCxnSpPr>
        <p:spPr bwMode="auto">
          <a:xfrm>
            <a:off x="6137232" y="1914862"/>
            <a:ext cx="0" cy="62426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</p:spPr>
      </p:cxnSp>
      <p:sp>
        <p:nvSpPr>
          <p:cNvPr id="24" name="Oval 23"/>
          <p:cNvSpPr/>
          <p:nvPr/>
        </p:nvSpPr>
        <p:spPr bwMode="auto">
          <a:xfrm>
            <a:off x="4389120" y="2130014"/>
            <a:ext cx="1936376" cy="204554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219075" marR="0" indent="-219075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cxnSp>
        <p:nvCxnSpPr>
          <p:cNvPr id="26" name="Straight Connector 25"/>
          <p:cNvCxnSpPr>
            <a:stCxn id="24" idx="6"/>
          </p:cNvCxnSpPr>
          <p:nvPr/>
        </p:nvCxnSpPr>
        <p:spPr bwMode="auto">
          <a:xfrm flipV="1">
            <a:off x="6325496" y="2130014"/>
            <a:ext cx="570156" cy="10227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7" name="Flowchart: Magnetic Disk 26"/>
          <p:cNvSpPr/>
          <p:nvPr/>
        </p:nvSpPr>
        <p:spPr bwMode="auto">
          <a:xfrm>
            <a:off x="3205778" y="5395515"/>
            <a:ext cx="591671" cy="441064"/>
          </a:xfrm>
          <a:prstGeom prst="flowChartMagneticDisk">
            <a:avLst/>
          </a:prstGeom>
          <a:solidFill>
            <a:schemeClr val="accent4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219075" marR="0" indent="-219075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28" name="Flowchart: Magnetic Disk 27"/>
          <p:cNvSpPr/>
          <p:nvPr/>
        </p:nvSpPr>
        <p:spPr bwMode="auto">
          <a:xfrm>
            <a:off x="4173965" y="5395515"/>
            <a:ext cx="591671" cy="441064"/>
          </a:xfrm>
          <a:prstGeom prst="flowChartMagneticDisk">
            <a:avLst/>
          </a:prstGeom>
          <a:solidFill>
            <a:schemeClr val="accent4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219075" marR="0" indent="-219075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29" name="Flowchart: Magnetic Disk 28"/>
          <p:cNvSpPr/>
          <p:nvPr/>
        </p:nvSpPr>
        <p:spPr bwMode="auto">
          <a:xfrm>
            <a:off x="5873669" y="5395515"/>
            <a:ext cx="591671" cy="441064"/>
          </a:xfrm>
          <a:prstGeom prst="flowChartMagneticDisk">
            <a:avLst/>
          </a:prstGeom>
          <a:solidFill>
            <a:schemeClr val="accent4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219075" marR="0" indent="-219075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cxnSp>
        <p:nvCxnSpPr>
          <p:cNvPr id="30" name="Straight Arrow Connector 29"/>
          <p:cNvCxnSpPr/>
          <p:nvPr/>
        </p:nvCxnSpPr>
        <p:spPr bwMode="auto">
          <a:xfrm>
            <a:off x="3501613" y="4873531"/>
            <a:ext cx="0" cy="60242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</p:spPr>
      </p:cxnSp>
      <p:cxnSp>
        <p:nvCxnSpPr>
          <p:cNvPr id="32" name="Straight Arrow Connector 31"/>
          <p:cNvCxnSpPr/>
          <p:nvPr/>
        </p:nvCxnSpPr>
        <p:spPr bwMode="auto">
          <a:xfrm>
            <a:off x="4469800" y="4873531"/>
            <a:ext cx="0" cy="60242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</p:spPr>
      </p:cxnSp>
      <p:cxnSp>
        <p:nvCxnSpPr>
          <p:cNvPr id="33" name="Straight Arrow Connector 32"/>
          <p:cNvCxnSpPr/>
          <p:nvPr/>
        </p:nvCxnSpPr>
        <p:spPr bwMode="auto">
          <a:xfrm>
            <a:off x="6201776" y="4873531"/>
            <a:ext cx="0" cy="60242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</p:spPr>
      </p:cxnSp>
      <p:cxnSp>
        <p:nvCxnSpPr>
          <p:cNvPr id="34" name="Straight Connector 33"/>
          <p:cNvCxnSpPr/>
          <p:nvPr/>
        </p:nvCxnSpPr>
        <p:spPr bwMode="auto">
          <a:xfrm flipV="1">
            <a:off x="2476949" y="2334568"/>
            <a:ext cx="1073074" cy="7546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6" name="TextBox 35"/>
          <p:cNvSpPr txBox="1"/>
          <p:nvPr/>
        </p:nvSpPr>
        <p:spPr>
          <a:xfrm>
            <a:off x="2845393" y="5836579"/>
            <a:ext cx="24742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Circuit Templates and Case Files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5658522" y="5846879"/>
            <a:ext cx="24742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General </a:t>
            </a:r>
            <a:r>
              <a:rPr lang="en-US" dirty="0" err="1" smtClean="0"/>
              <a:t>OpenDSS</a:t>
            </a:r>
            <a:r>
              <a:rPr lang="en-US" dirty="0" smtClean="0"/>
              <a:t> Files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5431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Resulting Chart in Excel</a:t>
            </a:r>
          </a:p>
        </p:txBody>
      </p:sp>
      <p:pic>
        <p:nvPicPr>
          <p:cNvPr id="1454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950" y="1417638"/>
            <a:ext cx="6572250" cy="499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34071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Excel Macros and Tips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069524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VBA Example</a:t>
            </a:r>
          </a:p>
        </p:txBody>
      </p:sp>
      <p:sp>
        <p:nvSpPr>
          <p:cNvPr id="146435" name="Rectangle 3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 eaLnBrk="1" hangingPunct="1">
              <a:lnSpc>
                <a:spcPct val="75000"/>
              </a:lnSpc>
              <a:buFontTx/>
              <a:buNone/>
            </a:pPr>
            <a:r>
              <a:rPr lang="en-US" altLang="en-US" sz="1400" smtClean="0"/>
              <a:t>Option Explicit</a:t>
            </a:r>
          </a:p>
          <a:p>
            <a:pPr eaLnBrk="1" hangingPunct="1">
              <a:lnSpc>
                <a:spcPct val="75000"/>
              </a:lnSpc>
              <a:buFontTx/>
              <a:buNone/>
            </a:pPr>
            <a:endParaRPr lang="en-US" altLang="en-US" sz="1400" smtClean="0"/>
          </a:p>
          <a:p>
            <a:pPr eaLnBrk="1" hangingPunct="1">
              <a:lnSpc>
                <a:spcPct val="75000"/>
              </a:lnSpc>
              <a:buFontTx/>
              <a:buNone/>
            </a:pPr>
            <a:r>
              <a:rPr lang="en-US" altLang="en-US" sz="1400" smtClean="0"/>
              <a:t>Public DSSobj As OpenDSSengine.DSS</a:t>
            </a:r>
          </a:p>
          <a:p>
            <a:pPr eaLnBrk="1" hangingPunct="1">
              <a:lnSpc>
                <a:spcPct val="75000"/>
              </a:lnSpc>
              <a:buFontTx/>
              <a:buNone/>
            </a:pPr>
            <a:r>
              <a:rPr lang="en-US" altLang="en-US" sz="1400" smtClean="0"/>
              <a:t>Public DSSText As OpenDSSengine.Text</a:t>
            </a:r>
          </a:p>
          <a:p>
            <a:pPr eaLnBrk="1" hangingPunct="1">
              <a:lnSpc>
                <a:spcPct val="75000"/>
              </a:lnSpc>
              <a:buFontTx/>
              <a:buNone/>
            </a:pPr>
            <a:r>
              <a:rPr lang="en-US" altLang="en-US" sz="1400" smtClean="0"/>
              <a:t>Public DSSCircuit As OpenDSSengine.Circuit</a:t>
            </a:r>
          </a:p>
          <a:p>
            <a:pPr eaLnBrk="1" hangingPunct="1">
              <a:lnSpc>
                <a:spcPct val="75000"/>
              </a:lnSpc>
              <a:buFontTx/>
              <a:buNone/>
            </a:pPr>
            <a:endParaRPr lang="en-US" altLang="en-US" sz="1400" smtClean="0"/>
          </a:p>
          <a:p>
            <a:pPr eaLnBrk="1" hangingPunct="1">
              <a:lnSpc>
                <a:spcPct val="75000"/>
              </a:lnSpc>
              <a:buFontTx/>
              <a:buNone/>
            </a:pPr>
            <a:r>
              <a:rPr lang="en-US" altLang="en-US" sz="1400" smtClean="0"/>
              <a:t>Public Sub StartDSS()</a:t>
            </a:r>
          </a:p>
          <a:p>
            <a:pPr eaLnBrk="1" hangingPunct="1">
              <a:lnSpc>
                <a:spcPct val="75000"/>
              </a:lnSpc>
              <a:buFontTx/>
              <a:buNone/>
            </a:pPr>
            <a:endParaRPr lang="en-US" altLang="en-US" sz="1400" smtClean="0"/>
          </a:p>
          <a:p>
            <a:pPr eaLnBrk="1" hangingPunct="1">
              <a:lnSpc>
                <a:spcPct val="75000"/>
              </a:lnSpc>
              <a:buFontTx/>
              <a:buNone/>
            </a:pPr>
            <a:r>
              <a:rPr lang="en-US" altLang="en-US" sz="1400" smtClean="0"/>
              <a:t>' Create a new instance of the DSS</a:t>
            </a:r>
          </a:p>
          <a:p>
            <a:pPr eaLnBrk="1" hangingPunct="1">
              <a:lnSpc>
                <a:spcPct val="75000"/>
              </a:lnSpc>
              <a:buFontTx/>
              <a:buNone/>
            </a:pPr>
            <a:r>
              <a:rPr lang="en-US" altLang="en-US" sz="1400" smtClean="0"/>
              <a:t>    </a:t>
            </a:r>
            <a:r>
              <a:rPr lang="en-US" altLang="en-US" sz="1400" smtClean="0">
                <a:solidFill>
                  <a:srgbClr val="FF5050"/>
                </a:solidFill>
              </a:rPr>
              <a:t>Set DSSobj = New OpenDSSengine.DSS</a:t>
            </a:r>
          </a:p>
          <a:p>
            <a:pPr eaLnBrk="1" hangingPunct="1">
              <a:lnSpc>
                <a:spcPct val="75000"/>
              </a:lnSpc>
              <a:buFontTx/>
              <a:buNone/>
            </a:pPr>
            <a:r>
              <a:rPr lang="en-US" altLang="en-US" sz="1400" smtClean="0"/>
              <a:t>    </a:t>
            </a:r>
          </a:p>
          <a:p>
            <a:pPr eaLnBrk="1" hangingPunct="1">
              <a:lnSpc>
                <a:spcPct val="75000"/>
              </a:lnSpc>
              <a:buFontTx/>
              <a:buNone/>
            </a:pPr>
            <a:r>
              <a:rPr lang="en-US" altLang="en-US" sz="1400" smtClean="0"/>
              <a:t>' Assign a variable to the Text interface for easier access</a:t>
            </a:r>
          </a:p>
          <a:p>
            <a:pPr eaLnBrk="1" hangingPunct="1">
              <a:lnSpc>
                <a:spcPct val="75000"/>
              </a:lnSpc>
              <a:buFontTx/>
              <a:buNone/>
            </a:pPr>
            <a:r>
              <a:rPr lang="en-US" altLang="en-US" sz="1400" smtClean="0"/>
              <a:t>    </a:t>
            </a:r>
            <a:r>
              <a:rPr lang="en-US" altLang="en-US" sz="1400" smtClean="0">
                <a:solidFill>
                  <a:srgbClr val="FF5050"/>
                </a:solidFill>
              </a:rPr>
              <a:t>Set DSSText = DSSobj.Text</a:t>
            </a:r>
          </a:p>
          <a:p>
            <a:pPr eaLnBrk="1" hangingPunct="1">
              <a:lnSpc>
                <a:spcPct val="75000"/>
              </a:lnSpc>
              <a:buFontTx/>
              <a:buNone/>
            </a:pPr>
            <a:r>
              <a:rPr lang="en-US" altLang="en-US" sz="1400" smtClean="0"/>
              <a:t>    </a:t>
            </a:r>
          </a:p>
          <a:p>
            <a:pPr eaLnBrk="1" hangingPunct="1">
              <a:lnSpc>
                <a:spcPct val="75000"/>
              </a:lnSpc>
              <a:buFontTx/>
              <a:buNone/>
            </a:pPr>
            <a:r>
              <a:rPr lang="en-US" altLang="en-US" sz="1400" smtClean="0"/>
              <a:t>' Start the DSS</a:t>
            </a:r>
          </a:p>
          <a:p>
            <a:pPr eaLnBrk="1" hangingPunct="1">
              <a:lnSpc>
                <a:spcPct val="75000"/>
              </a:lnSpc>
              <a:buFontTx/>
              <a:buNone/>
            </a:pPr>
            <a:r>
              <a:rPr lang="en-US" altLang="en-US" sz="1400" smtClean="0"/>
              <a:t>    If Not DSSobj.Start(0) Then MsgBox "DSS Failed to Start"</a:t>
            </a:r>
          </a:p>
          <a:p>
            <a:pPr eaLnBrk="1" hangingPunct="1">
              <a:lnSpc>
                <a:spcPct val="75000"/>
              </a:lnSpc>
              <a:buFontTx/>
              <a:buNone/>
            </a:pPr>
            <a:endParaRPr lang="en-US" altLang="en-US" sz="1400" smtClean="0"/>
          </a:p>
          <a:p>
            <a:pPr eaLnBrk="1" hangingPunct="1">
              <a:lnSpc>
                <a:spcPct val="75000"/>
              </a:lnSpc>
              <a:buFontTx/>
              <a:buNone/>
            </a:pPr>
            <a:r>
              <a:rPr lang="en-US" altLang="en-US" sz="1400" smtClean="0"/>
              <a:t>End Sub</a:t>
            </a:r>
          </a:p>
          <a:p>
            <a:pPr eaLnBrk="1" hangingPunct="1">
              <a:lnSpc>
                <a:spcPct val="75000"/>
              </a:lnSpc>
              <a:buFontTx/>
              <a:buNone/>
            </a:pPr>
            <a:endParaRPr lang="en-US" altLang="en-US" sz="1400" smtClean="0"/>
          </a:p>
          <a:p>
            <a:pPr eaLnBrk="1" hangingPunct="1">
              <a:lnSpc>
                <a:spcPct val="75000"/>
              </a:lnSpc>
              <a:buFontTx/>
              <a:buNone/>
            </a:pPr>
            <a:endParaRPr lang="en-US" altLang="en-US" sz="1400" smtClean="0"/>
          </a:p>
          <a:p>
            <a:pPr eaLnBrk="1" hangingPunct="1">
              <a:lnSpc>
                <a:spcPct val="75000"/>
              </a:lnSpc>
              <a:buFontTx/>
              <a:buNone/>
            </a:pPr>
            <a:endParaRPr lang="en-US" altLang="en-US" sz="1400" smtClean="0"/>
          </a:p>
        </p:txBody>
      </p:sp>
      <p:sp>
        <p:nvSpPr>
          <p:cNvPr id="146436" name="Text Box 4"/>
          <p:cNvSpPr txBox="1">
            <a:spLocks noChangeArrowheads="1"/>
          </p:cNvSpPr>
          <p:nvPr/>
        </p:nvSpPr>
        <p:spPr bwMode="auto">
          <a:xfrm>
            <a:off x="5010150" y="3876675"/>
            <a:ext cx="3533775" cy="10795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US" altLang="en-US">
                <a:solidFill>
                  <a:srgbClr val="0033CC"/>
                </a:solidFill>
              </a:rPr>
              <a:t>This routine instantiates the DSS and starts it. It is also a good idea at this time to assign the text interface variable.</a:t>
            </a:r>
          </a:p>
        </p:txBody>
      </p:sp>
      <p:sp>
        <p:nvSpPr>
          <p:cNvPr id="146437" name="Text Box 5"/>
          <p:cNvSpPr txBox="1">
            <a:spLocks noChangeArrowheads="1"/>
          </p:cNvSpPr>
          <p:nvPr/>
        </p:nvSpPr>
        <p:spPr bwMode="auto">
          <a:xfrm>
            <a:off x="4800600" y="1657350"/>
            <a:ext cx="3533775" cy="5905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US" altLang="en-US">
                <a:solidFill>
                  <a:srgbClr val="0033CC"/>
                </a:solidFill>
              </a:rPr>
              <a:t>Define some public variables that are used throughout the project</a:t>
            </a:r>
          </a:p>
        </p:txBody>
      </p:sp>
    </p:spTree>
    <p:extLst>
      <p:ext uri="{BB962C8B-B14F-4D97-AF65-F5344CB8AC3E}">
        <p14:creationId xmlns:p14="http://schemas.microsoft.com/office/powerpoint/2010/main" val="682501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VBA Example</a:t>
            </a:r>
          </a:p>
        </p:txBody>
      </p:sp>
      <p:sp>
        <p:nvSpPr>
          <p:cNvPr id="147459" name="Rectangle 3"/>
          <p:cNvSpPr>
            <a:spLocks noChangeArrowheads="1"/>
          </p:cNvSpPr>
          <p:nvPr/>
        </p:nvSpPr>
        <p:spPr bwMode="auto">
          <a:xfrm>
            <a:off x="466725" y="1463675"/>
            <a:ext cx="5008563" cy="4935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173038" indent="-173038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lnSpc>
                <a:spcPct val="75000"/>
              </a:lnSpc>
              <a:spcBef>
                <a:spcPct val="0"/>
              </a:spcBef>
              <a:spcAft>
                <a:spcPct val="25000"/>
              </a:spcAft>
            </a:pPr>
            <a:endParaRPr lang="en-US" altLang="en-US" sz="1400"/>
          </a:p>
          <a:p>
            <a:pPr algn="l" eaLnBrk="1" hangingPunct="1">
              <a:lnSpc>
                <a:spcPct val="75000"/>
              </a:lnSpc>
              <a:spcBef>
                <a:spcPct val="0"/>
              </a:spcBef>
              <a:spcAft>
                <a:spcPct val="25000"/>
              </a:spcAft>
            </a:pPr>
            <a:r>
              <a:rPr lang="en-US" altLang="en-US" sz="1400"/>
              <a:t>Public Sub LoadCircuit(fname As String)</a:t>
            </a:r>
          </a:p>
          <a:p>
            <a:pPr algn="l" eaLnBrk="1" hangingPunct="1">
              <a:lnSpc>
                <a:spcPct val="75000"/>
              </a:lnSpc>
              <a:spcBef>
                <a:spcPct val="0"/>
              </a:spcBef>
              <a:spcAft>
                <a:spcPct val="25000"/>
              </a:spcAft>
            </a:pPr>
            <a:endParaRPr lang="en-US" altLang="en-US" sz="1400"/>
          </a:p>
          <a:p>
            <a:pPr algn="l" eaLnBrk="1" hangingPunct="1">
              <a:lnSpc>
                <a:spcPct val="75000"/>
              </a:lnSpc>
              <a:spcBef>
                <a:spcPct val="0"/>
              </a:spcBef>
              <a:spcAft>
                <a:spcPct val="25000"/>
              </a:spcAft>
            </a:pPr>
            <a:r>
              <a:rPr lang="en-US" altLang="en-US" sz="1400"/>
              <a:t>' Always a good idea to clear the DSS when loading a new circuit</a:t>
            </a:r>
          </a:p>
          <a:p>
            <a:pPr algn="l" eaLnBrk="1" hangingPunct="1">
              <a:lnSpc>
                <a:spcPct val="75000"/>
              </a:lnSpc>
              <a:spcBef>
                <a:spcPct val="0"/>
              </a:spcBef>
              <a:spcAft>
                <a:spcPct val="25000"/>
              </a:spcAft>
            </a:pPr>
            <a:r>
              <a:rPr lang="en-US" altLang="en-US" sz="1400"/>
              <a:t>    </a:t>
            </a:r>
            <a:r>
              <a:rPr lang="en-US" altLang="en-US" sz="1400">
                <a:solidFill>
                  <a:srgbClr val="FF5050"/>
                </a:solidFill>
              </a:rPr>
              <a:t>DSSText.Command = "clear"</a:t>
            </a:r>
          </a:p>
          <a:p>
            <a:pPr algn="l" eaLnBrk="1" hangingPunct="1">
              <a:lnSpc>
                <a:spcPct val="75000"/>
              </a:lnSpc>
              <a:spcBef>
                <a:spcPct val="0"/>
              </a:spcBef>
              <a:spcAft>
                <a:spcPct val="25000"/>
              </a:spcAft>
            </a:pPr>
            <a:r>
              <a:rPr lang="en-US" altLang="en-US" sz="1400"/>
              <a:t>    </a:t>
            </a:r>
          </a:p>
          <a:p>
            <a:pPr algn="l" eaLnBrk="1" hangingPunct="1">
              <a:lnSpc>
                <a:spcPct val="75000"/>
              </a:lnSpc>
              <a:spcBef>
                <a:spcPct val="0"/>
              </a:spcBef>
              <a:spcAft>
                <a:spcPct val="25000"/>
              </a:spcAft>
            </a:pPr>
            <a:r>
              <a:rPr lang="en-US" altLang="en-US" sz="1400"/>
              <a:t>' Compile the script in the file listed under "fname" cell on the main form</a:t>
            </a:r>
          </a:p>
          <a:p>
            <a:pPr algn="l" eaLnBrk="1" hangingPunct="1">
              <a:lnSpc>
                <a:spcPct val="75000"/>
              </a:lnSpc>
              <a:spcBef>
                <a:spcPct val="0"/>
              </a:spcBef>
              <a:spcAft>
                <a:spcPct val="25000"/>
              </a:spcAft>
            </a:pPr>
            <a:r>
              <a:rPr lang="en-US" altLang="en-US" sz="1400"/>
              <a:t>    </a:t>
            </a:r>
            <a:r>
              <a:rPr lang="en-US" altLang="en-US" sz="1400">
                <a:solidFill>
                  <a:srgbClr val="FF5050"/>
                </a:solidFill>
              </a:rPr>
              <a:t>DSSText.Command = "compile " + fname</a:t>
            </a:r>
          </a:p>
          <a:p>
            <a:pPr algn="l" eaLnBrk="1" hangingPunct="1">
              <a:lnSpc>
                <a:spcPct val="75000"/>
              </a:lnSpc>
              <a:spcBef>
                <a:spcPct val="0"/>
              </a:spcBef>
              <a:spcAft>
                <a:spcPct val="25000"/>
              </a:spcAft>
            </a:pPr>
            <a:r>
              <a:rPr lang="en-US" altLang="en-US" sz="1400"/>
              <a:t>    </a:t>
            </a:r>
          </a:p>
          <a:p>
            <a:pPr algn="l" eaLnBrk="1" hangingPunct="1">
              <a:lnSpc>
                <a:spcPct val="75000"/>
              </a:lnSpc>
              <a:spcBef>
                <a:spcPct val="0"/>
              </a:spcBef>
              <a:spcAft>
                <a:spcPct val="25000"/>
              </a:spcAft>
            </a:pPr>
            <a:r>
              <a:rPr lang="en-US" altLang="en-US" sz="1400"/>
              <a:t>' The Compile command sets the current directory the that of the file</a:t>
            </a:r>
          </a:p>
          <a:p>
            <a:pPr algn="l" eaLnBrk="1" hangingPunct="1">
              <a:lnSpc>
                <a:spcPct val="75000"/>
              </a:lnSpc>
              <a:spcBef>
                <a:spcPct val="0"/>
              </a:spcBef>
              <a:spcAft>
                <a:spcPct val="25000"/>
              </a:spcAft>
            </a:pPr>
            <a:r>
              <a:rPr lang="en-US" altLang="en-US" sz="1400"/>
              <a:t>' Thats where all the result files will end up.</a:t>
            </a:r>
          </a:p>
          <a:p>
            <a:pPr algn="l" eaLnBrk="1" hangingPunct="1">
              <a:lnSpc>
                <a:spcPct val="75000"/>
              </a:lnSpc>
              <a:spcBef>
                <a:spcPct val="0"/>
              </a:spcBef>
              <a:spcAft>
                <a:spcPct val="25000"/>
              </a:spcAft>
            </a:pPr>
            <a:r>
              <a:rPr lang="en-US" altLang="en-US" sz="1400"/>
              <a:t>    </a:t>
            </a:r>
          </a:p>
          <a:p>
            <a:pPr algn="l" eaLnBrk="1" hangingPunct="1">
              <a:lnSpc>
                <a:spcPct val="75000"/>
              </a:lnSpc>
              <a:spcBef>
                <a:spcPct val="0"/>
              </a:spcBef>
              <a:spcAft>
                <a:spcPct val="25000"/>
              </a:spcAft>
            </a:pPr>
            <a:r>
              <a:rPr lang="en-US" altLang="en-US" sz="1400"/>
              <a:t>' Assign a variable to the Circuit interface for easier access</a:t>
            </a:r>
          </a:p>
          <a:p>
            <a:pPr algn="l" eaLnBrk="1" hangingPunct="1">
              <a:lnSpc>
                <a:spcPct val="75000"/>
              </a:lnSpc>
              <a:spcBef>
                <a:spcPct val="0"/>
              </a:spcBef>
              <a:spcAft>
                <a:spcPct val="25000"/>
              </a:spcAft>
            </a:pPr>
            <a:r>
              <a:rPr lang="en-US" altLang="en-US" sz="1400"/>
              <a:t>    </a:t>
            </a:r>
            <a:r>
              <a:rPr lang="en-US" altLang="en-US" sz="1400">
                <a:solidFill>
                  <a:srgbClr val="FF5050"/>
                </a:solidFill>
              </a:rPr>
              <a:t>Set DSSCircuit = DSSobj.ActiveCircuit</a:t>
            </a:r>
          </a:p>
          <a:p>
            <a:pPr algn="l" eaLnBrk="1" hangingPunct="1">
              <a:lnSpc>
                <a:spcPct val="75000"/>
              </a:lnSpc>
              <a:spcBef>
                <a:spcPct val="0"/>
              </a:spcBef>
              <a:spcAft>
                <a:spcPct val="25000"/>
              </a:spcAft>
            </a:pPr>
            <a:r>
              <a:rPr lang="en-US" altLang="en-US" sz="1400"/>
              <a:t>    </a:t>
            </a:r>
          </a:p>
          <a:p>
            <a:pPr algn="l" eaLnBrk="1" hangingPunct="1">
              <a:lnSpc>
                <a:spcPct val="75000"/>
              </a:lnSpc>
              <a:spcBef>
                <a:spcPct val="0"/>
              </a:spcBef>
              <a:spcAft>
                <a:spcPct val="25000"/>
              </a:spcAft>
            </a:pPr>
            <a:r>
              <a:rPr lang="en-US" altLang="en-US" sz="1400"/>
              <a:t>End Sub</a:t>
            </a:r>
          </a:p>
          <a:p>
            <a:pPr algn="l" eaLnBrk="1" hangingPunct="1">
              <a:lnSpc>
                <a:spcPct val="75000"/>
              </a:lnSpc>
              <a:spcBef>
                <a:spcPct val="0"/>
              </a:spcBef>
              <a:spcAft>
                <a:spcPct val="25000"/>
              </a:spcAft>
            </a:pPr>
            <a:endParaRPr lang="en-US" altLang="en-US" sz="1400"/>
          </a:p>
          <a:p>
            <a:pPr algn="l" eaLnBrk="1" hangingPunct="1">
              <a:lnSpc>
                <a:spcPct val="75000"/>
              </a:lnSpc>
              <a:spcBef>
                <a:spcPct val="0"/>
              </a:spcBef>
              <a:spcAft>
                <a:spcPct val="25000"/>
              </a:spcAft>
            </a:pPr>
            <a:endParaRPr lang="en-US" altLang="en-US" sz="1400"/>
          </a:p>
        </p:txBody>
      </p:sp>
      <p:sp>
        <p:nvSpPr>
          <p:cNvPr id="147460" name="Text Box 4"/>
          <p:cNvSpPr txBox="1">
            <a:spLocks noChangeArrowheads="1"/>
          </p:cNvSpPr>
          <p:nvPr/>
        </p:nvSpPr>
        <p:spPr bwMode="auto">
          <a:xfrm>
            <a:off x="5695950" y="2000250"/>
            <a:ext cx="3076575" cy="15684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US" altLang="en-US">
                <a:solidFill>
                  <a:srgbClr val="0033CC"/>
                </a:solidFill>
              </a:rPr>
              <a:t>This subroutine loads the circuit from the base script files using the Compile command through the Text interface. “fname” is a string contains the name of the master file.</a:t>
            </a:r>
          </a:p>
        </p:txBody>
      </p:sp>
      <p:sp>
        <p:nvSpPr>
          <p:cNvPr id="147461" name="Text Box 5"/>
          <p:cNvSpPr txBox="1">
            <a:spLocks noChangeArrowheads="1"/>
          </p:cNvSpPr>
          <p:nvPr/>
        </p:nvSpPr>
        <p:spPr bwMode="auto">
          <a:xfrm>
            <a:off x="5762625" y="3876675"/>
            <a:ext cx="3076575" cy="8350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US" altLang="en-US">
                <a:solidFill>
                  <a:srgbClr val="0033CC"/>
                </a:solidFill>
              </a:rPr>
              <a:t>There is an active circuit now, so assign the DSSCircuit variable.</a:t>
            </a:r>
          </a:p>
        </p:txBody>
      </p:sp>
    </p:spTree>
    <p:extLst>
      <p:ext uri="{BB962C8B-B14F-4D97-AF65-F5344CB8AC3E}">
        <p14:creationId xmlns:p14="http://schemas.microsoft.com/office/powerpoint/2010/main" val="2693511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VBA Example</a:t>
            </a:r>
          </a:p>
        </p:txBody>
      </p:sp>
      <p:sp>
        <p:nvSpPr>
          <p:cNvPr id="148483" name="Rectangle 3"/>
          <p:cNvSpPr>
            <a:spLocks noGrp="1" noChangeArrowheads="1"/>
          </p:cNvSpPr>
          <p:nvPr>
            <p:ph type="body" sz="half" idx="2"/>
          </p:nvPr>
        </p:nvSpPr>
        <p:spPr>
          <a:xfrm>
            <a:off x="322263" y="1228725"/>
            <a:ext cx="4351337" cy="5370513"/>
          </a:xfrm>
          <a:solidFill>
            <a:schemeClr val="bg1"/>
          </a:solidFill>
        </p:spPr>
        <p:txBody>
          <a:bodyPr>
            <a:normAutofit fontScale="92500" lnSpcReduction="20000"/>
          </a:bodyPr>
          <a:lstStyle/>
          <a:p>
            <a:pPr eaLnBrk="1" hangingPunct="1">
              <a:lnSpc>
                <a:spcPct val="75000"/>
              </a:lnSpc>
              <a:buFontTx/>
              <a:buNone/>
            </a:pPr>
            <a:endParaRPr lang="en-US" altLang="en-US" sz="1000" smtClean="0"/>
          </a:p>
          <a:p>
            <a:pPr eaLnBrk="1" hangingPunct="1">
              <a:lnSpc>
                <a:spcPct val="75000"/>
              </a:lnSpc>
              <a:buFontTx/>
              <a:buNone/>
            </a:pPr>
            <a:r>
              <a:rPr lang="en-US" altLang="en-US" sz="1000" smtClean="0"/>
              <a:t>Public Sub LoadSeqVoltages()</a:t>
            </a:r>
          </a:p>
          <a:p>
            <a:pPr eaLnBrk="1" hangingPunct="1">
              <a:lnSpc>
                <a:spcPct val="75000"/>
              </a:lnSpc>
              <a:buFontTx/>
              <a:buNone/>
            </a:pPr>
            <a:endParaRPr lang="en-US" altLang="en-US" sz="1000" smtClean="0"/>
          </a:p>
          <a:p>
            <a:pPr eaLnBrk="1" hangingPunct="1">
              <a:lnSpc>
                <a:spcPct val="75000"/>
              </a:lnSpc>
              <a:buFontTx/>
              <a:buNone/>
            </a:pPr>
            <a:r>
              <a:rPr lang="en-US" altLang="en-US" sz="1000" smtClean="0"/>
              <a:t>' This Sub loads the sequence voltages onto Sheet1 starting in Row 2</a:t>
            </a:r>
          </a:p>
          <a:p>
            <a:pPr eaLnBrk="1" hangingPunct="1">
              <a:lnSpc>
                <a:spcPct val="75000"/>
              </a:lnSpc>
              <a:buFontTx/>
              <a:buNone/>
            </a:pPr>
            <a:endParaRPr lang="en-US" altLang="en-US" sz="1000" smtClean="0"/>
          </a:p>
          <a:p>
            <a:pPr eaLnBrk="1" hangingPunct="1">
              <a:lnSpc>
                <a:spcPct val="75000"/>
              </a:lnSpc>
              <a:buFontTx/>
              <a:buNone/>
            </a:pPr>
            <a:r>
              <a:rPr lang="en-US" altLang="en-US" sz="1000" smtClean="0"/>
              <a:t>    Dim DSSBus As OpenDSSengine.Bus</a:t>
            </a:r>
          </a:p>
          <a:p>
            <a:pPr eaLnBrk="1" hangingPunct="1">
              <a:lnSpc>
                <a:spcPct val="75000"/>
              </a:lnSpc>
              <a:buFontTx/>
              <a:buNone/>
            </a:pPr>
            <a:r>
              <a:rPr lang="en-US" altLang="en-US" sz="1000" smtClean="0"/>
              <a:t>    Dim iRow As Long, iCol As Long, i As Long, j As Long</a:t>
            </a:r>
          </a:p>
          <a:p>
            <a:pPr eaLnBrk="1" hangingPunct="1">
              <a:lnSpc>
                <a:spcPct val="75000"/>
              </a:lnSpc>
              <a:buFontTx/>
              <a:buNone/>
            </a:pPr>
            <a:r>
              <a:rPr lang="en-US" altLang="en-US" sz="1000" smtClean="0"/>
              <a:t>    Dim V As Variant</a:t>
            </a:r>
          </a:p>
          <a:p>
            <a:pPr eaLnBrk="1" hangingPunct="1">
              <a:lnSpc>
                <a:spcPct val="75000"/>
              </a:lnSpc>
              <a:buFontTx/>
              <a:buNone/>
            </a:pPr>
            <a:r>
              <a:rPr lang="en-US" altLang="en-US" sz="1000" smtClean="0"/>
              <a:t>    Dim WorkingSheet As Worksheet</a:t>
            </a:r>
          </a:p>
          <a:p>
            <a:pPr eaLnBrk="1" hangingPunct="1">
              <a:lnSpc>
                <a:spcPct val="75000"/>
              </a:lnSpc>
              <a:buFontTx/>
              <a:buNone/>
            </a:pPr>
            <a:r>
              <a:rPr lang="en-US" altLang="en-US" sz="1000" smtClean="0"/>
              <a:t>    </a:t>
            </a:r>
          </a:p>
          <a:p>
            <a:pPr eaLnBrk="1" hangingPunct="1">
              <a:lnSpc>
                <a:spcPct val="75000"/>
              </a:lnSpc>
              <a:buFontTx/>
              <a:buNone/>
            </a:pPr>
            <a:r>
              <a:rPr lang="en-US" altLang="en-US" sz="1000" smtClean="0"/>
              <a:t>    Set WorkingSheet = Sheet1   'set to Sheet1 (target sheet)</a:t>
            </a:r>
          </a:p>
          <a:p>
            <a:pPr eaLnBrk="1" hangingPunct="1">
              <a:lnSpc>
                <a:spcPct val="75000"/>
              </a:lnSpc>
              <a:buFontTx/>
              <a:buNone/>
            </a:pPr>
            <a:endParaRPr lang="en-US" altLang="en-US" sz="1000" smtClean="0"/>
          </a:p>
          <a:p>
            <a:pPr eaLnBrk="1" hangingPunct="1">
              <a:lnSpc>
                <a:spcPct val="75000"/>
              </a:lnSpc>
              <a:buFontTx/>
              <a:buNone/>
            </a:pPr>
            <a:r>
              <a:rPr lang="en-US" altLang="en-US" sz="1000" smtClean="0"/>
              <a:t>    iRow = 2</a:t>
            </a:r>
          </a:p>
          <a:p>
            <a:pPr eaLnBrk="1" hangingPunct="1">
              <a:lnSpc>
                <a:spcPct val="75000"/>
              </a:lnSpc>
              <a:buFontTx/>
              <a:buNone/>
            </a:pPr>
            <a:r>
              <a:rPr lang="en-US" altLang="en-US" sz="1000" smtClean="0"/>
              <a:t>    For i = 1 To DSSCircuit.NumBuses  ' Cycle through all buses</a:t>
            </a:r>
          </a:p>
          <a:p>
            <a:pPr eaLnBrk="1" hangingPunct="1">
              <a:lnSpc>
                <a:spcPct val="75000"/>
              </a:lnSpc>
              <a:buFontTx/>
              <a:buNone/>
            </a:pPr>
            <a:r>
              <a:rPr lang="en-US" altLang="en-US" sz="1000" smtClean="0"/>
              <a:t>    </a:t>
            </a:r>
          </a:p>
          <a:p>
            <a:pPr eaLnBrk="1" hangingPunct="1">
              <a:lnSpc>
                <a:spcPct val="75000"/>
              </a:lnSpc>
              <a:buFontTx/>
              <a:buNone/>
            </a:pPr>
            <a:r>
              <a:rPr lang="en-US" altLang="en-US" sz="1000" smtClean="0"/>
              <a:t>        </a:t>
            </a:r>
            <a:r>
              <a:rPr lang="en-US" altLang="en-US" sz="1000" smtClean="0">
                <a:solidFill>
                  <a:srgbClr val="FF5050"/>
                </a:solidFill>
              </a:rPr>
              <a:t>Set DSSBus = DSSCircuit.Buses(i)  ' Set ith bus active</a:t>
            </a:r>
          </a:p>
          <a:p>
            <a:pPr eaLnBrk="1" hangingPunct="1">
              <a:lnSpc>
                <a:spcPct val="75000"/>
              </a:lnSpc>
              <a:buFontTx/>
              <a:buNone/>
            </a:pPr>
            <a:r>
              <a:rPr lang="en-US" altLang="en-US" sz="1000" smtClean="0"/>
              <a:t>        </a:t>
            </a:r>
          </a:p>
          <a:p>
            <a:pPr eaLnBrk="1" hangingPunct="1">
              <a:lnSpc>
                <a:spcPct val="75000"/>
              </a:lnSpc>
              <a:buFontTx/>
              <a:buNone/>
            </a:pPr>
            <a:r>
              <a:rPr lang="en-US" altLang="en-US" sz="1000" smtClean="0"/>
              <a:t>    ' Bus name goes into Column 1</a:t>
            </a:r>
          </a:p>
          <a:p>
            <a:pPr eaLnBrk="1" hangingPunct="1">
              <a:lnSpc>
                <a:spcPct val="75000"/>
              </a:lnSpc>
              <a:buFontTx/>
              <a:buNone/>
            </a:pPr>
            <a:r>
              <a:rPr lang="en-US" altLang="en-US" sz="1000" smtClean="0"/>
              <a:t>        WorkingSheet.Cells(iRow, 1).Value = DSSCircuit.ActiveBus.Name</a:t>
            </a:r>
          </a:p>
          <a:p>
            <a:pPr eaLnBrk="1" hangingPunct="1">
              <a:lnSpc>
                <a:spcPct val="75000"/>
              </a:lnSpc>
              <a:buFontTx/>
              <a:buNone/>
            </a:pPr>
            <a:r>
              <a:rPr lang="en-US" altLang="en-US" sz="1000" smtClean="0"/>
              <a:t>        </a:t>
            </a:r>
          </a:p>
          <a:p>
            <a:pPr eaLnBrk="1" hangingPunct="1">
              <a:lnSpc>
                <a:spcPct val="75000"/>
              </a:lnSpc>
              <a:buFontTx/>
              <a:buNone/>
            </a:pPr>
            <a:r>
              <a:rPr lang="en-US" altLang="en-US" sz="1000" smtClean="0"/>
              <a:t>    ' Load sequence voltage magnitudes of active bus into variant array</a:t>
            </a:r>
          </a:p>
          <a:p>
            <a:pPr eaLnBrk="1" hangingPunct="1">
              <a:lnSpc>
                <a:spcPct val="75000"/>
              </a:lnSpc>
              <a:buFontTx/>
              <a:buNone/>
            </a:pPr>
            <a:r>
              <a:rPr lang="en-US" altLang="en-US" sz="1000" smtClean="0"/>
              <a:t>        V = DSSBus.SeqVoltages</a:t>
            </a:r>
          </a:p>
          <a:p>
            <a:pPr eaLnBrk="1" hangingPunct="1">
              <a:lnSpc>
                <a:spcPct val="75000"/>
              </a:lnSpc>
              <a:buFontTx/>
              <a:buNone/>
            </a:pPr>
            <a:r>
              <a:rPr lang="en-US" altLang="en-US" sz="1000" smtClean="0"/>
              <a:t>        </a:t>
            </a:r>
          </a:p>
          <a:p>
            <a:pPr eaLnBrk="1" hangingPunct="1">
              <a:lnSpc>
                <a:spcPct val="75000"/>
              </a:lnSpc>
              <a:buFontTx/>
              <a:buNone/>
            </a:pPr>
            <a:r>
              <a:rPr lang="en-US" altLang="en-US" sz="1000" smtClean="0"/>
              <a:t>    ' Put the variant array values into Cells</a:t>
            </a:r>
          </a:p>
          <a:p>
            <a:pPr eaLnBrk="1" hangingPunct="1">
              <a:lnSpc>
                <a:spcPct val="75000"/>
              </a:lnSpc>
              <a:buFontTx/>
              <a:buNone/>
            </a:pPr>
            <a:r>
              <a:rPr lang="en-US" altLang="en-US" sz="1000" smtClean="0"/>
              <a:t>    ' Use Lbound and UBound because you don't know the actual range</a:t>
            </a:r>
          </a:p>
          <a:p>
            <a:pPr eaLnBrk="1" hangingPunct="1">
              <a:lnSpc>
                <a:spcPct val="75000"/>
              </a:lnSpc>
              <a:buFontTx/>
              <a:buNone/>
            </a:pPr>
            <a:r>
              <a:rPr lang="en-US" altLang="en-US" sz="1000" smtClean="0"/>
              <a:t>        iCol = 2</a:t>
            </a:r>
          </a:p>
          <a:p>
            <a:pPr eaLnBrk="1" hangingPunct="1">
              <a:lnSpc>
                <a:spcPct val="75000"/>
              </a:lnSpc>
              <a:buFontTx/>
              <a:buNone/>
            </a:pPr>
            <a:r>
              <a:rPr lang="en-US" altLang="en-US" sz="1000" smtClean="0"/>
              <a:t>        For j = LBound(V) To UBound(V)</a:t>
            </a:r>
          </a:p>
          <a:p>
            <a:pPr eaLnBrk="1" hangingPunct="1">
              <a:lnSpc>
                <a:spcPct val="75000"/>
              </a:lnSpc>
              <a:buFontTx/>
              <a:buNone/>
            </a:pPr>
            <a:r>
              <a:rPr lang="en-US" altLang="en-US" sz="1000" smtClean="0"/>
              <a:t>            WorkingSheet.Cells(iRow, iCol).Value = V(j)</a:t>
            </a:r>
          </a:p>
          <a:p>
            <a:pPr eaLnBrk="1" hangingPunct="1">
              <a:lnSpc>
                <a:spcPct val="75000"/>
              </a:lnSpc>
              <a:buFontTx/>
              <a:buNone/>
            </a:pPr>
            <a:r>
              <a:rPr lang="en-US" altLang="en-US" sz="1000" smtClean="0"/>
              <a:t>            iCol = iCol + 1</a:t>
            </a:r>
          </a:p>
          <a:p>
            <a:pPr eaLnBrk="1" hangingPunct="1">
              <a:lnSpc>
                <a:spcPct val="75000"/>
              </a:lnSpc>
              <a:buFontTx/>
              <a:buNone/>
            </a:pPr>
            <a:r>
              <a:rPr lang="en-US" altLang="en-US" sz="1000" smtClean="0"/>
              <a:t>        Next j</a:t>
            </a:r>
          </a:p>
          <a:p>
            <a:pPr eaLnBrk="1" hangingPunct="1">
              <a:lnSpc>
                <a:spcPct val="75000"/>
              </a:lnSpc>
              <a:buFontTx/>
              <a:buNone/>
            </a:pPr>
            <a:r>
              <a:rPr lang="en-US" altLang="en-US" sz="1000" smtClean="0"/>
              <a:t>       iRow = iRow + 1</a:t>
            </a:r>
          </a:p>
          <a:p>
            <a:pPr eaLnBrk="1" hangingPunct="1">
              <a:lnSpc>
                <a:spcPct val="75000"/>
              </a:lnSpc>
              <a:buFontTx/>
              <a:buNone/>
            </a:pPr>
            <a:r>
              <a:rPr lang="en-US" altLang="en-US" sz="1000" smtClean="0"/>
              <a:t>    Next i</a:t>
            </a:r>
          </a:p>
          <a:p>
            <a:pPr eaLnBrk="1" hangingPunct="1">
              <a:lnSpc>
                <a:spcPct val="75000"/>
              </a:lnSpc>
              <a:buFontTx/>
              <a:buNone/>
            </a:pPr>
            <a:endParaRPr lang="en-US" altLang="en-US" sz="1000" smtClean="0"/>
          </a:p>
          <a:p>
            <a:pPr eaLnBrk="1" hangingPunct="1">
              <a:lnSpc>
                <a:spcPct val="75000"/>
              </a:lnSpc>
              <a:buFontTx/>
              <a:buNone/>
            </a:pPr>
            <a:r>
              <a:rPr lang="en-US" altLang="en-US" sz="1000" smtClean="0"/>
              <a:t>End Sub</a:t>
            </a:r>
          </a:p>
          <a:p>
            <a:pPr eaLnBrk="1" hangingPunct="1">
              <a:lnSpc>
                <a:spcPct val="75000"/>
              </a:lnSpc>
              <a:buFontTx/>
              <a:buNone/>
            </a:pPr>
            <a:endParaRPr lang="en-US" altLang="en-US" sz="1000" smtClean="0"/>
          </a:p>
          <a:p>
            <a:pPr eaLnBrk="1" hangingPunct="1">
              <a:lnSpc>
                <a:spcPct val="75000"/>
              </a:lnSpc>
              <a:buFontTx/>
              <a:buNone/>
            </a:pPr>
            <a:endParaRPr lang="en-US" altLang="en-US" sz="1000" smtClean="0"/>
          </a:p>
        </p:txBody>
      </p:sp>
      <p:sp>
        <p:nvSpPr>
          <p:cNvPr id="148484" name="Text Box 4"/>
          <p:cNvSpPr txBox="1">
            <a:spLocks noChangeArrowheads="1"/>
          </p:cNvSpPr>
          <p:nvPr/>
        </p:nvSpPr>
        <p:spPr bwMode="auto">
          <a:xfrm>
            <a:off x="4686300" y="1104900"/>
            <a:ext cx="4191000" cy="5810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US" altLang="en-US"/>
              <a:t>This Sub puts the sequence voltage onto a spreadsheet</a:t>
            </a:r>
          </a:p>
        </p:txBody>
      </p:sp>
      <p:sp>
        <p:nvSpPr>
          <p:cNvPr id="148485" name="Text Box 5"/>
          <p:cNvSpPr txBox="1">
            <a:spLocks noChangeArrowheads="1"/>
          </p:cNvSpPr>
          <p:nvPr/>
        </p:nvSpPr>
        <p:spPr bwMode="auto">
          <a:xfrm>
            <a:off x="4591050" y="2362200"/>
            <a:ext cx="4191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US" altLang="en-US"/>
              <a:t>Define a variant to pick up the arrays</a:t>
            </a:r>
          </a:p>
        </p:txBody>
      </p:sp>
      <p:sp>
        <p:nvSpPr>
          <p:cNvPr id="148486" name="Line 6"/>
          <p:cNvSpPr>
            <a:spLocks noChangeShapeType="1"/>
          </p:cNvSpPr>
          <p:nvPr/>
        </p:nvSpPr>
        <p:spPr bwMode="auto">
          <a:xfrm flipH="1" flipV="1">
            <a:off x="1666875" y="2400300"/>
            <a:ext cx="2933700" cy="123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endParaRPr lang="en-US"/>
          </a:p>
        </p:txBody>
      </p:sp>
      <p:sp>
        <p:nvSpPr>
          <p:cNvPr id="148487" name="Text Box 7"/>
          <p:cNvSpPr txBox="1">
            <a:spLocks noChangeArrowheads="1"/>
          </p:cNvSpPr>
          <p:nvPr/>
        </p:nvSpPr>
        <p:spPr bwMode="auto">
          <a:xfrm>
            <a:off x="4953000" y="3038475"/>
            <a:ext cx="4191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US" altLang="en-US"/>
              <a:t>Cycle through all the buses</a:t>
            </a:r>
          </a:p>
        </p:txBody>
      </p:sp>
      <p:sp>
        <p:nvSpPr>
          <p:cNvPr id="148488" name="Text Box 8"/>
          <p:cNvSpPr txBox="1">
            <a:spLocks noChangeArrowheads="1"/>
          </p:cNvSpPr>
          <p:nvPr/>
        </p:nvSpPr>
        <p:spPr bwMode="auto">
          <a:xfrm>
            <a:off x="5591175" y="3524250"/>
            <a:ext cx="204787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US" altLang="en-US"/>
              <a:t>Get the bus name</a:t>
            </a:r>
          </a:p>
        </p:txBody>
      </p:sp>
      <p:sp>
        <p:nvSpPr>
          <p:cNvPr id="148489" name="Line 9"/>
          <p:cNvSpPr>
            <a:spLocks noChangeShapeType="1"/>
          </p:cNvSpPr>
          <p:nvPr/>
        </p:nvSpPr>
        <p:spPr bwMode="auto">
          <a:xfrm flipH="1">
            <a:off x="4505325" y="3752850"/>
            <a:ext cx="1085850" cy="2952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endParaRPr lang="en-US"/>
          </a:p>
        </p:txBody>
      </p:sp>
      <p:sp>
        <p:nvSpPr>
          <p:cNvPr id="148490" name="Text Box 10"/>
          <p:cNvSpPr txBox="1">
            <a:spLocks noChangeArrowheads="1"/>
          </p:cNvSpPr>
          <p:nvPr/>
        </p:nvSpPr>
        <p:spPr bwMode="auto">
          <a:xfrm>
            <a:off x="5343525" y="4352925"/>
            <a:ext cx="2047875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US" altLang="en-US"/>
              <a:t>Get the voltages into the variant array</a:t>
            </a:r>
          </a:p>
        </p:txBody>
      </p:sp>
      <p:sp>
        <p:nvSpPr>
          <p:cNvPr id="148491" name="Line 11"/>
          <p:cNvSpPr>
            <a:spLocks noChangeShapeType="1"/>
          </p:cNvSpPr>
          <p:nvPr/>
        </p:nvSpPr>
        <p:spPr bwMode="auto">
          <a:xfrm flipH="1">
            <a:off x="2333625" y="4524375"/>
            <a:ext cx="3038475" cy="47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endParaRPr lang="en-US"/>
          </a:p>
        </p:txBody>
      </p:sp>
      <p:sp>
        <p:nvSpPr>
          <p:cNvPr id="148492" name="Text Box 12"/>
          <p:cNvSpPr txBox="1">
            <a:spLocks noChangeArrowheads="1"/>
          </p:cNvSpPr>
          <p:nvPr/>
        </p:nvSpPr>
        <p:spPr bwMode="auto">
          <a:xfrm>
            <a:off x="5591175" y="5105400"/>
            <a:ext cx="2047875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US" altLang="en-US"/>
              <a:t>Put them on the spreadsheet</a:t>
            </a:r>
          </a:p>
        </p:txBody>
      </p:sp>
      <p:sp>
        <p:nvSpPr>
          <p:cNvPr id="148493" name="Line 13"/>
          <p:cNvSpPr>
            <a:spLocks noChangeShapeType="1"/>
          </p:cNvSpPr>
          <p:nvPr/>
        </p:nvSpPr>
        <p:spPr bwMode="auto">
          <a:xfrm flipH="1">
            <a:off x="3543300" y="5419725"/>
            <a:ext cx="2095500" cy="47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endParaRPr lang="en-US"/>
          </a:p>
        </p:txBody>
      </p:sp>
      <p:sp>
        <p:nvSpPr>
          <p:cNvPr id="148494" name="AutoShape 14"/>
          <p:cNvSpPr>
            <a:spLocks/>
          </p:cNvSpPr>
          <p:nvPr/>
        </p:nvSpPr>
        <p:spPr bwMode="auto">
          <a:xfrm>
            <a:off x="333375" y="3286125"/>
            <a:ext cx="95250" cy="2838450"/>
          </a:xfrm>
          <a:prstGeom prst="leftBrace">
            <a:avLst>
              <a:gd name="adj1" fmla="val 248333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48495" name="Line 15"/>
          <p:cNvSpPr>
            <a:spLocks noChangeShapeType="1"/>
          </p:cNvSpPr>
          <p:nvPr/>
        </p:nvSpPr>
        <p:spPr bwMode="auto">
          <a:xfrm flipH="1">
            <a:off x="4105275" y="3228975"/>
            <a:ext cx="885825" cy="1047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endParaRPr lang="en-US"/>
          </a:p>
        </p:txBody>
      </p:sp>
      <p:sp>
        <p:nvSpPr>
          <p:cNvPr id="148496" name="Text Box 16"/>
          <p:cNvSpPr txBox="1">
            <a:spLocks noChangeArrowheads="1"/>
          </p:cNvSpPr>
          <p:nvPr/>
        </p:nvSpPr>
        <p:spPr bwMode="auto">
          <a:xfrm>
            <a:off x="4953000" y="1743075"/>
            <a:ext cx="4191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US" altLang="en-US"/>
              <a:t>Define a variable for the Bus interface</a:t>
            </a:r>
          </a:p>
        </p:txBody>
      </p:sp>
      <p:sp>
        <p:nvSpPr>
          <p:cNvPr id="148497" name="Line 17"/>
          <p:cNvSpPr>
            <a:spLocks noChangeShapeType="1"/>
          </p:cNvSpPr>
          <p:nvPr/>
        </p:nvSpPr>
        <p:spPr bwMode="auto">
          <a:xfrm flipH="1">
            <a:off x="2733675" y="1914525"/>
            <a:ext cx="2076450" cy="190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9039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Loadshapes</a:t>
            </a:r>
            <a:r>
              <a:rPr lang="en-US" dirty="0"/>
              <a:t> and Smart Grid </a:t>
            </a:r>
            <a:r>
              <a:rPr lang="en-US" dirty="0" smtClean="0"/>
              <a:t>Simulation: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The </a:t>
            </a:r>
            <a:r>
              <a:rPr lang="en-US" dirty="0"/>
              <a:t>Key to Dynamic Modeling</a:t>
            </a:r>
            <a:endParaRPr lang="en-US" altLang="en-US" dirty="0" smtClean="0"/>
          </a:p>
        </p:txBody>
      </p:sp>
      <p:sp>
        <p:nvSpPr>
          <p:cNvPr id="119811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016556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Modeling Solar PV</a:t>
            </a:r>
            <a:endParaRPr lang="en-US" altLang="en-US" dirty="0" smtClean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139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err="1" smtClean="0"/>
              <a:t>PVSystem</a:t>
            </a:r>
            <a:r>
              <a:rPr lang="en-US" altLang="en-US" dirty="0" smtClean="0"/>
              <a:t> in the </a:t>
            </a:r>
            <a:r>
              <a:rPr lang="en-US" altLang="en-US" dirty="0" err="1" smtClean="0"/>
              <a:t>OpenDSS</a:t>
            </a:r>
            <a:r>
              <a:rPr lang="en-US" altLang="en-US" dirty="0" smtClean="0"/>
              <a:t> 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 smtClean="0"/>
              <a:t>The </a:t>
            </a:r>
            <a:r>
              <a:rPr lang="en-US" altLang="en-US" dirty="0" err="1" smtClean="0"/>
              <a:t>PVSystem</a:t>
            </a:r>
            <a:r>
              <a:rPr lang="en-US" altLang="en-US" dirty="0" smtClean="0"/>
              <a:t> </a:t>
            </a:r>
            <a:r>
              <a:rPr lang="en-US" dirty="0" smtClean="0"/>
              <a:t>model </a:t>
            </a:r>
            <a:r>
              <a:rPr lang="en-US" dirty="0"/>
              <a:t>combines a model of the PV array and the PV inverter into one convenient model to use for distribution system impacts </a:t>
            </a:r>
            <a:r>
              <a:rPr lang="en-US" dirty="0" smtClean="0"/>
              <a:t>studies</a:t>
            </a:r>
            <a:endParaRPr lang="en-US" altLang="en-US" dirty="0" smtClean="0"/>
          </a:p>
          <a:p>
            <a:pPr eaLnBrk="1" hangingPunct="1">
              <a:buFontTx/>
              <a:buNone/>
            </a:pPr>
            <a:endParaRPr lang="en-US" altLang="en-US" dirty="0" smtClean="0"/>
          </a:p>
          <a:p>
            <a:pPr eaLnBrk="1" hangingPunct="1"/>
            <a:endParaRPr lang="en-US" altLang="en-US" dirty="0" smtClean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647567" y="2570206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2049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7567" y="2570206"/>
            <a:ext cx="4800600" cy="3611563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0000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03169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Example Script 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example defines a PV system with a panel </a:t>
            </a:r>
            <a:r>
              <a:rPr lang="en-US" dirty="0" err="1"/>
              <a:t>Pmpp</a:t>
            </a:r>
            <a:r>
              <a:rPr lang="en-US" dirty="0"/>
              <a:t> of 500 kW at 1 kW/m</a:t>
            </a:r>
            <a:r>
              <a:rPr lang="en-US" baseline="30000" dirty="0"/>
              <a:t>2</a:t>
            </a:r>
            <a:r>
              <a:rPr lang="en-US" dirty="0"/>
              <a:t> irradiance and a panel temperature of 25</a:t>
            </a:r>
            <a:r>
              <a:rPr lang="en-US" dirty="0">
                <a:sym typeface="Symbol" panose="05050102010706020507" pitchFamily="18" charset="2"/>
              </a:rPr>
              <a:t></a:t>
            </a:r>
            <a:r>
              <a:rPr lang="en-US" dirty="0"/>
              <a:t>C. The inverter is rated at 500 kVA. A PF of 1.0 is assumed for this example</a:t>
            </a:r>
            <a:r>
              <a:rPr lang="en-US" dirty="0" smtClean="0"/>
              <a:t>.</a:t>
            </a:r>
          </a:p>
          <a:p>
            <a:r>
              <a:rPr lang="en-US" altLang="en-US" dirty="0" smtClean="0"/>
              <a:t>Can also be used with the </a:t>
            </a:r>
            <a:r>
              <a:rPr lang="en-US" altLang="en-US" dirty="0" err="1" smtClean="0"/>
              <a:t>InvControl</a:t>
            </a:r>
            <a:r>
              <a:rPr lang="en-US" altLang="en-US" dirty="0" smtClean="0"/>
              <a:t> control object that implements advanced (‘smart’) inverter functions such as volt-</a:t>
            </a:r>
            <a:r>
              <a:rPr lang="en-US" altLang="en-US" dirty="0" err="1" smtClean="0"/>
              <a:t>var</a:t>
            </a:r>
            <a:r>
              <a:rPr lang="en-US" altLang="en-US" dirty="0" smtClean="0"/>
              <a:t>, volt-watt, and dynamic reactive current.</a:t>
            </a:r>
          </a:p>
          <a:p>
            <a:r>
              <a:rPr lang="en-US" altLang="en-US" dirty="0" err="1" smtClean="0"/>
              <a:t>InvControl</a:t>
            </a:r>
            <a:r>
              <a:rPr lang="en-US" altLang="en-US" dirty="0" smtClean="0"/>
              <a:t> usage to be covered later today</a:t>
            </a:r>
          </a:p>
          <a:p>
            <a:pPr eaLnBrk="1" hangingPunct="1">
              <a:buFontTx/>
              <a:buNone/>
            </a:pPr>
            <a:endParaRPr lang="en-US" altLang="en-US" dirty="0" smtClean="0"/>
          </a:p>
          <a:p>
            <a:pPr eaLnBrk="1" hangingPunct="1"/>
            <a:endParaRPr lang="en-US" altLang="en-US" dirty="0" smtClean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647567" y="2570206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892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Example Script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pPr marL="0" indent="0">
              <a:buNone/>
            </a:pPr>
            <a:r>
              <a:rPr lang="en-US" sz="4800" b="1" dirty="0"/>
              <a:t>clear</a:t>
            </a:r>
          </a:p>
          <a:p>
            <a:pPr marL="0" indent="0">
              <a:buNone/>
            </a:pPr>
            <a:r>
              <a:rPr lang="en-US" sz="4800" b="1" dirty="0"/>
              <a:t> </a:t>
            </a:r>
          </a:p>
          <a:p>
            <a:pPr marL="0" indent="0">
              <a:buNone/>
            </a:pPr>
            <a:r>
              <a:rPr lang="en-US" sz="4800" b="1" dirty="0"/>
              <a:t>New </a:t>
            </a:r>
            <a:r>
              <a:rPr lang="en-US" sz="4800" b="1" dirty="0" err="1"/>
              <a:t>Circuit.PVSystem</a:t>
            </a:r>
            <a:r>
              <a:rPr lang="en-US" sz="4800" b="1" dirty="0"/>
              <a:t>  </a:t>
            </a:r>
            <a:r>
              <a:rPr lang="en-US" sz="4800" b="1" dirty="0" err="1"/>
              <a:t>basekv</a:t>
            </a:r>
            <a:r>
              <a:rPr lang="en-US" sz="4800" b="1" dirty="0"/>
              <a:t>=12.47  Isc3=1000 Isc1=900</a:t>
            </a:r>
          </a:p>
          <a:p>
            <a:pPr marL="0" indent="0">
              <a:buNone/>
            </a:pPr>
            <a:r>
              <a:rPr lang="en-US" sz="4800" b="1" dirty="0"/>
              <a:t> </a:t>
            </a:r>
          </a:p>
          <a:p>
            <a:pPr marL="0" indent="0">
              <a:buNone/>
            </a:pPr>
            <a:r>
              <a:rPr lang="en-US" sz="4800" b="1" dirty="0"/>
              <a:t>// P-T curve is per unit of rated </a:t>
            </a:r>
            <a:r>
              <a:rPr lang="en-US" sz="4800" b="1" dirty="0" err="1"/>
              <a:t>Pmpp</a:t>
            </a:r>
            <a:r>
              <a:rPr lang="en-US" sz="4800" b="1" dirty="0"/>
              <a:t> vs temperature</a:t>
            </a:r>
          </a:p>
          <a:p>
            <a:pPr marL="0" indent="0">
              <a:buNone/>
            </a:pPr>
            <a:r>
              <a:rPr lang="en-US" sz="4800" b="1" dirty="0"/>
              <a:t>// This one is for a </a:t>
            </a:r>
            <a:r>
              <a:rPr lang="en-US" sz="4800" b="1" dirty="0" err="1"/>
              <a:t>Pmpp</a:t>
            </a:r>
            <a:r>
              <a:rPr lang="en-US" sz="4800" b="1" dirty="0"/>
              <a:t> stated at 25 </a:t>
            </a:r>
            <a:r>
              <a:rPr lang="en-US" sz="4800" b="1" dirty="0" err="1"/>
              <a:t>deg</a:t>
            </a:r>
            <a:endParaRPr lang="en-US" sz="4800" b="1" dirty="0"/>
          </a:p>
          <a:p>
            <a:pPr marL="0" indent="0">
              <a:buNone/>
            </a:pPr>
            <a:r>
              <a:rPr lang="en-US" sz="4800" b="1" dirty="0"/>
              <a:t>New </a:t>
            </a:r>
            <a:r>
              <a:rPr lang="en-US" sz="4800" b="1" dirty="0" err="1"/>
              <a:t>XYCurve.MyPvsT</a:t>
            </a:r>
            <a:r>
              <a:rPr lang="en-US" sz="4800" b="1" dirty="0"/>
              <a:t> </a:t>
            </a:r>
            <a:r>
              <a:rPr lang="en-US" sz="4800" b="1" dirty="0" err="1"/>
              <a:t>npts</a:t>
            </a:r>
            <a:r>
              <a:rPr lang="en-US" sz="4800" b="1" dirty="0"/>
              <a:t>=4  </a:t>
            </a:r>
            <a:r>
              <a:rPr lang="en-US" sz="4800" b="1" dirty="0" err="1"/>
              <a:t>xarray</a:t>
            </a:r>
            <a:r>
              <a:rPr lang="en-US" sz="4800" b="1" dirty="0"/>
              <a:t>=[0  25  75  100]  </a:t>
            </a:r>
            <a:r>
              <a:rPr lang="en-US" sz="4800" b="1" dirty="0" err="1"/>
              <a:t>yarray</a:t>
            </a:r>
            <a:r>
              <a:rPr lang="en-US" sz="4800" b="1" dirty="0"/>
              <a:t>=[1.2 1.0 0.8  0.6] </a:t>
            </a:r>
          </a:p>
          <a:p>
            <a:pPr marL="0" indent="0">
              <a:buNone/>
            </a:pPr>
            <a:r>
              <a:rPr lang="en-US" sz="4800" b="1" dirty="0"/>
              <a:t> </a:t>
            </a:r>
          </a:p>
          <a:p>
            <a:pPr marL="0" indent="0">
              <a:buNone/>
            </a:pPr>
            <a:r>
              <a:rPr lang="en-US" sz="4800" b="1" dirty="0"/>
              <a:t>// efficiency curve is per unit </a:t>
            </a:r>
            <a:r>
              <a:rPr lang="en-US" sz="4800" b="1" dirty="0" err="1"/>
              <a:t>eff</a:t>
            </a:r>
            <a:r>
              <a:rPr lang="en-US" sz="4800" b="1" dirty="0"/>
              <a:t> vs per unit power</a:t>
            </a:r>
          </a:p>
          <a:p>
            <a:pPr marL="0" indent="0">
              <a:buNone/>
            </a:pPr>
            <a:r>
              <a:rPr lang="en-US" sz="4800" b="1" dirty="0"/>
              <a:t>New </a:t>
            </a:r>
            <a:r>
              <a:rPr lang="en-US" sz="4800" b="1" dirty="0" err="1"/>
              <a:t>XYCurve.MyEff</a:t>
            </a:r>
            <a:r>
              <a:rPr lang="en-US" sz="4800" b="1" dirty="0"/>
              <a:t> </a:t>
            </a:r>
            <a:r>
              <a:rPr lang="en-US" sz="4800" b="1" dirty="0" err="1"/>
              <a:t>npts</a:t>
            </a:r>
            <a:r>
              <a:rPr lang="en-US" sz="4800" b="1" dirty="0"/>
              <a:t>=4  </a:t>
            </a:r>
            <a:r>
              <a:rPr lang="en-US" sz="4800" b="1" dirty="0" err="1"/>
              <a:t>xarray</a:t>
            </a:r>
            <a:r>
              <a:rPr lang="en-US" sz="4800" b="1" dirty="0"/>
              <a:t>=[.1  .2  .4  1.0]  </a:t>
            </a:r>
            <a:r>
              <a:rPr lang="en-US" sz="4800" b="1" dirty="0" err="1"/>
              <a:t>yarray</a:t>
            </a:r>
            <a:r>
              <a:rPr lang="en-US" sz="4800" b="1" dirty="0"/>
              <a:t>=[.86  .9  .93  .97]  </a:t>
            </a:r>
          </a:p>
          <a:p>
            <a:pPr marL="0" indent="0">
              <a:buNone/>
            </a:pPr>
            <a:r>
              <a:rPr lang="en-US" sz="4800" b="1" dirty="0"/>
              <a:t> </a:t>
            </a:r>
          </a:p>
          <a:p>
            <a:pPr marL="0" indent="0">
              <a:buNone/>
            </a:pPr>
            <a:r>
              <a:rPr lang="en-US" sz="4800" b="1" dirty="0"/>
              <a:t>// per unit irradiance curve (per unit if "irradiance" property)</a:t>
            </a:r>
          </a:p>
          <a:p>
            <a:pPr marL="0" indent="0">
              <a:buNone/>
            </a:pPr>
            <a:r>
              <a:rPr lang="en-US" sz="4800" b="1" dirty="0"/>
              <a:t>New </a:t>
            </a:r>
            <a:r>
              <a:rPr lang="en-US" sz="4800" b="1" dirty="0" err="1"/>
              <a:t>Loadshape.MyIrrad</a:t>
            </a:r>
            <a:r>
              <a:rPr lang="en-US" sz="4800" b="1" dirty="0"/>
              <a:t> </a:t>
            </a:r>
            <a:r>
              <a:rPr lang="en-US" sz="4800" b="1" dirty="0" err="1"/>
              <a:t>npts</a:t>
            </a:r>
            <a:r>
              <a:rPr lang="en-US" sz="4800" b="1" dirty="0"/>
              <a:t>=24 interval=1 </a:t>
            </a:r>
            <a:r>
              <a:rPr lang="en-US" sz="4800" b="1" dirty="0" err="1"/>
              <a:t>mult</a:t>
            </a:r>
            <a:r>
              <a:rPr lang="en-US" sz="4800" b="1" dirty="0"/>
              <a:t>=[0 0 0 0 0 0 .1 .2 .3  .5  .8  .9  1.0  1.0  .99  .9  .7  .4  .1 0  0  0  0  0]</a:t>
            </a:r>
          </a:p>
          <a:p>
            <a:pPr marL="0" indent="0">
              <a:buNone/>
            </a:pPr>
            <a:r>
              <a:rPr lang="en-US" sz="4800" b="1" dirty="0"/>
              <a:t> </a:t>
            </a:r>
          </a:p>
          <a:p>
            <a:pPr marL="0" indent="0">
              <a:buNone/>
            </a:pPr>
            <a:r>
              <a:rPr lang="en-US" sz="4800" b="1" dirty="0"/>
              <a:t>// 24-hr temp shape curve</a:t>
            </a:r>
          </a:p>
          <a:p>
            <a:pPr marL="0" indent="0">
              <a:buNone/>
            </a:pPr>
            <a:r>
              <a:rPr lang="en-US" sz="4800" b="1" dirty="0"/>
              <a:t>New </a:t>
            </a:r>
            <a:r>
              <a:rPr lang="en-US" sz="4800" b="1" dirty="0" err="1"/>
              <a:t>Tshape.MyTemp</a:t>
            </a:r>
            <a:r>
              <a:rPr lang="en-US" sz="4800" b="1" dirty="0"/>
              <a:t> </a:t>
            </a:r>
            <a:r>
              <a:rPr lang="en-US" sz="4800" b="1" dirty="0" err="1"/>
              <a:t>npts</a:t>
            </a:r>
            <a:r>
              <a:rPr lang="en-US" sz="4800" b="1" dirty="0"/>
              <a:t>=24 interval=1 temp=[25, 25, 25, 25, 25, 25, 25, 25, 35, 40, 45, 50  60 60  55 40  35  30  25 25 25 25 25 25]</a:t>
            </a:r>
          </a:p>
          <a:p>
            <a:pPr marL="0" indent="0">
              <a:buNone/>
            </a:pPr>
            <a:r>
              <a:rPr lang="en-US" sz="4800" b="1" dirty="0"/>
              <a:t> </a:t>
            </a:r>
          </a:p>
          <a:p>
            <a:pPr marL="0" indent="0">
              <a:buNone/>
            </a:pPr>
            <a:r>
              <a:rPr lang="en-US" sz="4800" b="1" dirty="0"/>
              <a:t>// **** plot </a:t>
            </a:r>
            <a:r>
              <a:rPr lang="en-US" sz="4800" b="1" dirty="0" err="1"/>
              <a:t>tshape</a:t>
            </a:r>
            <a:r>
              <a:rPr lang="en-US" sz="4800" b="1" dirty="0"/>
              <a:t> object=</a:t>
            </a:r>
            <a:r>
              <a:rPr lang="en-US" sz="4800" b="1" dirty="0" err="1"/>
              <a:t>mytemp</a:t>
            </a:r>
            <a:endParaRPr lang="en-US" sz="4800" b="1" dirty="0"/>
          </a:p>
          <a:p>
            <a:pPr marL="0" indent="0">
              <a:buNone/>
            </a:pPr>
            <a:r>
              <a:rPr lang="en-US" sz="4800" b="1" dirty="0"/>
              <a:t> </a:t>
            </a:r>
          </a:p>
          <a:p>
            <a:pPr marL="0" indent="0">
              <a:buNone/>
            </a:pPr>
            <a:r>
              <a:rPr lang="en-US" sz="4800" b="1" dirty="0"/>
              <a:t>// take the default line</a:t>
            </a:r>
          </a:p>
          <a:p>
            <a:pPr marL="0" indent="0">
              <a:buNone/>
            </a:pPr>
            <a:r>
              <a:rPr lang="en-US" sz="4800" b="1" dirty="0"/>
              <a:t>New Line.line1 Bus1=</a:t>
            </a:r>
            <a:r>
              <a:rPr lang="en-US" sz="4800" b="1" dirty="0" err="1"/>
              <a:t>sourcebus</a:t>
            </a:r>
            <a:r>
              <a:rPr lang="en-US" sz="4800" b="1" dirty="0"/>
              <a:t> bus2=</a:t>
            </a:r>
            <a:r>
              <a:rPr lang="en-US" sz="4800" b="1" dirty="0" err="1"/>
              <a:t>PVbus</a:t>
            </a:r>
            <a:r>
              <a:rPr lang="en-US" sz="4800" b="1" dirty="0"/>
              <a:t>  Length=2</a:t>
            </a:r>
          </a:p>
          <a:p>
            <a:pPr marL="0" indent="0">
              <a:buNone/>
            </a:pPr>
            <a:r>
              <a:rPr lang="en-US" sz="4800" b="1" dirty="0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1306303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Starting DG Screener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603" y="914083"/>
            <a:ext cx="3502770" cy="174405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053656" y="1031358"/>
            <a:ext cx="30409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Start Menu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3179" y="2488018"/>
            <a:ext cx="5449895" cy="3903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780556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Example Script (cont’d)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pPr marL="0" indent="0">
              <a:buNone/>
            </a:pPr>
            <a:endParaRPr lang="en-US" sz="4800" b="1" dirty="0"/>
          </a:p>
          <a:p>
            <a:pPr marL="0" indent="0">
              <a:buNone/>
            </a:pPr>
            <a:r>
              <a:rPr lang="en-US" sz="6400" b="1" dirty="0"/>
              <a:t>!</a:t>
            </a:r>
            <a:r>
              <a:rPr lang="en-US" sz="6400" b="1" dirty="0" smtClean="0"/>
              <a:t> PV </a:t>
            </a:r>
            <a:r>
              <a:rPr lang="en-US" sz="6400" b="1" dirty="0"/>
              <a:t>definition</a:t>
            </a:r>
          </a:p>
          <a:p>
            <a:pPr marL="0" indent="0">
              <a:buNone/>
            </a:pPr>
            <a:r>
              <a:rPr lang="en-US" sz="6400" b="1" dirty="0"/>
              <a:t>New </a:t>
            </a:r>
            <a:r>
              <a:rPr lang="en-US" sz="6400" b="1" dirty="0" err="1"/>
              <a:t>PVSystem.PV</a:t>
            </a:r>
            <a:r>
              <a:rPr lang="en-US" sz="6400" b="1" dirty="0"/>
              <a:t> phases=3 bus1=</a:t>
            </a:r>
            <a:r>
              <a:rPr lang="en-US" sz="6400" b="1" dirty="0" err="1"/>
              <a:t>PVbus</a:t>
            </a:r>
            <a:r>
              <a:rPr lang="en-US" sz="6400" b="1" dirty="0"/>
              <a:t> kV=12.47  kVA=500  </a:t>
            </a:r>
            <a:r>
              <a:rPr lang="en-US" sz="6400" b="1" dirty="0" err="1"/>
              <a:t>irrad</a:t>
            </a:r>
            <a:r>
              <a:rPr lang="en-US" sz="6400" b="1" dirty="0"/>
              <a:t>=0.8  </a:t>
            </a:r>
            <a:r>
              <a:rPr lang="en-US" sz="6400" b="1" dirty="0" err="1"/>
              <a:t>Pmpp</a:t>
            </a:r>
            <a:r>
              <a:rPr lang="en-US" sz="6400" b="1" dirty="0"/>
              <a:t>=500 </a:t>
            </a:r>
          </a:p>
          <a:p>
            <a:pPr marL="0" indent="0">
              <a:buNone/>
            </a:pPr>
            <a:r>
              <a:rPr lang="en-US" sz="6400" b="1" dirty="0"/>
              <a:t>~ temperature=25 PF=1  </a:t>
            </a:r>
            <a:r>
              <a:rPr lang="en-US" sz="6400" b="1" dirty="0" err="1"/>
              <a:t>effcurve</a:t>
            </a:r>
            <a:r>
              <a:rPr lang="en-US" sz="6400" b="1" dirty="0"/>
              <a:t>=</a:t>
            </a:r>
            <a:r>
              <a:rPr lang="en-US" sz="6400" b="1" dirty="0" err="1"/>
              <a:t>Myeff</a:t>
            </a:r>
            <a:r>
              <a:rPr lang="en-US" sz="6400" b="1" dirty="0"/>
              <a:t>  P-</a:t>
            </a:r>
            <a:r>
              <a:rPr lang="en-US" sz="6400" b="1" dirty="0" err="1"/>
              <a:t>TCurve</a:t>
            </a:r>
            <a:r>
              <a:rPr lang="en-US" sz="6400" b="1" dirty="0"/>
              <a:t>=</a:t>
            </a:r>
            <a:r>
              <a:rPr lang="en-US" sz="6400" b="1" dirty="0" err="1"/>
              <a:t>MyPvsT</a:t>
            </a:r>
            <a:r>
              <a:rPr lang="en-US" sz="6400" b="1" dirty="0"/>
              <a:t> </a:t>
            </a:r>
          </a:p>
          <a:p>
            <a:pPr marL="0" indent="0">
              <a:buNone/>
            </a:pPr>
            <a:r>
              <a:rPr lang="en-US" sz="6400" b="1" dirty="0"/>
              <a:t>~ Daily=</a:t>
            </a:r>
            <a:r>
              <a:rPr lang="en-US" sz="6400" b="1" dirty="0" err="1"/>
              <a:t>MyIrrad</a:t>
            </a:r>
            <a:r>
              <a:rPr lang="en-US" sz="6400" b="1" dirty="0"/>
              <a:t>  </a:t>
            </a:r>
            <a:r>
              <a:rPr lang="en-US" sz="6400" b="1" dirty="0" err="1"/>
              <a:t>TDaily</a:t>
            </a:r>
            <a:r>
              <a:rPr lang="en-US" sz="6400" b="1" dirty="0"/>
              <a:t>=</a:t>
            </a:r>
            <a:r>
              <a:rPr lang="en-US" sz="6400" b="1" dirty="0" err="1"/>
              <a:t>MyTemp</a:t>
            </a:r>
            <a:r>
              <a:rPr lang="en-US" sz="6400" b="1" dirty="0"/>
              <a:t> </a:t>
            </a:r>
            <a:endParaRPr lang="en-US" sz="4800" b="1" dirty="0"/>
          </a:p>
          <a:p>
            <a:pPr marL="0" indent="0">
              <a:buNone/>
            </a:pPr>
            <a:r>
              <a:rPr lang="en-US" sz="4800" b="1" dirty="0"/>
              <a:t> </a:t>
            </a:r>
          </a:p>
          <a:p>
            <a:pPr marL="0" indent="0">
              <a:buNone/>
            </a:pPr>
            <a:r>
              <a:rPr lang="en-US" sz="4800" b="1" dirty="0"/>
              <a:t>set </a:t>
            </a:r>
            <a:r>
              <a:rPr lang="en-US" sz="4800" b="1" dirty="0" err="1"/>
              <a:t>voltagebases</a:t>
            </a:r>
            <a:r>
              <a:rPr lang="en-US" sz="4800" b="1" dirty="0"/>
              <a:t>=[12.47]</a:t>
            </a:r>
          </a:p>
          <a:p>
            <a:pPr marL="0" indent="0">
              <a:buNone/>
            </a:pPr>
            <a:r>
              <a:rPr lang="en-US" sz="4800" b="1" dirty="0" err="1"/>
              <a:t>calcv</a:t>
            </a:r>
            <a:endParaRPr lang="en-US" sz="4800" b="1" dirty="0"/>
          </a:p>
          <a:p>
            <a:pPr marL="0" indent="0">
              <a:buNone/>
            </a:pPr>
            <a:r>
              <a:rPr lang="en-US" sz="4800" b="1" dirty="0"/>
              <a:t> </a:t>
            </a:r>
          </a:p>
          <a:p>
            <a:pPr marL="0" indent="0">
              <a:buNone/>
            </a:pPr>
            <a:r>
              <a:rPr lang="en-US" sz="4800" b="1" dirty="0"/>
              <a:t>solve  ! solves at the specified irradiance and temperature</a:t>
            </a:r>
          </a:p>
          <a:p>
            <a:pPr marL="0" indent="0">
              <a:buNone/>
            </a:pPr>
            <a:r>
              <a:rPr lang="en-US" sz="4800" b="1" dirty="0"/>
              <a:t> </a:t>
            </a:r>
          </a:p>
          <a:p>
            <a:pPr marL="0" indent="0">
              <a:buNone/>
            </a:pPr>
            <a:r>
              <a:rPr lang="en-US" sz="4800" b="1" dirty="0"/>
              <a:t>new monitor.m1 </a:t>
            </a:r>
            <a:r>
              <a:rPr lang="en-US" sz="4800" b="1" dirty="0" err="1"/>
              <a:t>PVSystem.PV</a:t>
            </a:r>
            <a:r>
              <a:rPr lang="en-US" sz="4800" b="1" dirty="0"/>
              <a:t>  1 mode=1 </a:t>
            </a:r>
            <a:r>
              <a:rPr lang="en-US" sz="4800" b="1" dirty="0" err="1"/>
              <a:t>ppolar</a:t>
            </a:r>
            <a:r>
              <a:rPr lang="en-US" sz="4800" b="1" dirty="0"/>
              <a:t>=no</a:t>
            </a:r>
          </a:p>
          <a:p>
            <a:pPr marL="0" indent="0">
              <a:buNone/>
            </a:pPr>
            <a:r>
              <a:rPr lang="en-US" sz="4800" b="1" dirty="0"/>
              <a:t>new monitor.m2 </a:t>
            </a:r>
            <a:r>
              <a:rPr lang="en-US" sz="4800" b="1" dirty="0" err="1"/>
              <a:t>PVSystem.PV</a:t>
            </a:r>
            <a:r>
              <a:rPr lang="en-US" sz="4800" b="1" dirty="0"/>
              <a:t>  1 </a:t>
            </a:r>
          </a:p>
          <a:p>
            <a:pPr marL="0" indent="0">
              <a:buNone/>
            </a:pPr>
            <a:r>
              <a:rPr lang="en-US" sz="4800" b="1" dirty="0"/>
              <a:t> </a:t>
            </a:r>
          </a:p>
          <a:p>
            <a:pPr marL="0" indent="0">
              <a:buNone/>
            </a:pPr>
            <a:r>
              <a:rPr lang="en-US" sz="4800" b="1" dirty="0"/>
              <a:t>solve</a:t>
            </a:r>
          </a:p>
          <a:p>
            <a:pPr marL="0" indent="0">
              <a:buNone/>
            </a:pPr>
            <a:r>
              <a:rPr lang="en-US" sz="4800" b="1" dirty="0"/>
              <a:t>solve mode=daily</a:t>
            </a:r>
          </a:p>
          <a:p>
            <a:pPr marL="0" indent="0">
              <a:buNone/>
            </a:pPr>
            <a:r>
              <a:rPr lang="en-US" sz="4800" b="1" dirty="0"/>
              <a:t> </a:t>
            </a:r>
          </a:p>
          <a:p>
            <a:pPr marL="0" indent="0">
              <a:buNone/>
            </a:pPr>
            <a:r>
              <a:rPr lang="en-US" sz="4800" b="1" dirty="0"/>
              <a:t>show mon m1</a:t>
            </a:r>
          </a:p>
          <a:p>
            <a:pPr marL="0" indent="0">
              <a:buNone/>
            </a:pPr>
            <a:r>
              <a:rPr lang="en-US" sz="4800" b="1" dirty="0"/>
              <a:t>show mon m2</a:t>
            </a:r>
          </a:p>
          <a:p>
            <a:pPr marL="0" indent="0">
              <a:buNone/>
            </a:pPr>
            <a:r>
              <a:rPr lang="en-US" sz="4800" b="1" dirty="0"/>
              <a:t> </a:t>
            </a:r>
          </a:p>
          <a:p>
            <a:pPr marL="0" indent="0">
              <a:buNone/>
            </a:pPr>
            <a:endParaRPr lang="en-US" altLang="en-US" sz="1200" dirty="0" smtClean="0"/>
          </a:p>
        </p:txBody>
      </p:sp>
    </p:spTree>
    <p:extLst>
      <p:ext uri="{BB962C8B-B14F-4D97-AF65-F5344CB8AC3E}">
        <p14:creationId xmlns:p14="http://schemas.microsoft.com/office/powerpoint/2010/main" val="327416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Example Script (cont’d)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200" b="1" dirty="0" smtClean="0"/>
              <a:t>Export </a:t>
            </a:r>
            <a:r>
              <a:rPr lang="en-US" sz="1200" b="1" dirty="0"/>
              <a:t>monitors m1</a:t>
            </a:r>
          </a:p>
          <a:p>
            <a:pPr marL="0" indent="0">
              <a:buNone/>
            </a:pPr>
            <a:r>
              <a:rPr lang="en-US" sz="1200" b="1" dirty="0"/>
              <a:t>Plot monitor object= m1 channels=(1 )</a:t>
            </a:r>
          </a:p>
          <a:p>
            <a:pPr marL="0" indent="0">
              <a:buNone/>
            </a:pPr>
            <a:r>
              <a:rPr lang="en-US" sz="1200" b="1" dirty="0"/>
              <a:t>Export monitors m2</a:t>
            </a:r>
          </a:p>
          <a:p>
            <a:pPr marL="0" indent="0">
              <a:buNone/>
            </a:pPr>
            <a:r>
              <a:rPr lang="en-US" sz="1200" b="1" dirty="0"/>
              <a:t>Plot monitor object= m2 channels=(1 ) base=[7200]</a:t>
            </a:r>
          </a:p>
          <a:p>
            <a:pPr marL="0" indent="0">
              <a:buNone/>
            </a:pPr>
            <a:r>
              <a:rPr lang="en-US" sz="1200" b="1" dirty="0"/>
              <a:t>Export monitors m2</a:t>
            </a:r>
          </a:p>
          <a:p>
            <a:pPr marL="0" indent="0">
              <a:buNone/>
            </a:pPr>
            <a:r>
              <a:rPr lang="en-US" sz="1200" b="1" dirty="0"/>
              <a:t>Plot monitor object= m2 channels=(9 </a:t>
            </a:r>
            <a:r>
              <a:rPr lang="en-US" sz="1200" b="1" dirty="0" smtClean="0"/>
              <a:t>)</a:t>
            </a:r>
            <a:endParaRPr lang="en-US" altLang="en-US" sz="1200" b="1" dirty="0" smtClean="0"/>
          </a:p>
        </p:txBody>
      </p:sp>
    </p:spTree>
    <p:extLst>
      <p:ext uri="{BB962C8B-B14F-4D97-AF65-F5344CB8AC3E}">
        <p14:creationId xmlns:p14="http://schemas.microsoft.com/office/powerpoint/2010/main" val="323889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Modeling PV Systems – Variability/Ramping – Single-Panel</a:t>
            </a:r>
            <a:endParaRPr lang="en-US" dirty="0"/>
          </a:p>
        </p:txBody>
      </p:sp>
      <p:sp>
        <p:nvSpPr>
          <p:cNvPr id="18739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ct val="75000"/>
              </a:spcAft>
            </a:pPr>
            <a:endParaRPr lang="en-US" dirty="0" smtClean="0"/>
          </a:p>
          <a:p>
            <a:pPr>
              <a:spcAft>
                <a:spcPct val="75000"/>
              </a:spcAft>
            </a:pPr>
            <a:endParaRPr lang="en-US" dirty="0" smtClean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86495" y="1414527"/>
            <a:ext cx="6658946" cy="48399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774280830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Modeling PV Systems – Variability/Ramping – 1 MW PV Array (same location as Single-Panel)</a:t>
            </a:r>
            <a:endParaRPr lang="en-US" dirty="0"/>
          </a:p>
        </p:txBody>
      </p:sp>
      <p:sp>
        <p:nvSpPr>
          <p:cNvPr id="18739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ct val="75000"/>
              </a:spcAft>
            </a:pPr>
            <a:endParaRPr lang="en-US" dirty="0" smtClean="0"/>
          </a:p>
          <a:p>
            <a:pPr>
              <a:spcAft>
                <a:spcPct val="75000"/>
              </a:spcAft>
            </a:pPr>
            <a:endParaRPr lang="en-US" dirty="0" smtClean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46332" y="1475487"/>
            <a:ext cx="6505032" cy="471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98846940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Modeling PV Systems – Variability/Ramping – Significance of Solar Irradiance Resolution</a:t>
            </a:r>
            <a:endParaRPr lang="en-US" dirty="0"/>
          </a:p>
        </p:txBody>
      </p:sp>
      <p:sp>
        <p:nvSpPr>
          <p:cNvPr id="18739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ct val="75000"/>
              </a:spcAft>
            </a:pPr>
            <a:endParaRPr lang="en-US" dirty="0" smtClean="0"/>
          </a:p>
          <a:p>
            <a:pPr>
              <a:spcAft>
                <a:spcPct val="75000"/>
              </a:spcAft>
            </a:pPr>
            <a:endParaRPr lang="en-US" dirty="0" smtClean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94614" y="1315403"/>
            <a:ext cx="6779156" cy="49147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77468363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Modeling PV Systems for Distribution System Impact Assessment – Fault Response</a:t>
            </a:r>
            <a:endParaRPr lang="en-US" dirty="0"/>
          </a:p>
        </p:txBody>
      </p:sp>
      <p:sp>
        <p:nvSpPr>
          <p:cNvPr id="18739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Aft>
                <a:spcPct val="75000"/>
              </a:spcAft>
            </a:pPr>
            <a:r>
              <a:rPr lang="en-US" dirty="0" smtClean="0"/>
              <a:t>Fault current contribution</a:t>
            </a:r>
          </a:p>
          <a:p>
            <a:pPr>
              <a:spcAft>
                <a:spcPct val="75000"/>
              </a:spcAft>
            </a:pPr>
            <a:r>
              <a:rPr lang="en-US" dirty="0" smtClean="0"/>
              <a:t>‘Rule-of-thumb’:  2 x Full Output Rating of Inverter for 1 cycle (three-phase fault)</a:t>
            </a:r>
          </a:p>
          <a:p>
            <a:pPr>
              <a:spcAft>
                <a:spcPct val="75000"/>
              </a:spcAft>
            </a:pPr>
            <a:r>
              <a:rPr lang="en-US" dirty="0" smtClean="0"/>
              <a:t>Other testing has been performed by Southern California Edison, NREL, PV inverter manufacturers, etc</a:t>
            </a:r>
          </a:p>
          <a:p>
            <a:pPr>
              <a:spcAft>
                <a:spcPct val="75000"/>
              </a:spcAft>
            </a:pPr>
            <a:r>
              <a:rPr lang="en-US" dirty="0" smtClean="0"/>
              <a:t>NREL</a:t>
            </a:r>
          </a:p>
          <a:p>
            <a:pPr lvl="1">
              <a:spcAft>
                <a:spcPct val="75000"/>
              </a:spcAft>
            </a:pPr>
            <a:r>
              <a:rPr lang="en-US" dirty="0" smtClean="0"/>
              <a:t>1 kW inverter: 4 x pre-fault output current for 1.6 ms</a:t>
            </a:r>
          </a:p>
          <a:p>
            <a:pPr>
              <a:spcAft>
                <a:spcPct val="75000"/>
              </a:spcAft>
            </a:pPr>
            <a:r>
              <a:rPr lang="en-US" dirty="0" smtClean="0"/>
              <a:t>PV Inverter Manufacturer (un-named)</a:t>
            </a:r>
          </a:p>
          <a:p>
            <a:pPr lvl="1">
              <a:spcAft>
                <a:spcPct val="75000"/>
              </a:spcAft>
            </a:pPr>
            <a:r>
              <a:rPr lang="en-US" dirty="0" smtClean="0"/>
              <a:t>500 </a:t>
            </a:r>
            <a:r>
              <a:rPr lang="en-US" dirty="0" err="1" smtClean="0"/>
              <a:t>kva</a:t>
            </a:r>
            <a:r>
              <a:rPr lang="en-US" dirty="0" smtClean="0"/>
              <a:t> grid-tied:  2 – 3 times pre-fault output current for up to 4.25 ms</a:t>
            </a:r>
          </a:p>
          <a:p>
            <a:pPr>
              <a:spcAft>
                <a:spcPct val="75000"/>
              </a:spcAft>
            </a:pPr>
            <a:endParaRPr lang="en-US" dirty="0" smtClean="0"/>
          </a:p>
          <a:p>
            <a:pPr>
              <a:spcAft>
                <a:spcPct val="75000"/>
              </a:spcAft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509167728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Modeling PV Systems for Distribution System Impact Assessment – Harmonic Response</a:t>
            </a:r>
            <a:endParaRPr lang="en-US" dirty="0"/>
          </a:p>
        </p:txBody>
      </p:sp>
      <p:sp>
        <p:nvSpPr>
          <p:cNvPr id="18739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spcAft>
                <a:spcPct val="75000"/>
              </a:spcAft>
            </a:pPr>
            <a:r>
              <a:rPr lang="en-US" sz="2000" dirty="0" smtClean="0"/>
              <a:t>Single units – Model as current sources</a:t>
            </a:r>
          </a:p>
          <a:p>
            <a:pPr lvl="1">
              <a:spcAft>
                <a:spcPct val="75000"/>
              </a:spcAft>
            </a:pPr>
            <a:r>
              <a:rPr lang="en-US" sz="2000" dirty="0" smtClean="0"/>
              <a:t>Typically below IEEE 519-1992 current injection limits for generation equipment, especially at low harmonic orders</a:t>
            </a:r>
          </a:p>
          <a:p>
            <a:pPr lvl="1">
              <a:spcAft>
                <a:spcPct val="75000"/>
              </a:spcAft>
            </a:pPr>
            <a:endParaRPr lang="en-US" sz="2000" dirty="0" smtClean="0"/>
          </a:p>
          <a:p>
            <a:pPr lvl="1">
              <a:spcAft>
                <a:spcPct val="75000"/>
              </a:spcAft>
            </a:pPr>
            <a:endParaRPr lang="en-US" sz="2000" dirty="0" smtClean="0"/>
          </a:p>
          <a:p>
            <a:pPr lvl="1">
              <a:spcAft>
                <a:spcPct val="75000"/>
              </a:spcAft>
            </a:pPr>
            <a:endParaRPr lang="en-US" sz="2000" dirty="0" smtClean="0"/>
          </a:p>
          <a:p>
            <a:pPr lvl="1">
              <a:spcAft>
                <a:spcPct val="75000"/>
              </a:spcAft>
            </a:pPr>
            <a:endParaRPr lang="en-US" sz="2000" dirty="0" smtClean="0"/>
          </a:p>
          <a:p>
            <a:pPr lvl="1">
              <a:spcAft>
                <a:spcPct val="75000"/>
              </a:spcAft>
            </a:pPr>
            <a:endParaRPr lang="en-US" sz="2000" dirty="0" smtClean="0"/>
          </a:p>
          <a:p>
            <a:pPr lvl="1">
              <a:spcAft>
                <a:spcPct val="75000"/>
              </a:spcAft>
              <a:buNone/>
            </a:pPr>
            <a:endParaRPr lang="en-US" sz="2000" dirty="0" smtClean="0"/>
          </a:p>
          <a:p>
            <a:pPr lvl="1">
              <a:spcAft>
                <a:spcPct val="75000"/>
              </a:spcAft>
              <a:buNone/>
            </a:pPr>
            <a:r>
              <a:rPr lang="en-US" sz="1600" dirty="0" smtClean="0"/>
              <a:t>Multiple units – Model as current sources with cancellation at higher order harmonics</a:t>
            </a:r>
          </a:p>
          <a:p>
            <a:pPr lvl="1">
              <a:spcAft>
                <a:spcPct val="75000"/>
              </a:spcAft>
            </a:pPr>
            <a:endParaRPr lang="en-US" dirty="0" smtClean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8879" y="2473214"/>
            <a:ext cx="4822825" cy="3303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4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346575" y="2473214"/>
            <a:ext cx="4797425" cy="32778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57660768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Modeling PV Systems for Distribution System Impact Assessment – Anti-Islanding</a:t>
            </a:r>
            <a:endParaRPr lang="en-US" dirty="0"/>
          </a:p>
        </p:txBody>
      </p:sp>
      <p:sp>
        <p:nvSpPr>
          <p:cNvPr id="18739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Aft>
                <a:spcPct val="75000"/>
              </a:spcAft>
            </a:pPr>
            <a:r>
              <a:rPr lang="en-US" sz="2200" dirty="0" smtClean="0"/>
              <a:t>Difficult to model without explicit knowledge of the anti-islanding scheme implementation details for the PV System</a:t>
            </a:r>
          </a:p>
          <a:p>
            <a:pPr>
              <a:spcAft>
                <a:spcPct val="75000"/>
              </a:spcAft>
            </a:pPr>
            <a:r>
              <a:rPr lang="en-US" sz="2200" dirty="0" smtClean="0"/>
              <a:t>Implementation details for the PV Systems are usually ‘trade secrets’ and therefore not publicly available for use</a:t>
            </a:r>
          </a:p>
          <a:p>
            <a:pPr>
              <a:spcAft>
                <a:spcPct val="75000"/>
              </a:spcAft>
            </a:pPr>
            <a:r>
              <a:rPr lang="en-US" sz="2200" dirty="0" smtClean="0"/>
              <a:t>See, for more information on approaches: “</a:t>
            </a:r>
            <a:r>
              <a:rPr lang="en-US" sz="2200" i="1" dirty="0" smtClean="0"/>
              <a:t>Evaluation of Islanding Detection Methods for Photovoltaic Utility Interactive Power Systems</a:t>
            </a:r>
            <a:r>
              <a:rPr lang="en-US" sz="2200" dirty="0" smtClean="0"/>
              <a:t>”, International Energy Agency, March 2002.</a:t>
            </a:r>
          </a:p>
          <a:p>
            <a:pPr>
              <a:spcAft>
                <a:spcPct val="75000"/>
              </a:spcAft>
            </a:pPr>
            <a:r>
              <a:rPr lang="en-US" sz="2200" dirty="0" smtClean="0"/>
              <a:t>Precise re-creation of events in EMTP-like programs, from ‘in-the-field’ system event recordings will likely be difficult with generic models of anti-islanding approaches</a:t>
            </a:r>
          </a:p>
        </p:txBody>
      </p:sp>
    </p:spTree>
    <p:extLst>
      <p:ext uri="{BB962C8B-B14F-4D97-AF65-F5344CB8AC3E}">
        <p14:creationId xmlns:p14="http://schemas.microsoft.com/office/powerpoint/2010/main" val="2391236574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‘Smart’ Inverter Control in the </a:t>
            </a:r>
            <a:r>
              <a:rPr lang="en-US" dirty="0" err="1" smtClean="0"/>
              <a:t>OpenDSS</a:t>
            </a:r>
            <a:endParaRPr lang="en-US" altLang="en-US" dirty="0" smtClean="0"/>
          </a:p>
        </p:txBody>
      </p:sp>
      <p:sp>
        <p:nvSpPr>
          <p:cNvPr id="119811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r>
              <a:rPr lang="en-US" altLang="en-US" dirty="0" err="1" smtClean="0"/>
              <a:t>InvControl</a:t>
            </a:r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267448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err="1" smtClean="0"/>
              <a:t>InvControl</a:t>
            </a:r>
            <a:r>
              <a:rPr lang="en-US" altLang="en-US" dirty="0" smtClean="0"/>
              <a:t> Control Object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defRPr/>
            </a:pPr>
            <a:r>
              <a:rPr lang="en-US" dirty="0" smtClean="0"/>
              <a:t>Works in conjunction with </a:t>
            </a:r>
            <a:r>
              <a:rPr lang="en-US" dirty="0" err="1" smtClean="0"/>
              <a:t>PVSystem</a:t>
            </a:r>
            <a:r>
              <a:rPr lang="en-US" dirty="0" smtClean="0"/>
              <a:t> object(s) to control the </a:t>
            </a:r>
            <a:r>
              <a:rPr lang="en-US" dirty="0" err="1" smtClean="0"/>
              <a:t>PVSystem</a:t>
            </a:r>
            <a:r>
              <a:rPr lang="en-US" dirty="0" smtClean="0"/>
              <a:t>(s) output according to ‘smart’ inverter functions</a:t>
            </a:r>
          </a:p>
          <a:p>
            <a:pPr>
              <a:defRPr/>
            </a:pPr>
            <a:r>
              <a:rPr lang="en-US" dirty="0" smtClean="0"/>
              <a:t>Three modes currently available:</a:t>
            </a:r>
          </a:p>
          <a:p>
            <a:pPr lvl="1">
              <a:defRPr/>
            </a:pPr>
            <a:r>
              <a:rPr lang="en-US" dirty="0" smtClean="0"/>
              <a:t>Volt-</a:t>
            </a:r>
            <a:r>
              <a:rPr lang="en-US" dirty="0" err="1" smtClean="0"/>
              <a:t>var</a:t>
            </a:r>
            <a:endParaRPr lang="en-US" dirty="0" smtClean="0"/>
          </a:p>
          <a:p>
            <a:pPr lvl="2">
              <a:defRPr/>
            </a:pPr>
            <a:r>
              <a:rPr lang="en-US" dirty="0" smtClean="0"/>
              <a:t>Follows a voltage versus reactive power curve and changes the reactive power generation (capacitive) or reactive power absorption (inductive) according to the terminal voltage at each </a:t>
            </a:r>
            <a:r>
              <a:rPr lang="en-US" dirty="0" err="1" smtClean="0"/>
              <a:t>PVSystem</a:t>
            </a:r>
            <a:endParaRPr lang="en-US" dirty="0" smtClean="0"/>
          </a:p>
          <a:p>
            <a:pPr lvl="2">
              <a:defRPr/>
            </a:pPr>
            <a:endParaRPr lang="en-US" dirty="0" smtClean="0"/>
          </a:p>
          <a:p>
            <a:pPr lvl="1">
              <a:defRPr/>
            </a:pPr>
            <a:r>
              <a:rPr lang="en-US" dirty="0" smtClean="0"/>
              <a:t>Volt-watt</a:t>
            </a:r>
          </a:p>
          <a:p>
            <a:pPr lvl="2">
              <a:defRPr/>
            </a:pPr>
            <a:r>
              <a:rPr lang="en-US" dirty="0"/>
              <a:t>Follows a voltage versus </a:t>
            </a:r>
            <a:r>
              <a:rPr lang="en-US" dirty="0" smtClean="0"/>
              <a:t>active </a:t>
            </a:r>
            <a:r>
              <a:rPr lang="en-US" dirty="0"/>
              <a:t>power curve and changes the </a:t>
            </a:r>
            <a:r>
              <a:rPr lang="en-US" dirty="0" smtClean="0"/>
              <a:t>active power output </a:t>
            </a:r>
            <a:r>
              <a:rPr lang="en-US" dirty="0"/>
              <a:t>according to the terminal voltage at each </a:t>
            </a:r>
            <a:r>
              <a:rPr lang="en-US" dirty="0" err="1" smtClean="0"/>
              <a:t>PVSystem</a:t>
            </a:r>
            <a:r>
              <a:rPr lang="en-US" dirty="0" smtClean="0"/>
              <a:t> (within the limits of the present irradiance)</a:t>
            </a:r>
          </a:p>
          <a:p>
            <a:pPr lvl="2">
              <a:defRPr/>
            </a:pPr>
            <a:endParaRPr lang="en-US" dirty="0"/>
          </a:p>
          <a:p>
            <a:pPr lvl="1">
              <a:defRPr/>
            </a:pPr>
            <a:r>
              <a:rPr lang="en-US" dirty="0" smtClean="0"/>
              <a:t>Dynamic Reactive Current (DRC)</a:t>
            </a:r>
          </a:p>
          <a:p>
            <a:pPr lvl="2">
              <a:defRPr/>
            </a:pPr>
            <a:r>
              <a:rPr lang="en-US" dirty="0" smtClean="0"/>
              <a:t>Has several settings that change the reactive power generation or absorption in response to fast changes in terminal voltage (e.g., during a sag or swell)</a:t>
            </a:r>
          </a:p>
          <a:p>
            <a:pPr>
              <a:defRPr/>
            </a:pPr>
            <a:endParaRPr lang="en-US" dirty="0" smtClean="0"/>
          </a:p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7452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Main Screen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078" y="1073887"/>
            <a:ext cx="7731843" cy="5268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576300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 smtClean="0"/>
              <a:t>Volt-</a:t>
            </a:r>
            <a:r>
              <a:rPr lang="en-US" altLang="en-US" dirty="0" err="1" smtClean="0"/>
              <a:t>var</a:t>
            </a:r>
            <a:r>
              <a:rPr lang="en-US" altLang="en-US" dirty="0" smtClean="0"/>
              <a:t> Control Mode – Example Volt-</a:t>
            </a:r>
            <a:r>
              <a:rPr lang="en-US" altLang="en-US" dirty="0" err="1" smtClean="0"/>
              <a:t>var</a:t>
            </a:r>
            <a:r>
              <a:rPr lang="en-US" altLang="en-US" dirty="0" smtClean="0"/>
              <a:t> Curve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defRPr/>
            </a:pPr>
            <a:endParaRPr lang="en-US" dirty="0" smtClean="0"/>
          </a:p>
          <a:p>
            <a:pPr>
              <a:defRPr/>
            </a:pPr>
            <a:endParaRPr lang="en-US" dirty="0"/>
          </a:p>
        </p:txBody>
      </p:sp>
      <p:pic>
        <p:nvPicPr>
          <p:cNvPr id="5" name="Picture 4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17822" y="1635125"/>
            <a:ext cx="5943600" cy="43192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947042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 err="1" smtClean="0"/>
              <a:t>InvControl</a:t>
            </a:r>
            <a:r>
              <a:rPr lang="en-US" altLang="en-US" dirty="0" smtClean="0"/>
              <a:t> in Volt-</a:t>
            </a:r>
            <a:r>
              <a:rPr lang="en-US" altLang="en-US" dirty="0" err="1" smtClean="0"/>
              <a:t>var</a:t>
            </a:r>
            <a:r>
              <a:rPr lang="en-US" altLang="en-US" dirty="0" smtClean="0"/>
              <a:t> Mode – Script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dirty="0"/>
              <a:t>New PVSystem.</a:t>
            </a:r>
            <a:r>
              <a:rPr lang="en-US" sz="1400" b="1" dirty="0"/>
              <a:t>3P_ExistingSite4</a:t>
            </a:r>
            <a:r>
              <a:rPr lang="en-US" sz="1400" dirty="0"/>
              <a:t> phases=3 bus1=B51854_sec kV=0.4157 kVA=523</a:t>
            </a:r>
            <a:br>
              <a:rPr lang="en-US" sz="1400" dirty="0"/>
            </a:br>
            <a:r>
              <a:rPr lang="en-US" sz="1400" dirty="0"/>
              <a:t>~  irradiance=1 </a:t>
            </a:r>
            <a:r>
              <a:rPr lang="en-US" sz="1400" dirty="0" err="1"/>
              <a:t>Pmpp</a:t>
            </a:r>
            <a:r>
              <a:rPr lang="en-US" sz="1400" dirty="0"/>
              <a:t>=475 pf=1 %</a:t>
            </a:r>
            <a:r>
              <a:rPr lang="en-US" sz="1400" dirty="0" err="1"/>
              <a:t>cutin</a:t>
            </a:r>
            <a:r>
              <a:rPr lang="en-US" sz="1400" dirty="0"/>
              <a:t>=0.1 %cutout=0.1 yearly=</a:t>
            </a:r>
            <a:r>
              <a:rPr lang="en-US" sz="1400" dirty="0" err="1"/>
              <a:t>PV_ls</a:t>
            </a:r>
            <a:endParaRPr lang="en-US" sz="1400" dirty="0"/>
          </a:p>
          <a:p>
            <a:pPr marL="0" indent="0">
              <a:buNone/>
            </a:pPr>
            <a:r>
              <a:rPr lang="en-US" sz="1400" dirty="0"/>
              <a:t>New PVSystem.</a:t>
            </a:r>
            <a:r>
              <a:rPr lang="en-US" sz="1400" b="1" dirty="0"/>
              <a:t>3P_ExistingSite1</a:t>
            </a:r>
            <a:r>
              <a:rPr lang="en-US" sz="1400" dirty="0"/>
              <a:t> phases=3 bus1=X_5865228330A kV=0.4157 kVA=314</a:t>
            </a:r>
            <a:br>
              <a:rPr lang="en-US" sz="1400" dirty="0"/>
            </a:br>
            <a:r>
              <a:rPr lang="en-US" sz="1400" dirty="0"/>
              <a:t>~ irradiance=1 </a:t>
            </a:r>
            <a:r>
              <a:rPr lang="en-US" sz="1400" dirty="0" err="1"/>
              <a:t>Pmpp</a:t>
            </a:r>
            <a:r>
              <a:rPr lang="en-US" sz="1400" dirty="0"/>
              <a:t>=285 pf=1 %</a:t>
            </a:r>
            <a:r>
              <a:rPr lang="en-US" sz="1400" dirty="0" err="1"/>
              <a:t>cutin</a:t>
            </a:r>
            <a:r>
              <a:rPr lang="en-US" sz="1400" dirty="0"/>
              <a:t>=0.1 %cutout=0.1 yearly=</a:t>
            </a:r>
            <a:r>
              <a:rPr lang="en-US" sz="1400" dirty="0" err="1"/>
              <a:t>PV_ls</a:t>
            </a:r>
            <a:endParaRPr lang="en-US" sz="1400" dirty="0"/>
          </a:p>
          <a:p>
            <a:pPr marL="0" indent="0">
              <a:buNone/>
            </a:pPr>
            <a:r>
              <a:rPr lang="en-US" sz="1400" dirty="0"/>
              <a:t>New PVSystem.</a:t>
            </a:r>
            <a:r>
              <a:rPr lang="en-US" sz="1400" b="1" dirty="0"/>
              <a:t>3P_ExistingSite3</a:t>
            </a:r>
            <a:r>
              <a:rPr lang="en-US" sz="1400" dirty="0"/>
              <a:t> phases=3 bus1=X_5891328219_Cust1 kV=0.4157</a:t>
            </a:r>
            <a:br>
              <a:rPr lang="en-US" sz="1400" dirty="0"/>
            </a:br>
            <a:r>
              <a:rPr lang="en-US" sz="1400" dirty="0"/>
              <a:t>~ kVA=836 irradiance=1 </a:t>
            </a:r>
            <a:r>
              <a:rPr lang="en-US" sz="1400" dirty="0" err="1"/>
              <a:t>Pmpp</a:t>
            </a:r>
            <a:r>
              <a:rPr lang="en-US" sz="1400" dirty="0"/>
              <a:t>=760 pf=1 %</a:t>
            </a:r>
            <a:r>
              <a:rPr lang="en-US" sz="1400" dirty="0" err="1"/>
              <a:t>cutin</a:t>
            </a:r>
            <a:r>
              <a:rPr lang="en-US" sz="1400" dirty="0"/>
              <a:t>=0.1 %cutout=0.1 yearly=</a:t>
            </a:r>
            <a:r>
              <a:rPr lang="en-US" sz="1400" dirty="0" err="1"/>
              <a:t>PV_ls</a:t>
            </a:r>
            <a:endParaRPr lang="en-US" sz="1400" dirty="0"/>
          </a:p>
          <a:p>
            <a:pPr marL="0" indent="0">
              <a:buNone/>
            </a:pPr>
            <a:r>
              <a:rPr lang="en-US" sz="1400" dirty="0"/>
              <a:t>New PVSystem.</a:t>
            </a:r>
            <a:r>
              <a:rPr lang="en-US" sz="1400" b="1" dirty="0"/>
              <a:t>3P_ExistingSite2</a:t>
            </a:r>
            <a:r>
              <a:rPr lang="en-US" sz="1400" dirty="0"/>
              <a:t> phases=3 bus1=B4832_sec kV=0.4157 kVA=209</a:t>
            </a:r>
            <a:br>
              <a:rPr lang="en-US" sz="1400" dirty="0"/>
            </a:br>
            <a:r>
              <a:rPr lang="en-US" sz="1400" dirty="0"/>
              <a:t>~ irradiance=1 </a:t>
            </a:r>
            <a:r>
              <a:rPr lang="en-US" sz="1400" dirty="0" err="1"/>
              <a:t>Pmpp</a:t>
            </a:r>
            <a:r>
              <a:rPr lang="en-US" sz="1400" dirty="0"/>
              <a:t>=190 pf=1 %</a:t>
            </a:r>
            <a:r>
              <a:rPr lang="en-US" sz="1400" dirty="0" err="1"/>
              <a:t>cutin</a:t>
            </a:r>
            <a:r>
              <a:rPr lang="en-US" sz="1400" dirty="0"/>
              <a:t>=0.1 %cutout=0.1 </a:t>
            </a:r>
            <a:r>
              <a:rPr lang="en-US" sz="1400" dirty="0" smtClean="0"/>
              <a:t>yearly=</a:t>
            </a:r>
            <a:r>
              <a:rPr lang="en-US" sz="1400" dirty="0" err="1" smtClean="0"/>
              <a:t>PV_ls</a:t>
            </a:r>
            <a:endParaRPr lang="en-US" sz="1400" dirty="0" smtClean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400" dirty="0"/>
              <a:t>New </a:t>
            </a:r>
            <a:r>
              <a:rPr lang="en-US" sz="1400" dirty="0" err="1"/>
              <a:t>XYCurve.vv_curve</a:t>
            </a:r>
            <a:r>
              <a:rPr lang="en-US" sz="1400" dirty="0"/>
              <a:t> </a:t>
            </a:r>
            <a:r>
              <a:rPr lang="en-US" sz="1400" dirty="0" err="1"/>
              <a:t>npts</a:t>
            </a:r>
            <a:r>
              <a:rPr lang="en-US" sz="1400" dirty="0"/>
              <a:t>=4 </a:t>
            </a:r>
            <a:r>
              <a:rPr lang="en-US" sz="1400" dirty="0" err="1"/>
              <a:t>Yarray</a:t>
            </a:r>
            <a:r>
              <a:rPr lang="en-US" sz="1400" dirty="0"/>
              <a:t>=(1.0,1.0,-1.0,-1.0)</a:t>
            </a:r>
            <a:br>
              <a:rPr lang="en-US" sz="1400" dirty="0"/>
            </a:br>
            <a:r>
              <a:rPr lang="en-US" sz="1400" dirty="0"/>
              <a:t>~ </a:t>
            </a:r>
            <a:r>
              <a:rPr lang="en-US" sz="1400" dirty="0" err="1"/>
              <a:t>XArray</a:t>
            </a:r>
            <a:r>
              <a:rPr lang="en-US" sz="1400" dirty="0"/>
              <a:t>=(0.5,0.95,1.05,1.5</a:t>
            </a:r>
            <a:r>
              <a:rPr lang="en-US" sz="1400" dirty="0" smtClean="0"/>
              <a:t>)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sz="1400" dirty="0"/>
              <a:t>New </a:t>
            </a:r>
            <a:r>
              <a:rPr lang="en-US" sz="1400" dirty="0" err="1"/>
              <a:t>InvControl.InvPVCtrl</a:t>
            </a:r>
            <a:r>
              <a:rPr lang="en-US" sz="1400" dirty="0"/>
              <a:t> mode=VOLTVAR </a:t>
            </a:r>
            <a:r>
              <a:rPr lang="en-US" sz="1400" dirty="0" err="1"/>
              <a:t>voltage_curvex_ref</a:t>
            </a:r>
            <a:r>
              <a:rPr lang="en-US" sz="1400" dirty="0"/>
              <a:t>=rated</a:t>
            </a:r>
            <a:br>
              <a:rPr lang="en-US" sz="1400" dirty="0"/>
            </a:br>
            <a:r>
              <a:rPr lang="en-US" sz="1400" dirty="0"/>
              <a:t>~ vvc_curve1=</a:t>
            </a:r>
            <a:r>
              <a:rPr lang="en-US" sz="1400" dirty="0" err="1"/>
              <a:t>vv_curve</a:t>
            </a:r>
            <a:r>
              <a:rPr lang="en-US" sz="1400" dirty="0"/>
              <a:t> </a:t>
            </a:r>
            <a:r>
              <a:rPr lang="en-US" sz="1400" dirty="0" err="1"/>
              <a:t>EventLog</a:t>
            </a:r>
            <a:r>
              <a:rPr lang="en-US" sz="1400" dirty="0"/>
              <a:t>=yes</a:t>
            </a:r>
            <a:endParaRPr lang="en-US" sz="1300" dirty="0" smtClean="0"/>
          </a:p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5149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 smtClean="0"/>
              <a:t>Volt-watt Control Mode – Example Volt-watt Curve</a:t>
            </a:r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4857" y="2036982"/>
            <a:ext cx="7714286" cy="35142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475322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 smtClean="0"/>
              <a:t>DRC Control Mode – Settings Curve</a:t>
            </a:r>
          </a:p>
        </p:txBody>
      </p:sp>
      <p:pic>
        <p:nvPicPr>
          <p:cNvPr id="5" name="Content Placeholder 4"/>
          <p:cNvPicPr>
            <a:picLocks noGrp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65125" y="1350810"/>
            <a:ext cx="8413750" cy="48866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267888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ctrTitle" sz="quarter"/>
          </p:nvPr>
        </p:nvSpPr>
        <p:spPr/>
        <p:txBody>
          <a:bodyPr/>
          <a:lstStyle/>
          <a:p>
            <a:r>
              <a:rPr lang="en-US" dirty="0" smtClean="0"/>
              <a:t>Solar PV Analysis and Hosting Capacity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934200" y="0"/>
            <a:ext cx="22098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2FFE4B61-D119-4C2A-B0FD-8BB9E4349C88}" type="slidenum">
              <a:rPr lang="en-US" smtClean="0"/>
              <a:pPr>
                <a:defRPr/>
              </a:pPr>
              <a:t>144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115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Cloud Transients and Voltage Regulation</a:t>
            </a:r>
            <a:endParaRPr lang="en-US" sz="3600" dirty="0"/>
          </a:p>
        </p:txBody>
      </p:sp>
      <p:pic>
        <p:nvPicPr>
          <p:cNvPr id="3" name="Picture 2" descr="PPT3485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52600" y="1295400"/>
            <a:ext cx="6072596" cy="513203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1520" y="3429000"/>
            <a:ext cx="13681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(Movie Demo)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972724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66800" y="1447800"/>
            <a:ext cx="6124575" cy="5019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1842" name="Rectang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r" eaLnBrk="1" hangingPunct="1">
              <a:defRPr/>
            </a:pPr>
            <a:r>
              <a:rPr lang="en-US" sz="2800" dirty="0" smtClean="0"/>
              <a:t>Regulator Response for Series of Cloud Transients</a:t>
            </a:r>
          </a:p>
        </p:txBody>
      </p:sp>
      <p:sp>
        <p:nvSpPr>
          <p:cNvPr id="21508" name="Oval 4"/>
          <p:cNvSpPr>
            <a:spLocks noChangeArrowheads="1"/>
          </p:cNvSpPr>
          <p:nvPr/>
        </p:nvSpPr>
        <p:spPr bwMode="auto">
          <a:xfrm>
            <a:off x="2195736" y="3501008"/>
            <a:ext cx="609600" cy="6096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509" name="Oval 5"/>
          <p:cNvSpPr>
            <a:spLocks noChangeArrowheads="1"/>
          </p:cNvSpPr>
          <p:nvPr/>
        </p:nvSpPr>
        <p:spPr bwMode="auto">
          <a:xfrm>
            <a:off x="3635896" y="3356992"/>
            <a:ext cx="609600" cy="6096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510" name="Oval 6"/>
          <p:cNvSpPr>
            <a:spLocks noChangeArrowheads="1"/>
          </p:cNvSpPr>
          <p:nvPr/>
        </p:nvSpPr>
        <p:spPr bwMode="auto">
          <a:xfrm>
            <a:off x="4355976" y="1844824"/>
            <a:ext cx="1066800" cy="4572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511" name="Oval 7"/>
          <p:cNvSpPr>
            <a:spLocks noChangeArrowheads="1"/>
          </p:cNvSpPr>
          <p:nvPr/>
        </p:nvSpPr>
        <p:spPr bwMode="auto">
          <a:xfrm>
            <a:off x="4644008" y="3284984"/>
            <a:ext cx="609600" cy="6096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512" name="Oval 8"/>
          <p:cNvSpPr>
            <a:spLocks noChangeArrowheads="1"/>
          </p:cNvSpPr>
          <p:nvPr/>
        </p:nvSpPr>
        <p:spPr bwMode="auto">
          <a:xfrm>
            <a:off x="2267744" y="1844824"/>
            <a:ext cx="609600" cy="6096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513" name="Text Box 9"/>
          <p:cNvSpPr txBox="1">
            <a:spLocks noChangeArrowheads="1"/>
          </p:cNvSpPr>
          <p:nvPr/>
        </p:nvSpPr>
        <p:spPr bwMode="auto">
          <a:xfrm>
            <a:off x="4876800" y="4648200"/>
            <a:ext cx="3200400" cy="3460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marL="219075" indent="-219075" algn="ctr" defTabSz="914400" eaLnBrk="0" hangingPunct="0">
              <a:spcBef>
                <a:spcPct val="50000"/>
              </a:spcBef>
            </a:pPr>
            <a:r>
              <a:rPr lang="en-US" sz="1600">
                <a:solidFill>
                  <a:srgbClr val="000000"/>
                </a:solidFill>
              </a:rPr>
              <a:t>Regulator Operations</a:t>
            </a:r>
          </a:p>
        </p:txBody>
      </p:sp>
      <p:sp>
        <p:nvSpPr>
          <p:cNvPr id="21514" name="Line 10"/>
          <p:cNvSpPr>
            <a:spLocks noChangeShapeType="1"/>
          </p:cNvSpPr>
          <p:nvPr/>
        </p:nvSpPr>
        <p:spPr bwMode="auto">
          <a:xfrm flipH="1" flipV="1">
            <a:off x="5257800" y="3886200"/>
            <a:ext cx="3810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anchor="ctr"/>
          <a:lstStyle/>
          <a:p>
            <a:endParaRPr lang="en-US"/>
          </a:p>
        </p:txBody>
      </p:sp>
      <p:sp>
        <p:nvSpPr>
          <p:cNvPr id="21515" name="Line 11"/>
          <p:cNvSpPr>
            <a:spLocks noChangeShapeType="1"/>
          </p:cNvSpPr>
          <p:nvPr/>
        </p:nvSpPr>
        <p:spPr bwMode="auto">
          <a:xfrm flipH="1" flipV="1">
            <a:off x="4267200" y="3886200"/>
            <a:ext cx="6858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49397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774825"/>
            <a:ext cx="4832350" cy="3960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531" name="Rectangle 5"/>
          <p:cNvSpPr>
            <a:spLocks noGrp="1"/>
          </p:cNvSpPr>
          <p:nvPr>
            <p:ph type="title"/>
          </p:nvPr>
        </p:nvSpPr>
        <p:spPr>
          <a:xfrm>
            <a:off x="457200" y="476672"/>
            <a:ext cx="8229600" cy="940966"/>
          </a:xfrm>
        </p:spPr>
        <p:txBody>
          <a:bodyPr/>
          <a:lstStyle/>
          <a:p>
            <a:pPr eaLnBrk="1" hangingPunct="1"/>
            <a:r>
              <a:rPr lang="en-US" dirty="0" smtClean="0"/>
              <a:t>“Headroom” for PV</a:t>
            </a:r>
          </a:p>
        </p:txBody>
      </p:sp>
      <p:pic>
        <p:nvPicPr>
          <p:cNvPr id="2253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330700" y="1790700"/>
            <a:ext cx="4813300" cy="3944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533" name="Text Box 7"/>
          <p:cNvSpPr txBox="1">
            <a:spLocks noChangeArrowheads="1"/>
          </p:cNvSpPr>
          <p:nvPr/>
        </p:nvSpPr>
        <p:spPr bwMode="auto">
          <a:xfrm>
            <a:off x="582613" y="1408113"/>
            <a:ext cx="3444875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4400">
              <a:spcBef>
                <a:spcPct val="50000"/>
              </a:spcBef>
            </a:pPr>
            <a:r>
              <a:rPr lang="en-US"/>
              <a:t>Voltage Profile for 100% Load</a:t>
            </a:r>
          </a:p>
        </p:txBody>
      </p:sp>
      <p:sp>
        <p:nvSpPr>
          <p:cNvPr id="22534" name="Text Box 8"/>
          <p:cNvSpPr txBox="1">
            <a:spLocks noChangeArrowheads="1"/>
          </p:cNvSpPr>
          <p:nvPr/>
        </p:nvSpPr>
        <p:spPr bwMode="auto">
          <a:xfrm>
            <a:off x="5116513" y="1423988"/>
            <a:ext cx="3444875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4400">
              <a:spcBef>
                <a:spcPct val="50000"/>
              </a:spcBef>
            </a:pPr>
            <a:r>
              <a:rPr lang="en-US"/>
              <a:t>Voltage Profile for 40% Load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220072" y="3573016"/>
            <a:ext cx="32403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This is the way it is most of the year !</a:t>
            </a:r>
            <a:endParaRPr lang="en-US" sz="2000" dirty="0"/>
          </a:p>
        </p:txBody>
      </p:sp>
      <p:sp>
        <p:nvSpPr>
          <p:cNvPr id="14" name="TextBox 13"/>
          <p:cNvSpPr txBox="1"/>
          <p:nvPr/>
        </p:nvSpPr>
        <p:spPr>
          <a:xfrm>
            <a:off x="5580112" y="1988840"/>
            <a:ext cx="3240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No Headroom for PV</a:t>
            </a:r>
            <a:endParaRPr lang="en-US" dirty="0"/>
          </a:p>
        </p:txBody>
      </p:sp>
      <p:cxnSp>
        <p:nvCxnSpPr>
          <p:cNvPr id="20" name="Straight Connector 19"/>
          <p:cNvCxnSpPr/>
          <p:nvPr/>
        </p:nvCxnSpPr>
        <p:spPr>
          <a:xfrm>
            <a:off x="7668344" y="2204864"/>
            <a:ext cx="43204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H="1">
            <a:off x="7596336" y="2204864"/>
            <a:ext cx="504056" cy="648072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68455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52400"/>
            <a:ext cx="8412480" cy="914400"/>
          </a:xfrm>
        </p:spPr>
        <p:txBody>
          <a:bodyPr/>
          <a:lstStyle/>
          <a:p>
            <a:r>
              <a:rPr lang="en-US" dirty="0" smtClean="0"/>
              <a:t>Providing More Headroom</a:t>
            </a:r>
            <a:endParaRPr lang="en-US" dirty="0"/>
          </a:p>
        </p:txBody>
      </p:sp>
      <p:pic>
        <p:nvPicPr>
          <p:cNvPr id="4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94409" y="1622648"/>
            <a:ext cx="552219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Oval 9"/>
          <p:cNvSpPr>
            <a:spLocks noChangeArrowheads="1"/>
          </p:cNvSpPr>
          <p:nvPr/>
        </p:nvSpPr>
        <p:spPr bwMode="auto">
          <a:xfrm>
            <a:off x="3988221" y="2636044"/>
            <a:ext cx="92075" cy="490537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" name="Line 10"/>
          <p:cNvSpPr>
            <a:spLocks noChangeShapeType="1"/>
          </p:cNvSpPr>
          <p:nvPr/>
        </p:nvSpPr>
        <p:spPr bwMode="auto">
          <a:xfrm>
            <a:off x="4051721" y="3126581"/>
            <a:ext cx="14288" cy="396875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 Box 12"/>
          <p:cNvSpPr txBox="1">
            <a:spLocks noChangeArrowheads="1"/>
          </p:cNvSpPr>
          <p:nvPr/>
        </p:nvSpPr>
        <p:spPr bwMode="auto">
          <a:xfrm>
            <a:off x="2875384" y="3523456"/>
            <a:ext cx="3444875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4400">
              <a:spcBef>
                <a:spcPct val="50000"/>
              </a:spcBef>
            </a:pPr>
            <a:r>
              <a:rPr lang="en-US" sz="1600" dirty="0"/>
              <a:t>Use DMS </a:t>
            </a:r>
            <a:r>
              <a:rPr lang="en-US" sz="1600" dirty="0" smtClean="0"/>
              <a:t>and Line-drop Compensation to Move Profile Lower </a:t>
            </a:r>
            <a:r>
              <a:rPr lang="en-US" sz="1600" dirty="0"/>
              <a:t>to Allow More “Headroom” for DG</a:t>
            </a:r>
          </a:p>
        </p:txBody>
      </p:sp>
      <p:sp>
        <p:nvSpPr>
          <p:cNvPr id="8" name="Text Box 13"/>
          <p:cNvSpPr txBox="1">
            <a:spLocks noChangeArrowheads="1"/>
          </p:cNvSpPr>
          <p:nvPr/>
        </p:nvSpPr>
        <p:spPr bwMode="auto">
          <a:xfrm>
            <a:off x="3019400" y="5107632"/>
            <a:ext cx="344487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4400">
              <a:spcBef>
                <a:spcPct val="50000"/>
              </a:spcBef>
            </a:pPr>
            <a:r>
              <a:rPr lang="en-US" sz="1600" dirty="0"/>
              <a:t>More efficient, too??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219200" y="1219200"/>
            <a:ext cx="60486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Lowering the Voltage Profile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5582737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Planning for the Long Term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Provide more headroom for more hosting capacity</a:t>
            </a:r>
          </a:p>
          <a:p>
            <a:pPr lvl="1"/>
            <a:r>
              <a:rPr lang="en-US" sz="2400" dirty="0" smtClean="0"/>
              <a:t>Lower the voltage profile</a:t>
            </a:r>
          </a:p>
          <a:p>
            <a:pPr lvl="1"/>
            <a:r>
              <a:rPr lang="en-US" sz="2400" dirty="0" smtClean="0"/>
              <a:t>Flatten voltage profile with </a:t>
            </a:r>
            <a:r>
              <a:rPr lang="en-US" sz="2400" dirty="0" err="1" smtClean="0"/>
              <a:t>var</a:t>
            </a:r>
            <a:r>
              <a:rPr lang="en-US" sz="2400" dirty="0" smtClean="0"/>
              <a:t> sources</a:t>
            </a:r>
          </a:p>
          <a:p>
            <a:r>
              <a:rPr lang="en-US" sz="2800" dirty="0" smtClean="0"/>
              <a:t>Smart Inverters</a:t>
            </a:r>
            <a:endParaRPr lang="en-US" sz="2800" dirty="0"/>
          </a:p>
        </p:txBody>
      </p:sp>
      <p:sp>
        <p:nvSpPr>
          <p:cNvPr id="5" name="AutoShape 2"/>
          <p:cNvSpPr>
            <a:spLocks noChangeArrowheads="1"/>
          </p:cNvSpPr>
          <p:nvPr/>
        </p:nvSpPr>
        <p:spPr bwMode="auto">
          <a:xfrm>
            <a:off x="1427162" y="3754437"/>
            <a:ext cx="4629150" cy="1849438"/>
          </a:xfrm>
          <a:prstGeom prst="roundRect">
            <a:avLst>
              <a:gd name="adj" fmla="val 4148"/>
            </a:avLst>
          </a:prstGeom>
          <a:gradFill rotWithShape="1">
            <a:gsLst>
              <a:gs pos="0">
                <a:srgbClr val="AEA8FE"/>
              </a:gs>
              <a:gs pos="100000">
                <a:srgbClr val="E7F6FF"/>
              </a:gs>
            </a:gsLst>
            <a:lin ang="5400000" scaled="1"/>
          </a:gradFill>
          <a:ln w="28575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pic>
        <p:nvPicPr>
          <p:cNvPr id="6" name="Picture 1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89062" y="3751262"/>
            <a:ext cx="4662488" cy="191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Picture 1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89062" y="3749675"/>
            <a:ext cx="4662488" cy="1933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Text Box 25"/>
          <p:cNvSpPr txBox="1">
            <a:spLocks noChangeArrowheads="1"/>
          </p:cNvSpPr>
          <p:nvPr/>
        </p:nvSpPr>
        <p:spPr bwMode="auto">
          <a:xfrm>
            <a:off x="1946275" y="3949700"/>
            <a:ext cx="1573212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219075" indent="-219075" algn="l"/>
            <a:r>
              <a:rPr lang="en-US">
                <a:solidFill>
                  <a:schemeClr val="bg1"/>
                </a:solidFill>
              </a:rPr>
              <a:t>Customer Load</a:t>
            </a:r>
          </a:p>
        </p:txBody>
      </p:sp>
      <p:sp>
        <p:nvSpPr>
          <p:cNvPr id="9" name="Line 26"/>
          <p:cNvSpPr>
            <a:spLocks noChangeShapeType="1"/>
          </p:cNvSpPr>
          <p:nvPr/>
        </p:nvSpPr>
        <p:spPr bwMode="auto">
          <a:xfrm flipH="1">
            <a:off x="2157412" y="4354512"/>
            <a:ext cx="209550" cy="407988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 type="triangle" w="med" len="med"/>
          </a:ln>
          <a:effectLst/>
        </p:spPr>
        <p:txBody>
          <a:bodyPr anchor="ctr"/>
          <a:lstStyle/>
          <a:p>
            <a:endParaRPr lang="en-US"/>
          </a:p>
        </p:txBody>
      </p:sp>
      <p:sp>
        <p:nvSpPr>
          <p:cNvPr id="10" name="Line 27"/>
          <p:cNvSpPr>
            <a:spLocks noChangeShapeType="1"/>
          </p:cNvSpPr>
          <p:nvPr/>
        </p:nvSpPr>
        <p:spPr bwMode="auto">
          <a:xfrm flipH="1">
            <a:off x="4510087" y="4259262"/>
            <a:ext cx="209550" cy="407988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 type="triangle" w="med" len="med"/>
          </a:ln>
          <a:effectLst/>
        </p:spPr>
        <p:txBody>
          <a:bodyPr anchor="ctr"/>
          <a:lstStyle/>
          <a:p>
            <a:endParaRPr lang="en-US"/>
          </a:p>
        </p:txBody>
      </p:sp>
      <p:sp>
        <p:nvSpPr>
          <p:cNvPr id="11" name="Text Box 28"/>
          <p:cNvSpPr txBox="1">
            <a:spLocks noChangeArrowheads="1"/>
          </p:cNvSpPr>
          <p:nvPr/>
        </p:nvSpPr>
        <p:spPr bwMode="auto">
          <a:xfrm>
            <a:off x="4298950" y="3854450"/>
            <a:ext cx="1392237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219075" indent="-219075" algn="l"/>
            <a:r>
              <a:rPr lang="en-US">
                <a:solidFill>
                  <a:schemeClr val="bg1"/>
                </a:solidFill>
              </a:rPr>
              <a:t>Customer PV</a:t>
            </a:r>
          </a:p>
        </p:txBody>
      </p:sp>
      <p:sp>
        <p:nvSpPr>
          <p:cNvPr id="12" name="AutoShape 29"/>
          <p:cNvSpPr>
            <a:spLocks noChangeArrowheads="1"/>
          </p:cNvSpPr>
          <p:nvPr/>
        </p:nvSpPr>
        <p:spPr bwMode="auto">
          <a:xfrm>
            <a:off x="1420812" y="3754437"/>
            <a:ext cx="4629150" cy="1849438"/>
          </a:xfrm>
          <a:prstGeom prst="roundRect">
            <a:avLst>
              <a:gd name="adj" fmla="val 4148"/>
            </a:avLst>
          </a:prstGeom>
          <a:gradFill rotWithShape="1">
            <a:gsLst>
              <a:gs pos="0">
                <a:srgbClr val="AEA8FE"/>
              </a:gs>
              <a:gs pos="100000">
                <a:srgbClr val="E7F6FF"/>
              </a:gs>
            </a:gsLst>
            <a:lin ang="5400000" scaled="1"/>
          </a:gradFill>
          <a:ln w="28575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grpSp>
        <p:nvGrpSpPr>
          <p:cNvPr id="4" name="Group 30"/>
          <p:cNvGrpSpPr>
            <a:grpSpLocks/>
          </p:cNvGrpSpPr>
          <p:nvPr/>
        </p:nvGrpSpPr>
        <p:grpSpPr bwMode="auto">
          <a:xfrm>
            <a:off x="1600200" y="3962400"/>
            <a:ext cx="4610100" cy="1630362"/>
            <a:chOff x="2738" y="2392"/>
            <a:chExt cx="2904" cy="1027"/>
          </a:xfrm>
        </p:grpSpPr>
        <p:sp>
          <p:nvSpPr>
            <p:cNvPr id="14" name="Line 4"/>
            <p:cNvSpPr>
              <a:spLocks noChangeShapeType="1"/>
            </p:cNvSpPr>
            <p:nvPr/>
          </p:nvSpPr>
          <p:spPr bwMode="auto">
            <a:xfrm>
              <a:off x="2956" y="2916"/>
              <a:ext cx="266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Line 5"/>
            <p:cNvSpPr>
              <a:spLocks noChangeShapeType="1"/>
            </p:cNvSpPr>
            <p:nvPr/>
          </p:nvSpPr>
          <p:spPr bwMode="auto">
            <a:xfrm flipV="1">
              <a:off x="2956" y="2425"/>
              <a:ext cx="0" cy="9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 Box 6"/>
            <p:cNvSpPr txBox="1">
              <a:spLocks noChangeArrowheads="1"/>
            </p:cNvSpPr>
            <p:nvPr/>
          </p:nvSpPr>
          <p:spPr bwMode="auto">
            <a:xfrm rot="-5400000">
              <a:off x="2360" y="2783"/>
              <a:ext cx="968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l" eaLnBrk="1" hangingPunct="1">
                <a:spcBef>
                  <a:spcPct val="0"/>
                </a:spcBef>
              </a:pPr>
              <a:r>
                <a:rPr lang="en-US">
                  <a:solidFill>
                    <a:schemeClr val="tx1"/>
                  </a:solidFill>
                  <a:latin typeface="Calibri" pitchFamily="34" charset="0"/>
                </a:rPr>
                <a:t>VARs Generated</a:t>
              </a:r>
            </a:p>
          </p:txBody>
        </p:sp>
        <p:sp>
          <p:nvSpPr>
            <p:cNvPr id="17" name="Text Box 7"/>
            <p:cNvSpPr txBox="1">
              <a:spLocks noChangeArrowheads="1"/>
            </p:cNvSpPr>
            <p:nvPr/>
          </p:nvSpPr>
          <p:spPr bwMode="auto">
            <a:xfrm>
              <a:off x="2946" y="2512"/>
              <a:ext cx="587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l" eaLnBrk="1" hangingPunct="1">
                <a:spcBef>
                  <a:spcPct val="0"/>
                </a:spcBef>
              </a:pPr>
              <a:r>
                <a:rPr lang="en-US" sz="1400">
                  <a:solidFill>
                    <a:schemeClr val="tx1"/>
                  </a:solidFill>
                  <a:latin typeface="Calibri" pitchFamily="34" charset="0"/>
                </a:rPr>
                <a:t>Capacitive</a:t>
              </a:r>
            </a:p>
          </p:txBody>
        </p:sp>
        <p:sp>
          <p:nvSpPr>
            <p:cNvPr id="18" name="Text Box 8"/>
            <p:cNvSpPr txBox="1">
              <a:spLocks noChangeArrowheads="1"/>
            </p:cNvSpPr>
            <p:nvPr/>
          </p:nvSpPr>
          <p:spPr bwMode="auto">
            <a:xfrm>
              <a:off x="2960" y="3074"/>
              <a:ext cx="539" cy="192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l" eaLnBrk="1" hangingPunct="1">
                <a:spcBef>
                  <a:spcPct val="0"/>
                </a:spcBef>
              </a:pPr>
              <a:r>
                <a:rPr lang="en-US" sz="1400">
                  <a:solidFill>
                    <a:schemeClr val="tx1"/>
                  </a:solidFill>
                  <a:latin typeface="Calibri" pitchFamily="34" charset="0"/>
                </a:rPr>
                <a:t>Inductive</a:t>
              </a:r>
            </a:p>
          </p:txBody>
        </p:sp>
        <p:sp>
          <p:nvSpPr>
            <p:cNvPr id="19" name="Text Box 9"/>
            <p:cNvSpPr txBox="1">
              <a:spLocks noChangeArrowheads="1"/>
            </p:cNvSpPr>
            <p:nvPr/>
          </p:nvSpPr>
          <p:spPr bwMode="auto">
            <a:xfrm>
              <a:off x="5029" y="2538"/>
              <a:ext cx="613" cy="3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 eaLnBrk="1" hangingPunct="1">
                <a:spcBef>
                  <a:spcPct val="0"/>
                </a:spcBef>
              </a:pPr>
              <a:r>
                <a:rPr lang="en-US">
                  <a:solidFill>
                    <a:schemeClr val="tx1"/>
                  </a:solidFill>
                  <a:latin typeface="Calibri" pitchFamily="34" charset="0"/>
                </a:rPr>
                <a:t>System Voltage</a:t>
              </a:r>
            </a:p>
          </p:txBody>
        </p:sp>
        <p:sp>
          <p:nvSpPr>
            <p:cNvPr id="20" name="Text Box 10"/>
            <p:cNvSpPr txBox="1">
              <a:spLocks noChangeArrowheads="1"/>
            </p:cNvSpPr>
            <p:nvPr/>
          </p:nvSpPr>
          <p:spPr bwMode="auto">
            <a:xfrm>
              <a:off x="3591" y="3114"/>
              <a:ext cx="219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l" eaLnBrk="1" hangingPunct="1">
                <a:spcBef>
                  <a:spcPct val="0"/>
                </a:spcBef>
              </a:pPr>
              <a:r>
                <a:rPr lang="en-US" sz="1200">
                  <a:solidFill>
                    <a:schemeClr val="tx1"/>
                  </a:solidFill>
                  <a:latin typeface="Calibri" pitchFamily="34" charset="0"/>
                </a:rPr>
                <a:t>V1</a:t>
              </a:r>
            </a:p>
          </p:txBody>
        </p:sp>
        <p:sp>
          <p:nvSpPr>
            <p:cNvPr id="21" name="Text Box 11"/>
            <p:cNvSpPr txBox="1">
              <a:spLocks noChangeArrowheads="1"/>
            </p:cNvSpPr>
            <p:nvPr/>
          </p:nvSpPr>
          <p:spPr bwMode="auto">
            <a:xfrm>
              <a:off x="3958" y="3114"/>
              <a:ext cx="219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l" eaLnBrk="1" hangingPunct="1">
                <a:spcBef>
                  <a:spcPct val="0"/>
                </a:spcBef>
              </a:pPr>
              <a:r>
                <a:rPr lang="en-US" sz="1200">
                  <a:solidFill>
                    <a:schemeClr val="tx1"/>
                  </a:solidFill>
                  <a:latin typeface="Calibri" pitchFamily="34" charset="0"/>
                </a:rPr>
                <a:t>V2</a:t>
              </a:r>
            </a:p>
          </p:txBody>
        </p:sp>
        <p:sp>
          <p:nvSpPr>
            <p:cNvPr id="22" name="Text Box 12"/>
            <p:cNvSpPr txBox="1">
              <a:spLocks noChangeArrowheads="1"/>
            </p:cNvSpPr>
            <p:nvPr/>
          </p:nvSpPr>
          <p:spPr bwMode="auto">
            <a:xfrm>
              <a:off x="4459" y="3114"/>
              <a:ext cx="219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l" eaLnBrk="1" hangingPunct="1">
                <a:spcBef>
                  <a:spcPct val="0"/>
                </a:spcBef>
              </a:pPr>
              <a:r>
                <a:rPr lang="en-US" sz="1200">
                  <a:solidFill>
                    <a:schemeClr val="tx1"/>
                  </a:solidFill>
                  <a:latin typeface="Calibri" pitchFamily="34" charset="0"/>
                </a:rPr>
                <a:t>V3</a:t>
              </a:r>
            </a:p>
          </p:txBody>
        </p:sp>
        <p:sp>
          <p:nvSpPr>
            <p:cNvPr id="23" name="Text Box 13"/>
            <p:cNvSpPr txBox="1">
              <a:spLocks noChangeArrowheads="1"/>
            </p:cNvSpPr>
            <p:nvPr/>
          </p:nvSpPr>
          <p:spPr bwMode="auto">
            <a:xfrm>
              <a:off x="4791" y="3015"/>
              <a:ext cx="219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l" eaLnBrk="1" hangingPunct="1">
                <a:spcBef>
                  <a:spcPct val="0"/>
                </a:spcBef>
              </a:pPr>
              <a:r>
                <a:rPr lang="en-US" sz="1200">
                  <a:solidFill>
                    <a:schemeClr val="tx1"/>
                  </a:solidFill>
                  <a:latin typeface="Calibri" pitchFamily="34" charset="0"/>
                </a:rPr>
                <a:t>V4</a:t>
              </a:r>
            </a:p>
          </p:txBody>
        </p:sp>
        <p:sp>
          <p:nvSpPr>
            <p:cNvPr id="24" name="Line 14"/>
            <p:cNvSpPr>
              <a:spLocks noChangeShapeType="1"/>
            </p:cNvSpPr>
            <p:nvPr/>
          </p:nvSpPr>
          <p:spPr bwMode="auto">
            <a:xfrm>
              <a:off x="3457" y="2458"/>
              <a:ext cx="189" cy="1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Line 15"/>
            <p:cNvSpPr>
              <a:spLocks noChangeShapeType="1"/>
            </p:cNvSpPr>
            <p:nvPr/>
          </p:nvSpPr>
          <p:spPr bwMode="auto">
            <a:xfrm>
              <a:off x="3657" y="2458"/>
              <a:ext cx="400" cy="458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Line 16"/>
            <p:cNvSpPr>
              <a:spLocks noChangeShapeType="1"/>
            </p:cNvSpPr>
            <p:nvPr/>
          </p:nvSpPr>
          <p:spPr bwMode="auto">
            <a:xfrm>
              <a:off x="4057" y="2916"/>
              <a:ext cx="501" cy="0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Line 17"/>
            <p:cNvSpPr>
              <a:spLocks noChangeShapeType="1"/>
            </p:cNvSpPr>
            <p:nvPr/>
          </p:nvSpPr>
          <p:spPr bwMode="auto">
            <a:xfrm>
              <a:off x="4558" y="2916"/>
              <a:ext cx="333" cy="426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Line 18"/>
            <p:cNvSpPr>
              <a:spLocks noChangeShapeType="1"/>
            </p:cNvSpPr>
            <p:nvPr/>
          </p:nvSpPr>
          <p:spPr bwMode="auto">
            <a:xfrm>
              <a:off x="4881" y="3332"/>
              <a:ext cx="221" cy="0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Line 19"/>
            <p:cNvSpPr>
              <a:spLocks noChangeShapeType="1"/>
            </p:cNvSpPr>
            <p:nvPr/>
          </p:nvSpPr>
          <p:spPr bwMode="auto">
            <a:xfrm>
              <a:off x="3657" y="2458"/>
              <a:ext cx="0" cy="65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Line 20"/>
            <p:cNvSpPr>
              <a:spLocks noChangeShapeType="1"/>
            </p:cNvSpPr>
            <p:nvPr/>
          </p:nvSpPr>
          <p:spPr bwMode="auto">
            <a:xfrm flipV="1">
              <a:off x="4057" y="2916"/>
              <a:ext cx="0" cy="16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Line 21"/>
            <p:cNvSpPr>
              <a:spLocks noChangeShapeType="1"/>
            </p:cNvSpPr>
            <p:nvPr/>
          </p:nvSpPr>
          <p:spPr bwMode="auto">
            <a:xfrm flipV="1">
              <a:off x="4558" y="2916"/>
              <a:ext cx="0" cy="19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Line 22"/>
            <p:cNvSpPr>
              <a:spLocks noChangeShapeType="1"/>
            </p:cNvSpPr>
            <p:nvPr/>
          </p:nvSpPr>
          <p:spPr bwMode="auto">
            <a:xfrm flipV="1">
              <a:off x="4891" y="3178"/>
              <a:ext cx="0" cy="16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Text Box 23"/>
            <p:cNvSpPr txBox="1">
              <a:spLocks noChangeArrowheads="1"/>
            </p:cNvSpPr>
            <p:nvPr/>
          </p:nvSpPr>
          <p:spPr bwMode="auto">
            <a:xfrm>
              <a:off x="3857" y="2392"/>
              <a:ext cx="230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l" eaLnBrk="1" hangingPunct="1">
                <a:spcBef>
                  <a:spcPct val="0"/>
                </a:spcBef>
              </a:pPr>
              <a:r>
                <a:rPr lang="en-US" sz="1200">
                  <a:solidFill>
                    <a:schemeClr val="tx1"/>
                  </a:solidFill>
                  <a:latin typeface="Calibri" pitchFamily="34" charset="0"/>
                </a:rPr>
                <a:t>Q1</a:t>
              </a:r>
            </a:p>
          </p:txBody>
        </p:sp>
        <p:sp>
          <p:nvSpPr>
            <p:cNvPr id="34" name="Text Box 24"/>
            <p:cNvSpPr txBox="1">
              <a:spLocks noChangeArrowheads="1"/>
            </p:cNvSpPr>
            <p:nvPr/>
          </p:nvSpPr>
          <p:spPr bwMode="auto">
            <a:xfrm>
              <a:off x="5335" y="3246"/>
              <a:ext cx="230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l" eaLnBrk="1" hangingPunct="1">
                <a:spcBef>
                  <a:spcPct val="0"/>
                </a:spcBef>
              </a:pPr>
              <a:r>
                <a:rPr lang="en-US" sz="1200">
                  <a:solidFill>
                    <a:schemeClr val="tx1"/>
                  </a:solidFill>
                  <a:latin typeface="Calibri" pitchFamily="34" charset="0"/>
                </a:rPr>
                <a:t>Q4</a:t>
              </a:r>
            </a:p>
          </p:txBody>
        </p:sp>
        <p:sp>
          <p:nvSpPr>
            <p:cNvPr id="35" name="Text Box 25"/>
            <p:cNvSpPr txBox="1">
              <a:spLocks noChangeArrowheads="1"/>
            </p:cNvSpPr>
            <p:nvPr/>
          </p:nvSpPr>
          <p:spPr bwMode="auto">
            <a:xfrm>
              <a:off x="4757" y="2720"/>
              <a:ext cx="230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l" eaLnBrk="1" hangingPunct="1">
                <a:spcBef>
                  <a:spcPct val="0"/>
                </a:spcBef>
              </a:pPr>
              <a:r>
                <a:rPr lang="en-US" sz="1200">
                  <a:solidFill>
                    <a:schemeClr val="tx1"/>
                  </a:solidFill>
                  <a:latin typeface="Calibri" pitchFamily="34" charset="0"/>
                </a:rPr>
                <a:t>Q3</a:t>
              </a:r>
            </a:p>
          </p:txBody>
        </p:sp>
        <p:sp>
          <p:nvSpPr>
            <p:cNvPr id="36" name="Text Box 26"/>
            <p:cNvSpPr txBox="1">
              <a:spLocks noChangeArrowheads="1"/>
            </p:cNvSpPr>
            <p:nvPr/>
          </p:nvSpPr>
          <p:spPr bwMode="auto">
            <a:xfrm>
              <a:off x="4224" y="2720"/>
              <a:ext cx="230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l" eaLnBrk="1" hangingPunct="1">
                <a:spcBef>
                  <a:spcPct val="0"/>
                </a:spcBef>
              </a:pPr>
              <a:r>
                <a:rPr lang="en-US" sz="1200">
                  <a:solidFill>
                    <a:schemeClr val="tx1"/>
                  </a:solidFill>
                  <a:latin typeface="Calibri" pitchFamily="34" charset="0"/>
                </a:rPr>
                <a:t>Q2</a:t>
              </a:r>
            </a:p>
          </p:txBody>
        </p:sp>
        <p:sp>
          <p:nvSpPr>
            <p:cNvPr id="37" name="Line 27"/>
            <p:cNvSpPr>
              <a:spLocks noChangeShapeType="1"/>
            </p:cNvSpPr>
            <p:nvPr/>
          </p:nvSpPr>
          <p:spPr bwMode="auto">
            <a:xfrm>
              <a:off x="5026" y="3332"/>
              <a:ext cx="339" cy="10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Line 28"/>
            <p:cNvSpPr>
              <a:spLocks noChangeShapeType="1"/>
            </p:cNvSpPr>
            <p:nvPr/>
          </p:nvSpPr>
          <p:spPr bwMode="auto">
            <a:xfrm flipH="1">
              <a:off x="3024" y="2458"/>
              <a:ext cx="456" cy="1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Line 29"/>
            <p:cNvSpPr>
              <a:spLocks noChangeShapeType="1"/>
            </p:cNvSpPr>
            <p:nvPr/>
          </p:nvSpPr>
          <p:spPr bwMode="auto">
            <a:xfrm flipH="1">
              <a:off x="4591" y="2819"/>
              <a:ext cx="167" cy="9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Line 30"/>
            <p:cNvSpPr>
              <a:spLocks noChangeShapeType="1"/>
            </p:cNvSpPr>
            <p:nvPr/>
          </p:nvSpPr>
          <p:spPr bwMode="auto">
            <a:xfrm flipH="1">
              <a:off x="4091" y="2819"/>
              <a:ext cx="133" cy="9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Line 31"/>
            <p:cNvSpPr>
              <a:spLocks noChangeShapeType="1"/>
            </p:cNvSpPr>
            <p:nvPr/>
          </p:nvSpPr>
          <p:spPr bwMode="auto">
            <a:xfrm flipH="1">
              <a:off x="3723" y="2458"/>
              <a:ext cx="13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2" name="Line 59"/>
          <p:cNvSpPr>
            <a:spLocks noChangeShapeType="1"/>
          </p:cNvSpPr>
          <p:nvPr/>
        </p:nvSpPr>
        <p:spPr bwMode="auto">
          <a:xfrm flipH="1">
            <a:off x="4562475" y="4225925"/>
            <a:ext cx="209550" cy="407987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 type="triangle" w="med" len="med"/>
          </a:ln>
          <a:effectLst/>
        </p:spPr>
        <p:txBody>
          <a:bodyPr anchor="ctr"/>
          <a:lstStyle/>
          <a:p>
            <a:endParaRPr lang="en-US"/>
          </a:p>
        </p:txBody>
      </p:sp>
      <p:sp>
        <p:nvSpPr>
          <p:cNvPr id="43" name="Text Box 60"/>
          <p:cNvSpPr txBox="1">
            <a:spLocks noChangeArrowheads="1"/>
          </p:cNvSpPr>
          <p:nvPr/>
        </p:nvSpPr>
        <p:spPr bwMode="auto">
          <a:xfrm>
            <a:off x="4351337" y="3821112"/>
            <a:ext cx="162877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219075" indent="-219075" algn="l"/>
            <a:r>
              <a:rPr lang="en-US">
                <a:solidFill>
                  <a:schemeClr val="bg1"/>
                </a:solidFill>
              </a:rPr>
              <a:t>Volt-Var Control</a:t>
            </a:r>
          </a:p>
        </p:txBody>
      </p:sp>
    </p:spTree>
    <p:extLst>
      <p:ext uri="{BB962C8B-B14F-4D97-AF65-F5344CB8AC3E}">
        <p14:creationId xmlns:p14="http://schemas.microsoft.com/office/powerpoint/2010/main" val="334707246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  <p:bldP spid="12" grpId="0" animBg="1"/>
      <p:bldP spid="42" grpId="0" animBg="1"/>
      <p:bldP spid="4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Voltage Profile for Single Power Flow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9132" y="751094"/>
            <a:ext cx="5673978" cy="556398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04527301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658" name="AutoShape 2"/>
          <p:cNvSpPr>
            <a:spLocks noChangeArrowheads="1"/>
          </p:cNvSpPr>
          <p:nvPr/>
        </p:nvSpPr>
        <p:spPr bwMode="auto">
          <a:xfrm>
            <a:off x="295275" y="1685925"/>
            <a:ext cx="4629150" cy="1849438"/>
          </a:xfrm>
          <a:prstGeom prst="roundRect">
            <a:avLst>
              <a:gd name="adj" fmla="val 4148"/>
            </a:avLst>
          </a:prstGeom>
          <a:gradFill rotWithShape="1">
            <a:gsLst>
              <a:gs pos="0">
                <a:srgbClr val="AEA8FE"/>
              </a:gs>
              <a:gs pos="100000">
                <a:srgbClr val="E7F6FF"/>
              </a:gs>
            </a:gsLst>
            <a:lin ang="5400000" scaled="1"/>
          </a:gradFill>
          <a:ln w="28575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82659" name="AutoShape 3"/>
          <p:cNvSpPr>
            <a:spLocks noChangeArrowheads="1"/>
          </p:cNvSpPr>
          <p:nvPr/>
        </p:nvSpPr>
        <p:spPr bwMode="auto">
          <a:xfrm>
            <a:off x="279400" y="3627438"/>
            <a:ext cx="4676775" cy="2624137"/>
          </a:xfrm>
          <a:prstGeom prst="roundRect">
            <a:avLst>
              <a:gd name="adj" fmla="val 4148"/>
            </a:avLst>
          </a:prstGeom>
          <a:gradFill rotWithShape="1">
            <a:gsLst>
              <a:gs pos="0">
                <a:srgbClr val="9FFFA4"/>
              </a:gs>
              <a:gs pos="100000">
                <a:srgbClr val="DFFDE4"/>
              </a:gs>
            </a:gsLst>
            <a:lin ang="5400000" scaled="1"/>
          </a:gradFill>
          <a:ln w="28575">
            <a:solidFill>
              <a:srgbClr val="339966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pic>
        <p:nvPicPr>
          <p:cNvPr id="582660" name="Picture 4" descr="nopv"/>
          <p:cNvPicPr>
            <a:picLocks noChangeAspect="1" noChangeArrowheads="1"/>
          </p:cNvPicPr>
          <p:nvPr/>
        </p:nvPicPr>
        <p:blipFill>
          <a:blip r:embed="rId3" cstate="print"/>
          <a:srcRect l="32965" t="4845" r="24121" b="11954"/>
          <a:stretch>
            <a:fillRect/>
          </a:stretch>
        </p:blipFill>
        <p:spPr bwMode="auto">
          <a:xfrm>
            <a:off x="5076825" y="927663"/>
            <a:ext cx="4067175" cy="5016500"/>
          </a:xfrm>
          <a:prstGeom prst="rect">
            <a:avLst/>
          </a:prstGeom>
          <a:noFill/>
        </p:spPr>
      </p:pic>
      <p:sp>
        <p:nvSpPr>
          <p:cNvPr id="582661" name="Rectangle 5"/>
          <p:cNvSpPr>
            <a:spLocks noGrp="1" noChangeArrowheads="1"/>
          </p:cNvSpPr>
          <p:nvPr>
            <p:ph type="title"/>
          </p:nvPr>
        </p:nvSpPr>
        <p:spPr>
          <a:xfrm>
            <a:off x="476840" y="423119"/>
            <a:ext cx="4464496" cy="864096"/>
          </a:xfrm>
        </p:spPr>
        <p:txBody>
          <a:bodyPr>
            <a:normAutofit fontScale="90000"/>
          </a:bodyPr>
          <a:lstStyle/>
          <a:p>
            <a:r>
              <a:rPr lang="en-US" sz="2400" dirty="0"/>
              <a:t>Use of Smart Inverters for Accommodating High-Penetration PV</a:t>
            </a:r>
          </a:p>
        </p:txBody>
      </p:sp>
      <p:pic>
        <p:nvPicPr>
          <p:cNvPr id="582662" name="Picture 6" descr="25pv"/>
          <p:cNvPicPr>
            <a:picLocks noChangeAspect="1" noChangeArrowheads="1"/>
          </p:cNvPicPr>
          <p:nvPr/>
        </p:nvPicPr>
        <p:blipFill>
          <a:blip r:embed="rId4" cstate="print"/>
          <a:srcRect l="32797" t="4634" r="24599" b="12166"/>
          <a:stretch>
            <a:fillRect/>
          </a:stretch>
        </p:blipFill>
        <p:spPr bwMode="auto">
          <a:xfrm>
            <a:off x="5033963" y="930838"/>
            <a:ext cx="4041775" cy="5016500"/>
          </a:xfrm>
          <a:prstGeom prst="rect">
            <a:avLst/>
          </a:prstGeom>
          <a:noFill/>
        </p:spPr>
      </p:pic>
      <p:pic>
        <p:nvPicPr>
          <p:cNvPr id="582663" name="Picture 7"/>
          <p:cNvPicPr>
            <a:picLocks noChangeAspect="1" noChangeArrowheads="1"/>
          </p:cNvPicPr>
          <p:nvPr/>
        </p:nvPicPr>
        <p:blipFill>
          <a:blip r:embed="rId5" cstate="print"/>
          <a:srcRect t="2193" b="4355"/>
          <a:stretch>
            <a:fillRect/>
          </a:stretch>
        </p:blipFill>
        <p:spPr bwMode="auto">
          <a:xfrm>
            <a:off x="5014913" y="949888"/>
            <a:ext cx="4129087" cy="5008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82664" name="Oval 8"/>
          <p:cNvSpPr>
            <a:spLocks noChangeArrowheads="1"/>
          </p:cNvSpPr>
          <p:nvPr/>
        </p:nvSpPr>
        <p:spPr bwMode="gray">
          <a:xfrm>
            <a:off x="6727825" y="1389626"/>
            <a:ext cx="112713" cy="103187"/>
          </a:xfrm>
          <a:prstGeom prst="ellipse">
            <a:avLst/>
          </a:prstGeom>
          <a:solidFill>
            <a:srgbClr val="FFFF00"/>
          </a:solidFill>
          <a:ln w="19050" algn="ctr">
            <a:solidFill>
              <a:srgbClr val="FF3300"/>
            </a:solidFill>
            <a:round/>
            <a:headEnd/>
            <a:tailEnd/>
          </a:ln>
          <a:effectLst/>
        </p:spPr>
        <p:txBody>
          <a:bodyPr rot="10800000" vert="eaVert" wrap="none" anchor="ctr"/>
          <a:lstStyle/>
          <a:p>
            <a:endParaRPr lang="en-US"/>
          </a:p>
        </p:txBody>
      </p:sp>
      <p:sp>
        <p:nvSpPr>
          <p:cNvPr id="582665" name="Text Box 9"/>
          <p:cNvSpPr txBox="1">
            <a:spLocks noChangeArrowheads="1"/>
          </p:cNvSpPr>
          <p:nvPr/>
        </p:nvSpPr>
        <p:spPr bwMode="gray">
          <a:xfrm>
            <a:off x="6875463" y="1295963"/>
            <a:ext cx="1358900" cy="27463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219075" indent="-219075"/>
            <a:r>
              <a:rPr lang="en-US" sz="1200"/>
              <a:t>Solar Rooftop PV</a:t>
            </a:r>
          </a:p>
        </p:txBody>
      </p:sp>
      <p:sp>
        <p:nvSpPr>
          <p:cNvPr id="582666" name="AutoShape 10"/>
          <p:cNvSpPr>
            <a:spLocks noChangeArrowheads="1"/>
          </p:cNvSpPr>
          <p:nvPr/>
        </p:nvSpPr>
        <p:spPr bwMode="auto">
          <a:xfrm>
            <a:off x="8599488" y="4437626"/>
            <a:ext cx="212725" cy="185737"/>
          </a:xfrm>
          <a:prstGeom prst="roundRect">
            <a:avLst>
              <a:gd name="adj" fmla="val 16667"/>
            </a:avLst>
          </a:prstGeom>
          <a:solidFill>
            <a:srgbClr val="EAEAEA"/>
          </a:solidFill>
          <a:ln w="38100">
            <a:solidFill>
              <a:srgbClr val="3333CC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82667" name="AutoShape 11"/>
          <p:cNvSpPr>
            <a:spLocks noChangeArrowheads="1"/>
          </p:cNvSpPr>
          <p:nvPr/>
        </p:nvSpPr>
        <p:spPr bwMode="auto">
          <a:xfrm rot="-1497044">
            <a:off x="5500688" y="1584888"/>
            <a:ext cx="1166812" cy="233363"/>
          </a:xfrm>
          <a:prstGeom prst="leftArrow">
            <a:avLst>
              <a:gd name="adj1" fmla="val 34741"/>
              <a:gd name="adj2" fmla="val 107685"/>
            </a:avLst>
          </a:prstGeom>
          <a:gradFill rotWithShape="1">
            <a:gsLst>
              <a:gs pos="0">
                <a:schemeClr val="tx2"/>
              </a:gs>
              <a:gs pos="100000">
                <a:srgbClr val="6699FF">
                  <a:alpha val="60001"/>
                </a:srgbClr>
              </a:gs>
            </a:gsLst>
            <a:lin ang="0" scaled="1"/>
          </a:gradFill>
          <a:ln w="9525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82668" name="AutoShape 12"/>
          <p:cNvSpPr>
            <a:spLocks noChangeArrowheads="1"/>
          </p:cNvSpPr>
          <p:nvPr/>
        </p:nvSpPr>
        <p:spPr bwMode="auto">
          <a:xfrm rot="-3791754">
            <a:off x="5358607" y="2285769"/>
            <a:ext cx="1879600" cy="233363"/>
          </a:xfrm>
          <a:prstGeom prst="leftArrow">
            <a:avLst>
              <a:gd name="adj1" fmla="val 34741"/>
              <a:gd name="adj2" fmla="val 173468"/>
            </a:avLst>
          </a:prstGeom>
          <a:gradFill rotWithShape="1">
            <a:gsLst>
              <a:gs pos="0">
                <a:schemeClr val="tx2"/>
              </a:gs>
              <a:gs pos="100000">
                <a:srgbClr val="6699FF">
                  <a:alpha val="60001"/>
                </a:srgbClr>
              </a:gs>
            </a:gsLst>
            <a:lin ang="0" scaled="1"/>
          </a:gradFill>
          <a:ln w="9525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82669" name="Text Box 13"/>
          <p:cNvSpPr txBox="1">
            <a:spLocks noChangeArrowheads="1"/>
          </p:cNvSpPr>
          <p:nvPr/>
        </p:nvSpPr>
        <p:spPr bwMode="gray">
          <a:xfrm>
            <a:off x="6799068" y="1297745"/>
            <a:ext cx="1520825" cy="549275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219075" indent="-219075"/>
            <a:r>
              <a:rPr lang="en-US" sz="1200" dirty="0"/>
              <a:t>Solar Rooftop PV</a:t>
            </a:r>
          </a:p>
          <a:p>
            <a:pPr marL="219075" indent="-219075"/>
            <a:r>
              <a:rPr lang="en-US" sz="1200" dirty="0"/>
              <a:t>With volt/</a:t>
            </a:r>
            <a:r>
              <a:rPr lang="en-US" sz="1200" dirty="0" err="1"/>
              <a:t>var</a:t>
            </a:r>
            <a:r>
              <a:rPr lang="en-US" sz="1200" dirty="0"/>
              <a:t> control</a:t>
            </a:r>
          </a:p>
        </p:txBody>
      </p:sp>
      <p:pic>
        <p:nvPicPr>
          <p:cNvPr id="582670" name="Picture 14"/>
          <p:cNvPicPr>
            <a:picLocks noGrp="1" noChangeAspect="1" noChangeArrowheads="1"/>
          </p:cNvPicPr>
          <p:nvPr>
            <p:ph idx="1"/>
          </p:nvPr>
        </p:nvPicPr>
        <p:blipFill>
          <a:blip r:embed="rId6" cstate="print"/>
          <a:srcRect/>
          <a:stretch>
            <a:fillRect/>
          </a:stretch>
        </p:blipFill>
        <p:spPr>
          <a:xfrm>
            <a:off x="257175" y="1682750"/>
            <a:ext cx="4662488" cy="1916113"/>
          </a:xfrm>
          <a:noFill/>
          <a:ln/>
        </p:spPr>
      </p:pic>
      <p:pic>
        <p:nvPicPr>
          <p:cNvPr id="582671" name="Picture 15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57175" y="1681163"/>
            <a:ext cx="4662488" cy="1933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82672" name="Picture 16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47663" y="3795713"/>
            <a:ext cx="4625975" cy="2376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82673" name="Freeform 17"/>
          <p:cNvSpPr>
            <a:spLocks noChangeAspect="1"/>
          </p:cNvSpPr>
          <p:nvPr/>
        </p:nvSpPr>
        <p:spPr bwMode="auto">
          <a:xfrm>
            <a:off x="839788" y="4476750"/>
            <a:ext cx="3902075" cy="1023938"/>
          </a:xfrm>
          <a:custGeom>
            <a:avLst/>
            <a:gdLst/>
            <a:ahLst/>
            <a:cxnLst>
              <a:cxn ang="0">
                <a:pos x="15" y="80"/>
              </a:cxn>
              <a:cxn ang="0">
                <a:pos x="37" y="70"/>
              </a:cxn>
              <a:cxn ang="0">
                <a:pos x="59" y="76"/>
              </a:cxn>
              <a:cxn ang="0">
                <a:pos x="82" y="60"/>
              </a:cxn>
              <a:cxn ang="0">
                <a:pos x="104" y="47"/>
              </a:cxn>
              <a:cxn ang="0">
                <a:pos x="126" y="42"/>
              </a:cxn>
              <a:cxn ang="0">
                <a:pos x="149" y="22"/>
              </a:cxn>
              <a:cxn ang="0">
                <a:pos x="171" y="26"/>
              </a:cxn>
              <a:cxn ang="0">
                <a:pos x="194" y="12"/>
              </a:cxn>
              <a:cxn ang="0">
                <a:pos x="216" y="14"/>
              </a:cxn>
              <a:cxn ang="0">
                <a:pos x="238" y="9"/>
              </a:cxn>
              <a:cxn ang="0">
                <a:pos x="261" y="4"/>
              </a:cxn>
              <a:cxn ang="0">
                <a:pos x="283" y="4"/>
              </a:cxn>
              <a:cxn ang="0">
                <a:pos x="305" y="0"/>
              </a:cxn>
              <a:cxn ang="0">
                <a:pos x="328" y="8"/>
              </a:cxn>
              <a:cxn ang="0">
                <a:pos x="350" y="25"/>
              </a:cxn>
              <a:cxn ang="0">
                <a:pos x="372" y="30"/>
              </a:cxn>
              <a:cxn ang="0">
                <a:pos x="395" y="19"/>
              </a:cxn>
              <a:cxn ang="0">
                <a:pos x="417" y="3"/>
              </a:cxn>
              <a:cxn ang="0">
                <a:pos x="440" y="51"/>
              </a:cxn>
              <a:cxn ang="0">
                <a:pos x="462" y="13"/>
              </a:cxn>
              <a:cxn ang="0">
                <a:pos x="484" y="23"/>
              </a:cxn>
              <a:cxn ang="0">
                <a:pos x="507" y="10"/>
              </a:cxn>
              <a:cxn ang="0">
                <a:pos x="529" y="25"/>
              </a:cxn>
              <a:cxn ang="0">
                <a:pos x="551" y="85"/>
              </a:cxn>
              <a:cxn ang="0">
                <a:pos x="574" y="127"/>
              </a:cxn>
              <a:cxn ang="0">
                <a:pos x="596" y="75"/>
              </a:cxn>
              <a:cxn ang="0">
                <a:pos x="619" y="99"/>
              </a:cxn>
              <a:cxn ang="0">
                <a:pos x="641" y="120"/>
              </a:cxn>
              <a:cxn ang="0">
                <a:pos x="663" y="226"/>
              </a:cxn>
              <a:cxn ang="0">
                <a:pos x="686" y="164"/>
              </a:cxn>
              <a:cxn ang="0">
                <a:pos x="708" y="174"/>
              </a:cxn>
              <a:cxn ang="0">
                <a:pos x="730" y="210"/>
              </a:cxn>
              <a:cxn ang="0">
                <a:pos x="753" y="200"/>
              </a:cxn>
              <a:cxn ang="0">
                <a:pos x="775" y="247"/>
              </a:cxn>
              <a:cxn ang="0">
                <a:pos x="797" y="241"/>
              </a:cxn>
              <a:cxn ang="0">
                <a:pos x="820" y="251"/>
              </a:cxn>
              <a:cxn ang="0">
                <a:pos x="842" y="254"/>
              </a:cxn>
              <a:cxn ang="0">
                <a:pos x="865" y="239"/>
              </a:cxn>
              <a:cxn ang="0">
                <a:pos x="887" y="220"/>
              </a:cxn>
              <a:cxn ang="0">
                <a:pos x="909" y="217"/>
              </a:cxn>
              <a:cxn ang="0">
                <a:pos x="932" y="199"/>
              </a:cxn>
              <a:cxn ang="0">
                <a:pos x="954" y="193"/>
              </a:cxn>
              <a:cxn ang="0">
                <a:pos x="976" y="183"/>
              </a:cxn>
              <a:cxn ang="0">
                <a:pos x="999" y="179"/>
              </a:cxn>
              <a:cxn ang="0">
                <a:pos x="1021" y="164"/>
              </a:cxn>
              <a:cxn ang="0">
                <a:pos x="1043" y="134"/>
              </a:cxn>
              <a:cxn ang="0">
                <a:pos x="1066" y="128"/>
              </a:cxn>
            </a:cxnLst>
            <a:rect l="0" t="0" r="r" b="b"/>
            <a:pathLst>
              <a:path w="1066" h="280">
                <a:moveTo>
                  <a:pt x="0" y="99"/>
                </a:moveTo>
                <a:lnTo>
                  <a:pt x="7" y="98"/>
                </a:lnTo>
                <a:lnTo>
                  <a:pt x="15" y="80"/>
                </a:lnTo>
                <a:lnTo>
                  <a:pt x="22" y="79"/>
                </a:lnTo>
                <a:lnTo>
                  <a:pt x="30" y="77"/>
                </a:lnTo>
                <a:lnTo>
                  <a:pt x="37" y="70"/>
                </a:lnTo>
                <a:lnTo>
                  <a:pt x="44" y="73"/>
                </a:lnTo>
                <a:lnTo>
                  <a:pt x="52" y="79"/>
                </a:lnTo>
                <a:lnTo>
                  <a:pt x="59" y="76"/>
                </a:lnTo>
                <a:lnTo>
                  <a:pt x="67" y="63"/>
                </a:lnTo>
                <a:lnTo>
                  <a:pt x="74" y="56"/>
                </a:lnTo>
                <a:lnTo>
                  <a:pt x="82" y="60"/>
                </a:lnTo>
                <a:lnTo>
                  <a:pt x="89" y="60"/>
                </a:lnTo>
                <a:lnTo>
                  <a:pt x="97" y="53"/>
                </a:lnTo>
                <a:lnTo>
                  <a:pt x="104" y="47"/>
                </a:lnTo>
                <a:lnTo>
                  <a:pt x="112" y="53"/>
                </a:lnTo>
                <a:lnTo>
                  <a:pt x="119" y="38"/>
                </a:lnTo>
                <a:lnTo>
                  <a:pt x="126" y="42"/>
                </a:lnTo>
                <a:lnTo>
                  <a:pt x="134" y="37"/>
                </a:lnTo>
                <a:lnTo>
                  <a:pt x="141" y="39"/>
                </a:lnTo>
                <a:lnTo>
                  <a:pt x="149" y="22"/>
                </a:lnTo>
                <a:lnTo>
                  <a:pt x="156" y="29"/>
                </a:lnTo>
                <a:lnTo>
                  <a:pt x="164" y="15"/>
                </a:lnTo>
                <a:lnTo>
                  <a:pt x="171" y="26"/>
                </a:lnTo>
                <a:lnTo>
                  <a:pt x="179" y="22"/>
                </a:lnTo>
                <a:lnTo>
                  <a:pt x="186" y="19"/>
                </a:lnTo>
                <a:lnTo>
                  <a:pt x="194" y="12"/>
                </a:lnTo>
                <a:lnTo>
                  <a:pt x="201" y="12"/>
                </a:lnTo>
                <a:lnTo>
                  <a:pt x="208" y="13"/>
                </a:lnTo>
                <a:lnTo>
                  <a:pt x="216" y="14"/>
                </a:lnTo>
                <a:lnTo>
                  <a:pt x="223" y="6"/>
                </a:lnTo>
                <a:lnTo>
                  <a:pt x="231" y="8"/>
                </a:lnTo>
                <a:lnTo>
                  <a:pt x="238" y="9"/>
                </a:lnTo>
                <a:lnTo>
                  <a:pt x="246" y="6"/>
                </a:lnTo>
                <a:lnTo>
                  <a:pt x="253" y="8"/>
                </a:lnTo>
                <a:lnTo>
                  <a:pt x="261" y="4"/>
                </a:lnTo>
                <a:lnTo>
                  <a:pt x="268" y="7"/>
                </a:lnTo>
                <a:lnTo>
                  <a:pt x="276" y="5"/>
                </a:lnTo>
                <a:lnTo>
                  <a:pt x="283" y="4"/>
                </a:lnTo>
                <a:lnTo>
                  <a:pt x="290" y="2"/>
                </a:lnTo>
                <a:lnTo>
                  <a:pt x="298" y="14"/>
                </a:lnTo>
                <a:lnTo>
                  <a:pt x="305" y="0"/>
                </a:lnTo>
                <a:lnTo>
                  <a:pt x="313" y="2"/>
                </a:lnTo>
                <a:lnTo>
                  <a:pt x="320" y="14"/>
                </a:lnTo>
                <a:lnTo>
                  <a:pt x="328" y="8"/>
                </a:lnTo>
                <a:lnTo>
                  <a:pt x="335" y="14"/>
                </a:lnTo>
                <a:lnTo>
                  <a:pt x="343" y="19"/>
                </a:lnTo>
                <a:lnTo>
                  <a:pt x="350" y="25"/>
                </a:lnTo>
                <a:lnTo>
                  <a:pt x="358" y="34"/>
                </a:lnTo>
                <a:lnTo>
                  <a:pt x="365" y="27"/>
                </a:lnTo>
                <a:lnTo>
                  <a:pt x="372" y="30"/>
                </a:lnTo>
                <a:lnTo>
                  <a:pt x="380" y="21"/>
                </a:lnTo>
                <a:lnTo>
                  <a:pt x="387" y="35"/>
                </a:lnTo>
                <a:lnTo>
                  <a:pt x="395" y="19"/>
                </a:lnTo>
                <a:lnTo>
                  <a:pt x="402" y="18"/>
                </a:lnTo>
                <a:lnTo>
                  <a:pt x="410" y="16"/>
                </a:lnTo>
                <a:lnTo>
                  <a:pt x="417" y="3"/>
                </a:lnTo>
                <a:lnTo>
                  <a:pt x="425" y="8"/>
                </a:lnTo>
                <a:lnTo>
                  <a:pt x="432" y="26"/>
                </a:lnTo>
                <a:lnTo>
                  <a:pt x="440" y="51"/>
                </a:lnTo>
                <a:lnTo>
                  <a:pt x="447" y="45"/>
                </a:lnTo>
                <a:lnTo>
                  <a:pt x="454" y="43"/>
                </a:lnTo>
                <a:lnTo>
                  <a:pt x="462" y="13"/>
                </a:lnTo>
                <a:lnTo>
                  <a:pt x="469" y="11"/>
                </a:lnTo>
                <a:lnTo>
                  <a:pt x="477" y="6"/>
                </a:lnTo>
                <a:lnTo>
                  <a:pt x="484" y="23"/>
                </a:lnTo>
                <a:lnTo>
                  <a:pt x="492" y="6"/>
                </a:lnTo>
                <a:lnTo>
                  <a:pt x="499" y="26"/>
                </a:lnTo>
                <a:lnTo>
                  <a:pt x="507" y="10"/>
                </a:lnTo>
                <a:lnTo>
                  <a:pt x="514" y="16"/>
                </a:lnTo>
                <a:lnTo>
                  <a:pt x="522" y="29"/>
                </a:lnTo>
                <a:lnTo>
                  <a:pt x="529" y="25"/>
                </a:lnTo>
                <a:lnTo>
                  <a:pt x="537" y="54"/>
                </a:lnTo>
                <a:lnTo>
                  <a:pt x="544" y="55"/>
                </a:lnTo>
                <a:lnTo>
                  <a:pt x="551" y="85"/>
                </a:lnTo>
                <a:lnTo>
                  <a:pt x="559" y="72"/>
                </a:lnTo>
                <a:lnTo>
                  <a:pt x="566" y="99"/>
                </a:lnTo>
                <a:lnTo>
                  <a:pt x="574" y="127"/>
                </a:lnTo>
                <a:lnTo>
                  <a:pt x="581" y="142"/>
                </a:lnTo>
                <a:lnTo>
                  <a:pt x="589" y="92"/>
                </a:lnTo>
                <a:lnTo>
                  <a:pt x="596" y="75"/>
                </a:lnTo>
                <a:lnTo>
                  <a:pt x="604" y="86"/>
                </a:lnTo>
                <a:lnTo>
                  <a:pt x="611" y="100"/>
                </a:lnTo>
                <a:lnTo>
                  <a:pt x="619" y="99"/>
                </a:lnTo>
                <a:lnTo>
                  <a:pt x="626" y="107"/>
                </a:lnTo>
                <a:lnTo>
                  <a:pt x="633" y="210"/>
                </a:lnTo>
                <a:lnTo>
                  <a:pt x="641" y="120"/>
                </a:lnTo>
                <a:lnTo>
                  <a:pt x="648" y="133"/>
                </a:lnTo>
                <a:lnTo>
                  <a:pt x="656" y="112"/>
                </a:lnTo>
                <a:lnTo>
                  <a:pt x="663" y="226"/>
                </a:lnTo>
                <a:lnTo>
                  <a:pt x="671" y="167"/>
                </a:lnTo>
                <a:lnTo>
                  <a:pt x="678" y="162"/>
                </a:lnTo>
                <a:lnTo>
                  <a:pt x="686" y="164"/>
                </a:lnTo>
                <a:lnTo>
                  <a:pt x="693" y="173"/>
                </a:lnTo>
                <a:lnTo>
                  <a:pt x="701" y="161"/>
                </a:lnTo>
                <a:lnTo>
                  <a:pt x="708" y="174"/>
                </a:lnTo>
                <a:lnTo>
                  <a:pt x="715" y="186"/>
                </a:lnTo>
                <a:lnTo>
                  <a:pt x="723" y="188"/>
                </a:lnTo>
                <a:lnTo>
                  <a:pt x="730" y="210"/>
                </a:lnTo>
                <a:lnTo>
                  <a:pt x="738" y="196"/>
                </a:lnTo>
                <a:lnTo>
                  <a:pt x="745" y="280"/>
                </a:lnTo>
                <a:lnTo>
                  <a:pt x="753" y="200"/>
                </a:lnTo>
                <a:lnTo>
                  <a:pt x="760" y="210"/>
                </a:lnTo>
                <a:lnTo>
                  <a:pt x="768" y="216"/>
                </a:lnTo>
                <a:lnTo>
                  <a:pt x="775" y="247"/>
                </a:lnTo>
                <a:lnTo>
                  <a:pt x="783" y="244"/>
                </a:lnTo>
                <a:lnTo>
                  <a:pt x="790" y="248"/>
                </a:lnTo>
                <a:lnTo>
                  <a:pt x="797" y="241"/>
                </a:lnTo>
                <a:lnTo>
                  <a:pt x="805" y="238"/>
                </a:lnTo>
                <a:lnTo>
                  <a:pt x="812" y="265"/>
                </a:lnTo>
                <a:lnTo>
                  <a:pt x="820" y="251"/>
                </a:lnTo>
                <a:lnTo>
                  <a:pt x="827" y="265"/>
                </a:lnTo>
                <a:lnTo>
                  <a:pt x="835" y="257"/>
                </a:lnTo>
                <a:lnTo>
                  <a:pt x="842" y="254"/>
                </a:lnTo>
                <a:lnTo>
                  <a:pt x="850" y="244"/>
                </a:lnTo>
                <a:lnTo>
                  <a:pt x="857" y="253"/>
                </a:lnTo>
                <a:lnTo>
                  <a:pt x="865" y="239"/>
                </a:lnTo>
                <a:lnTo>
                  <a:pt x="872" y="233"/>
                </a:lnTo>
                <a:lnTo>
                  <a:pt x="879" y="229"/>
                </a:lnTo>
                <a:lnTo>
                  <a:pt x="887" y="220"/>
                </a:lnTo>
                <a:lnTo>
                  <a:pt x="894" y="217"/>
                </a:lnTo>
                <a:lnTo>
                  <a:pt x="902" y="225"/>
                </a:lnTo>
                <a:lnTo>
                  <a:pt x="909" y="217"/>
                </a:lnTo>
                <a:lnTo>
                  <a:pt x="917" y="204"/>
                </a:lnTo>
                <a:lnTo>
                  <a:pt x="924" y="193"/>
                </a:lnTo>
                <a:lnTo>
                  <a:pt x="932" y="199"/>
                </a:lnTo>
                <a:lnTo>
                  <a:pt x="939" y="180"/>
                </a:lnTo>
                <a:lnTo>
                  <a:pt x="947" y="189"/>
                </a:lnTo>
                <a:lnTo>
                  <a:pt x="954" y="193"/>
                </a:lnTo>
                <a:lnTo>
                  <a:pt x="961" y="189"/>
                </a:lnTo>
                <a:lnTo>
                  <a:pt x="969" y="192"/>
                </a:lnTo>
                <a:lnTo>
                  <a:pt x="976" y="183"/>
                </a:lnTo>
                <a:lnTo>
                  <a:pt x="984" y="182"/>
                </a:lnTo>
                <a:lnTo>
                  <a:pt x="991" y="177"/>
                </a:lnTo>
                <a:lnTo>
                  <a:pt x="999" y="179"/>
                </a:lnTo>
                <a:lnTo>
                  <a:pt x="1006" y="183"/>
                </a:lnTo>
                <a:lnTo>
                  <a:pt x="1014" y="177"/>
                </a:lnTo>
                <a:lnTo>
                  <a:pt x="1021" y="164"/>
                </a:lnTo>
                <a:lnTo>
                  <a:pt x="1029" y="153"/>
                </a:lnTo>
                <a:lnTo>
                  <a:pt x="1036" y="152"/>
                </a:lnTo>
                <a:lnTo>
                  <a:pt x="1043" y="134"/>
                </a:lnTo>
                <a:lnTo>
                  <a:pt x="1051" y="143"/>
                </a:lnTo>
                <a:lnTo>
                  <a:pt x="1058" y="127"/>
                </a:lnTo>
                <a:lnTo>
                  <a:pt x="1066" y="128"/>
                </a:lnTo>
              </a:path>
            </a:pathLst>
          </a:custGeom>
          <a:noFill/>
          <a:ln w="44450" cmpd="sng">
            <a:solidFill>
              <a:srgbClr val="FF99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82674" name="Freeform 18"/>
          <p:cNvSpPr>
            <a:spLocks noChangeAspect="1"/>
          </p:cNvSpPr>
          <p:nvPr/>
        </p:nvSpPr>
        <p:spPr bwMode="auto">
          <a:xfrm>
            <a:off x="868363" y="4622800"/>
            <a:ext cx="3884612" cy="593725"/>
          </a:xfrm>
          <a:custGeom>
            <a:avLst/>
            <a:gdLst/>
            <a:ahLst/>
            <a:cxnLst>
              <a:cxn ang="0">
                <a:pos x="15" y="47"/>
              </a:cxn>
              <a:cxn ang="0">
                <a:pos x="37" y="42"/>
              </a:cxn>
              <a:cxn ang="0">
                <a:pos x="59" y="44"/>
              </a:cxn>
              <a:cxn ang="0">
                <a:pos x="82" y="37"/>
              </a:cxn>
              <a:cxn ang="0">
                <a:pos x="104" y="30"/>
              </a:cxn>
              <a:cxn ang="0">
                <a:pos x="126" y="27"/>
              </a:cxn>
              <a:cxn ang="0">
                <a:pos x="149" y="16"/>
              </a:cxn>
              <a:cxn ang="0">
                <a:pos x="171" y="17"/>
              </a:cxn>
              <a:cxn ang="0">
                <a:pos x="194" y="8"/>
              </a:cxn>
              <a:cxn ang="0">
                <a:pos x="216" y="8"/>
              </a:cxn>
              <a:cxn ang="0">
                <a:pos x="238" y="5"/>
              </a:cxn>
              <a:cxn ang="0">
                <a:pos x="261" y="2"/>
              </a:cxn>
              <a:cxn ang="0">
                <a:pos x="283" y="2"/>
              </a:cxn>
              <a:cxn ang="0">
                <a:pos x="305" y="0"/>
              </a:cxn>
              <a:cxn ang="0">
                <a:pos x="328" y="6"/>
              </a:cxn>
              <a:cxn ang="0">
                <a:pos x="350" y="18"/>
              </a:cxn>
              <a:cxn ang="0">
                <a:pos x="372" y="23"/>
              </a:cxn>
              <a:cxn ang="0">
                <a:pos x="395" y="20"/>
              </a:cxn>
              <a:cxn ang="0">
                <a:pos x="417" y="12"/>
              </a:cxn>
              <a:cxn ang="0">
                <a:pos x="440" y="35"/>
              </a:cxn>
              <a:cxn ang="0">
                <a:pos x="462" y="22"/>
              </a:cxn>
              <a:cxn ang="0">
                <a:pos x="484" y="31"/>
              </a:cxn>
              <a:cxn ang="0">
                <a:pos x="507" y="24"/>
              </a:cxn>
              <a:cxn ang="0">
                <a:pos x="529" y="36"/>
              </a:cxn>
              <a:cxn ang="0">
                <a:pos x="551" y="69"/>
              </a:cxn>
              <a:cxn ang="0">
                <a:pos x="574" y="85"/>
              </a:cxn>
              <a:cxn ang="0">
                <a:pos x="596" y="71"/>
              </a:cxn>
              <a:cxn ang="0">
                <a:pos x="619" y="85"/>
              </a:cxn>
              <a:cxn ang="0">
                <a:pos x="641" y="99"/>
              </a:cxn>
              <a:cxn ang="0">
                <a:pos x="663" y="138"/>
              </a:cxn>
              <a:cxn ang="0">
                <a:pos x="686" y="127"/>
              </a:cxn>
              <a:cxn ang="0">
                <a:pos x="708" y="132"/>
              </a:cxn>
              <a:cxn ang="0">
                <a:pos x="730" y="150"/>
              </a:cxn>
              <a:cxn ang="0">
                <a:pos x="753" y="139"/>
              </a:cxn>
              <a:cxn ang="0">
                <a:pos x="775" y="159"/>
              </a:cxn>
              <a:cxn ang="0">
                <a:pos x="797" y="151"/>
              </a:cxn>
              <a:cxn ang="0">
                <a:pos x="820" y="148"/>
              </a:cxn>
              <a:cxn ang="0">
                <a:pos x="842" y="147"/>
              </a:cxn>
              <a:cxn ang="0">
                <a:pos x="865" y="139"/>
              </a:cxn>
              <a:cxn ang="0">
                <a:pos x="887" y="128"/>
              </a:cxn>
              <a:cxn ang="0">
                <a:pos x="909" y="126"/>
              </a:cxn>
              <a:cxn ang="0">
                <a:pos x="932" y="115"/>
              </a:cxn>
              <a:cxn ang="0">
                <a:pos x="954" y="111"/>
              </a:cxn>
              <a:cxn ang="0">
                <a:pos x="976" y="105"/>
              </a:cxn>
              <a:cxn ang="0">
                <a:pos x="999" y="103"/>
              </a:cxn>
              <a:cxn ang="0">
                <a:pos x="1021" y="94"/>
              </a:cxn>
              <a:cxn ang="0">
                <a:pos x="1043" y="77"/>
              </a:cxn>
              <a:cxn ang="0">
                <a:pos x="1066" y="74"/>
              </a:cxn>
            </a:cxnLst>
            <a:rect l="0" t="0" r="r" b="b"/>
            <a:pathLst>
              <a:path w="1066" h="163">
                <a:moveTo>
                  <a:pt x="0" y="58"/>
                </a:moveTo>
                <a:lnTo>
                  <a:pt x="7" y="56"/>
                </a:lnTo>
                <a:lnTo>
                  <a:pt x="15" y="47"/>
                </a:lnTo>
                <a:lnTo>
                  <a:pt x="22" y="47"/>
                </a:lnTo>
                <a:lnTo>
                  <a:pt x="30" y="46"/>
                </a:lnTo>
                <a:lnTo>
                  <a:pt x="37" y="42"/>
                </a:lnTo>
                <a:lnTo>
                  <a:pt x="44" y="44"/>
                </a:lnTo>
                <a:lnTo>
                  <a:pt x="52" y="47"/>
                </a:lnTo>
                <a:lnTo>
                  <a:pt x="59" y="44"/>
                </a:lnTo>
                <a:lnTo>
                  <a:pt x="67" y="38"/>
                </a:lnTo>
                <a:lnTo>
                  <a:pt x="74" y="35"/>
                </a:lnTo>
                <a:lnTo>
                  <a:pt x="82" y="37"/>
                </a:lnTo>
                <a:lnTo>
                  <a:pt x="89" y="37"/>
                </a:lnTo>
                <a:lnTo>
                  <a:pt x="97" y="33"/>
                </a:lnTo>
                <a:lnTo>
                  <a:pt x="104" y="30"/>
                </a:lnTo>
                <a:lnTo>
                  <a:pt x="112" y="32"/>
                </a:lnTo>
                <a:lnTo>
                  <a:pt x="119" y="25"/>
                </a:lnTo>
                <a:lnTo>
                  <a:pt x="126" y="27"/>
                </a:lnTo>
                <a:lnTo>
                  <a:pt x="134" y="25"/>
                </a:lnTo>
                <a:lnTo>
                  <a:pt x="141" y="25"/>
                </a:lnTo>
                <a:lnTo>
                  <a:pt x="149" y="16"/>
                </a:lnTo>
                <a:lnTo>
                  <a:pt x="156" y="18"/>
                </a:lnTo>
                <a:lnTo>
                  <a:pt x="164" y="11"/>
                </a:lnTo>
                <a:lnTo>
                  <a:pt x="171" y="17"/>
                </a:lnTo>
                <a:lnTo>
                  <a:pt x="179" y="15"/>
                </a:lnTo>
                <a:lnTo>
                  <a:pt x="186" y="12"/>
                </a:lnTo>
                <a:lnTo>
                  <a:pt x="194" y="8"/>
                </a:lnTo>
                <a:lnTo>
                  <a:pt x="201" y="8"/>
                </a:lnTo>
                <a:lnTo>
                  <a:pt x="208" y="8"/>
                </a:lnTo>
                <a:lnTo>
                  <a:pt x="216" y="8"/>
                </a:lnTo>
                <a:lnTo>
                  <a:pt x="223" y="3"/>
                </a:lnTo>
                <a:lnTo>
                  <a:pt x="231" y="4"/>
                </a:lnTo>
                <a:lnTo>
                  <a:pt x="238" y="5"/>
                </a:lnTo>
                <a:lnTo>
                  <a:pt x="246" y="3"/>
                </a:lnTo>
                <a:lnTo>
                  <a:pt x="253" y="4"/>
                </a:lnTo>
                <a:lnTo>
                  <a:pt x="261" y="2"/>
                </a:lnTo>
                <a:lnTo>
                  <a:pt x="268" y="4"/>
                </a:lnTo>
                <a:lnTo>
                  <a:pt x="276" y="2"/>
                </a:lnTo>
                <a:lnTo>
                  <a:pt x="283" y="2"/>
                </a:lnTo>
                <a:lnTo>
                  <a:pt x="290" y="1"/>
                </a:lnTo>
                <a:lnTo>
                  <a:pt x="298" y="8"/>
                </a:lnTo>
                <a:lnTo>
                  <a:pt x="305" y="0"/>
                </a:lnTo>
                <a:lnTo>
                  <a:pt x="313" y="2"/>
                </a:lnTo>
                <a:lnTo>
                  <a:pt x="320" y="9"/>
                </a:lnTo>
                <a:lnTo>
                  <a:pt x="328" y="6"/>
                </a:lnTo>
                <a:lnTo>
                  <a:pt x="335" y="11"/>
                </a:lnTo>
                <a:lnTo>
                  <a:pt x="343" y="13"/>
                </a:lnTo>
                <a:lnTo>
                  <a:pt x="350" y="18"/>
                </a:lnTo>
                <a:lnTo>
                  <a:pt x="358" y="24"/>
                </a:lnTo>
                <a:lnTo>
                  <a:pt x="365" y="20"/>
                </a:lnTo>
                <a:lnTo>
                  <a:pt x="372" y="23"/>
                </a:lnTo>
                <a:lnTo>
                  <a:pt x="380" y="19"/>
                </a:lnTo>
                <a:lnTo>
                  <a:pt x="387" y="28"/>
                </a:lnTo>
                <a:lnTo>
                  <a:pt x="395" y="20"/>
                </a:lnTo>
                <a:lnTo>
                  <a:pt x="402" y="20"/>
                </a:lnTo>
                <a:lnTo>
                  <a:pt x="410" y="20"/>
                </a:lnTo>
                <a:lnTo>
                  <a:pt x="417" y="12"/>
                </a:lnTo>
                <a:lnTo>
                  <a:pt x="425" y="16"/>
                </a:lnTo>
                <a:lnTo>
                  <a:pt x="432" y="26"/>
                </a:lnTo>
                <a:lnTo>
                  <a:pt x="440" y="35"/>
                </a:lnTo>
                <a:lnTo>
                  <a:pt x="447" y="35"/>
                </a:lnTo>
                <a:lnTo>
                  <a:pt x="454" y="36"/>
                </a:lnTo>
                <a:lnTo>
                  <a:pt x="462" y="22"/>
                </a:lnTo>
                <a:lnTo>
                  <a:pt x="469" y="23"/>
                </a:lnTo>
                <a:lnTo>
                  <a:pt x="477" y="20"/>
                </a:lnTo>
                <a:lnTo>
                  <a:pt x="484" y="31"/>
                </a:lnTo>
                <a:lnTo>
                  <a:pt x="492" y="21"/>
                </a:lnTo>
                <a:lnTo>
                  <a:pt x="499" y="34"/>
                </a:lnTo>
                <a:lnTo>
                  <a:pt x="507" y="24"/>
                </a:lnTo>
                <a:lnTo>
                  <a:pt x="514" y="29"/>
                </a:lnTo>
                <a:lnTo>
                  <a:pt x="522" y="37"/>
                </a:lnTo>
                <a:lnTo>
                  <a:pt x="529" y="36"/>
                </a:lnTo>
                <a:lnTo>
                  <a:pt x="537" y="54"/>
                </a:lnTo>
                <a:lnTo>
                  <a:pt x="544" y="53"/>
                </a:lnTo>
                <a:lnTo>
                  <a:pt x="551" y="69"/>
                </a:lnTo>
                <a:lnTo>
                  <a:pt x="559" y="61"/>
                </a:lnTo>
                <a:lnTo>
                  <a:pt x="566" y="76"/>
                </a:lnTo>
                <a:lnTo>
                  <a:pt x="574" y="85"/>
                </a:lnTo>
                <a:lnTo>
                  <a:pt x="581" y="90"/>
                </a:lnTo>
                <a:lnTo>
                  <a:pt x="589" y="80"/>
                </a:lnTo>
                <a:lnTo>
                  <a:pt x="596" y="71"/>
                </a:lnTo>
                <a:lnTo>
                  <a:pt x="604" y="78"/>
                </a:lnTo>
                <a:lnTo>
                  <a:pt x="611" y="86"/>
                </a:lnTo>
                <a:lnTo>
                  <a:pt x="619" y="85"/>
                </a:lnTo>
                <a:lnTo>
                  <a:pt x="626" y="89"/>
                </a:lnTo>
                <a:lnTo>
                  <a:pt x="633" y="124"/>
                </a:lnTo>
                <a:lnTo>
                  <a:pt x="641" y="99"/>
                </a:lnTo>
                <a:lnTo>
                  <a:pt x="648" y="110"/>
                </a:lnTo>
                <a:lnTo>
                  <a:pt x="656" y="96"/>
                </a:lnTo>
                <a:lnTo>
                  <a:pt x="663" y="138"/>
                </a:lnTo>
                <a:lnTo>
                  <a:pt x="671" y="123"/>
                </a:lnTo>
                <a:lnTo>
                  <a:pt x="678" y="121"/>
                </a:lnTo>
                <a:lnTo>
                  <a:pt x="686" y="127"/>
                </a:lnTo>
                <a:lnTo>
                  <a:pt x="693" y="129"/>
                </a:lnTo>
                <a:lnTo>
                  <a:pt x="701" y="125"/>
                </a:lnTo>
                <a:lnTo>
                  <a:pt x="708" y="132"/>
                </a:lnTo>
                <a:lnTo>
                  <a:pt x="715" y="139"/>
                </a:lnTo>
                <a:lnTo>
                  <a:pt x="723" y="139"/>
                </a:lnTo>
                <a:lnTo>
                  <a:pt x="730" y="150"/>
                </a:lnTo>
                <a:lnTo>
                  <a:pt x="738" y="140"/>
                </a:lnTo>
                <a:lnTo>
                  <a:pt x="745" y="163"/>
                </a:lnTo>
                <a:lnTo>
                  <a:pt x="753" y="139"/>
                </a:lnTo>
                <a:lnTo>
                  <a:pt x="760" y="144"/>
                </a:lnTo>
                <a:lnTo>
                  <a:pt x="768" y="146"/>
                </a:lnTo>
                <a:lnTo>
                  <a:pt x="775" y="159"/>
                </a:lnTo>
                <a:lnTo>
                  <a:pt x="783" y="152"/>
                </a:lnTo>
                <a:lnTo>
                  <a:pt x="790" y="154"/>
                </a:lnTo>
                <a:lnTo>
                  <a:pt x="797" y="151"/>
                </a:lnTo>
                <a:lnTo>
                  <a:pt x="805" y="147"/>
                </a:lnTo>
                <a:lnTo>
                  <a:pt x="812" y="158"/>
                </a:lnTo>
                <a:lnTo>
                  <a:pt x="820" y="148"/>
                </a:lnTo>
                <a:lnTo>
                  <a:pt x="827" y="154"/>
                </a:lnTo>
                <a:lnTo>
                  <a:pt x="835" y="149"/>
                </a:lnTo>
                <a:lnTo>
                  <a:pt x="842" y="147"/>
                </a:lnTo>
                <a:lnTo>
                  <a:pt x="850" y="142"/>
                </a:lnTo>
                <a:lnTo>
                  <a:pt x="857" y="147"/>
                </a:lnTo>
                <a:lnTo>
                  <a:pt x="865" y="139"/>
                </a:lnTo>
                <a:lnTo>
                  <a:pt x="872" y="135"/>
                </a:lnTo>
                <a:lnTo>
                  <a:pt x="879" y="133"/>
                </a:lnTo>
                <a:lnTo>
                  <a:pt x="887" y="128"/>
                </a:lnTo>
                <a:lnTo>
                  <a:pt x="894" y="127"/>
                </a:lnTo>
                <a:lnTo>
                  <a:pt x="902" y="131"/>
                </a:lnTo>
                <a:lnTo>
                  <a:pt x="909" y="126"/>
                </a:lnTo>
                <a:lnTo>
                  <a:pt x="917" y="119"/>
                </a:lnTo>
                <a:lnTo>
                  <a:pt x="924" y="113"/>
                </a:lnTo>
                <a:lnTo>
                  <a:pt x="932" y="115"/>
                </a:lnTo>
                <a:lnTo>
                  <a:pt x="939" y="104"/>
                </a:lnTo>
                <a:lnTo>
                  <a:pt x="947" y="109"/>
                </a:lnTo>
                <a:lnTo>
                  <a:pt x="954" y="111"/>
                </a:lnTo>
                <a:lnTo>
                  <a:pt x="961" y="109"/>
                </a:lnTo>
                <a:lnTo>
                  <a:pt x="969" y="110"/>
                </a:lnTo>
                <a:lnTo>
                  <a:pt x="976" y="105"/>
                </a:lnTo>
                <a:lnTo>
                  <a:pt x="984" y="105"/>
                </a:lnTo>
                <a:lnTo>
                  <a:pt x="991" y="102"/>
                </a:lnTo>
                <a:lnTo>
                  <a:pt x="999" y="103"/>
                </a:lnTo>
                <a:lnTo>
                  <a:pt x="1006" y="105"/>
                </a:lnTo>
                <a:lnTo>
                  <a:pt x="1014" y="101"/>
                </a:lnTo>
                <a:lnTo>
                  <a:pt x="1021" y="94"/>
                </a:lnTo>
                <a:lnTo>
                  <a:pt x="1029" y="88"/>
                </a:lnTo>
                <a:lnTo>
                  <a:pt x="1036" y="87"/>
                </a:lnTo>
                <a:lnTo>
                  <a:pt x="1043" y="77"/>
                </a:lnTo>
                <a:lnTo>
                  <a:pt x="1051" y="81"/>
                </a:lnTo>
                <a:lnTo>
                  <a:pt x="1058" y="74"/>
                </a:lnTo>
                <a:lnTo>
                  <a:pt x="1066" y="74"/>
                </a:lnTo>
              </a:path>
            </a:pathLst>
          </a:custGeom>
          <a:noFill/>
          <a:ln w="57150" cmpd="sng">
            <a:solidFill>
              <a:srgbClr val="00CC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82675" name="Line 19"/>
          <p:cNvSpPr>
            <a:spLocks noChangeShapeType="1"/>
          </p:cNvSpPr>
          <p:nvPr/>
        </p:nvSpPr>
        <p:spPr bwMode="auto">
          <a:xfrm flipV="1">
            <a:off x="2197100" y="5056188"/>
            <a:ext cx="457200" cy="4095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anchor="ctr"/>
          <a:lstStyle/>
          <a:p>
            <a:endParaRPr lang="en-US"/>
          </a:p>
        </p:txBody>
      </p:sp>
      <p:sp>
        <p:nvSpPr>
          <p:cNvPr id="582676" name="Text Box 20"/>
          <p:cNvSpPr txBox="1">
            <a:spLocks noChangeArrowheads="1"/>
          </p:cNvSpPr>
          <p:nvPr/>
        </p:nvSpPr>
        <p:spPr bwMode="auto">
          <a:xfrm>
            <a:off x="976313" y="5443538"/>
            <a:ext cx="1374775" cy="274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219075" indent="-219075"/>
            <a:r>
              <a:rPr lang="en-US" sz="1200"/>
              <a:t>Baseline – No PV</a:t>
            </a:r>
          </a:p>
        </p:txBody>
      </p:sp>
      <p:sp>
        <p:nvSpPr>
          <p:cNvPr id="582677" name="Line 21"/>
          <p:cNvSpPr>
            <a:spLocks noChangeShapeType="1"/>
          </p:cNvSpPr>
          <p:nvPr/>
        </p:nvSpPr>
        <p:spPr bwMode="auto">
          <a:xfrm flipH="1">
            <a:off x="2835275" y="4270375"/>
            <a:ext cx="271463" cy="2936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anchor="ctr"/>
          <a:lstStyle/>
          <a:p>
            <a:endParaRPr lang="en-US"/>
          </a:p>
        </p:txBody>
      </p:sp>
      <p:sp>
        <p:nvSpPr>
          <p:cNvPr id="582678" name="Text Box 22"/>
          <p:cNvSpPr txBox="1">
            <a:spLocks noChangeArrowheads="1"/>
          </p:cNvSpPr>
          <p:nvPr/>
        </p:nvSpPr>
        <p:spPr bwMode="auto">
          <a:xfrm>
            <a:off x="2897188" y="4037013"/>
            <a:ext cx="733425" cy="274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219075" indent="-219075"/>
            <a:r>
              <a:rPr lang="en-US" sz="1200"/>
              <a:t>20% PV</a:t>
            </a:r>
          </a:p>
        </p:txBody>
      </p:sp>
      <p:sp>
        <p:nvSpPr>
          <p:cNvPr id="582679" name="Line 23"/>
          <p:cNvSpPr>
            <a:spLocks noChangeShapeType="1"/>
          </p:cNvSpPr>
          <p:nvPr/>
        </p:nvSpPr>
        <p:spPr bwMode="auto">
          <a:xfrm flipH="1">
            <a:off x="3940175" y="4662488"/>
            <a:ext cx="215900" cy="4333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anchor="ctr"/>
          <a:lstStyle/>
          <a:p>
            <a:endParaRPr lang="en-US"/>
          </a:p>
        </p:txBody>
      </p:sp>
      <p:sp>
        <p:nvSpPr>
          <p:cNvPr id="582680" name="Text Box 24"/>
          <p:cNvSpPr txBox="1">
            <a:spLocks noChangeArrowheads="1"/>
          </p:cNvSpPr>
          <p:nvPr/>
        </p:nvSpPr>
        <p:spPr bwMode="auto">
          <a:xfrm>
            <a:off x="3403600" y="4200525"/>
            <a:ext cx="1435100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219075" indent="-219075" algn="l"/>
            <a:r>
              <a:rPr lang="en-US" sz="1200" dirty="0"/>
              <a:t>	20% PV with</a:t>
            </a:r>
            <a:br>
              <a:rPr lang="en-US" sz="1200" dirty="0"/>
            </a:br>
            <a:r>
              <a:rPr lang="en-US" sz="1200" dirty="0"/>
              <a:t> volt/</a:t>
            </a:r>
            <a:r>
              <a:rPr lang="en-US" sz="1200" dirty="0" err="1"/>
              <a:t>var</a:t>
            </a:r>
            <a:r>
              <a:rPr lang="en-US" sz="1200" dirty="0"/>
              <a:t> control</a:t>
            </a:r>
          </a:p>
        </p:txBody>
      </p:sp>
      <p:sp>
        <p:nvSpPr>
          <p:cNvPr id="582681" name="Text Box 25"/>
          <p:cNvSpPr txBox="1">
            <a:spLocks noChangeArrowheads="1"/>
          </p:cNvSpPr>
          <p:nvPr/>
        </p:nvSpPr>
        <p:spPr bwMode="auto">
          <a:xfrm>
            <a:off x="814388" y="1881188"/>
            <a:ext cx="1573212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219075" indent="-219075" algn="l"/>
            <a:r>
              <a:rPr lang="en-US">
                <a:solidFill>
                  <a:schemeClr val="bg1"/>
                </a:solidFill>
              </a:rPr>
              <a:t>Customer Load</a:t>
            </a:r>
          </a:p>
        </p:txBody>
      </p:sp>
      <p:sp>
        <p:nvSpPr>
          <p:cNvPr id="582682" name="Line 26"/>
          <p:cNvSpPr>
            <a:spLocks noChangeShapeType="1"/>
          </p:cNvSpPr>
          <p:nvPr/>
        </p:nvSpPr>
        <p:spPr bwMode="auto">
          <a:xfrm flipH="1">
            <a:off x="1025525" y="2286000"/>
            <a:ext cx="209550" cy="407988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 type="triangle" w="med" len="med"/>
          </a:ln>
          <a:effectLst/>
        </p:spPr>
        <p:txBody>
          <a:bodyPr anchor="ctr"/>
          <a:lstStyle/>
          <a:p>
            <a:endParaRPr lang="en-US"/>
          </a:p>
        </p:txBody>
      </p:sp>
      <p:sp>
        <p:nvSpPr>
          <p:cNvPr id="582683" name="Line 27"/>
          <p:cNvSpPr>
            <a:spLocks noChangeShapeType="1"/>
          </p:cNvSpPr>
          <p:nvPr/>
        </p:nvSpPr>
        <p:spPr bwMode="auto">
          <a:xfrm flipH="1">
            <a:off x="3378200" y="2190750"/>
            <a:ext cx="209550" cy="407988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 type="triangle" w="med" len="med"/>
          </a:ln>
          <a:effectLst/>
        </p:spPr>
        <p:txBody>
          <a:bodyPr anchor="ctr"/>
          <a:lstStyle/>
          <a:p>
            <a:endParaRPr lang="en-US"/>
          </a:p>
        </p:txBody>
      </p:sp>
      <p:sp>
        <p:nvSpPr>
          <p:cNvPr id="582684" name="Text Box 28"/>
          <p:cNvSpPr txBox="1">
            <a:spLocks noChangeArrowheads="1"/>
          </p:cNvSpPr>
          <p:nvPr/>
        </p:nvSpPr>
        <p:spPr bwMode="auto">
          <a:xfrm>
            <a:off x="3167063" y="1785938"/>
            <a:ext cx="1392237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219075" indent="-219075" algn="l"/>
            <a:r>
              <a:rPr lang="en-US">
                <a:solidFill>
                  <a:schemeClr val="bg1"/>
                </a:solidFill>
              </a:rPr>
              <a:t>Customer PV</a:t>
            </a:r>
          </a:p>
        </p:txBody>
      </p:sp>
      <p:sp>
        <p:nvSpPr>
          <p:cNvPr id="582685" name="AutoShape 29"/>
          <p:cNvSpPr>
            <a:spLocks noChangeArrowheads="1"/>
          </p:cNvSpPr>
          <p:nvPr/>
        </p:nvSpPr>
        <p:spPr bwMode="auto">
          <a:xfrm>
            <a:off x="288925" y="1685925"/>
            <a:ext cx="4629150" cy="1849438"/>
          </a:xfrm>
          <a:prstGeom prst="roundRect">
            <a:avLst>
              <a:gd name="adj" fmla="val 4148"/>
            </a:avLst>
          </a:prstGeom>
          <a:gradFill rotWithShape="1">
            <a:gsLst>
              <a:gs pos="0">
                <a:srgbClr val="AEA8FE"/>
              </a:gs>
              <a:gs pos="100000">
                <a:srgbClr val="E7F6FF"/>
              </a:gs>
            </a:gsLst>
            <a:lin ang="5400000" scaled="1"/>
          </a:gradFill>
          <a:ln w="28575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" name="Group 30"/>
          <p:cNvGrpSpPr>
            <a:grpSpLocks/>
          </p:cNvGrpSpPr>
          <p:nvPr/>
        </p:nvGrpSpPr>
        <p:grpSpPr bwMode="auto">
          <a:xfrm>
            <a:off x="468313" y="1893888"/>
            <a:ext cx="4610100" cy="1630362"/>
            <a:chOff x="2738" y="2392"/>
            <a:chExt cx="2904" cy="1027"/>
          </a:xfrm>
        </p:grpSpPr>
        <p:sp>
          <p:nvSpPr>
            <p:cNvPr id="582687" name="Line 4"/>
            <p:cNvSpPr>
              <a:spLocks noChangeShapeType="1"/>
            </p:cNvSpPr>
            <p:nvPr/>
          </p:nvSpPr>
          <p:spPr bwMode="auto">
            <a:xfrm>
              <a:off x="2956" y="2916"/>
              <a:ext cx="266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82688" name="Line 5"/>
            <p:cNvSpPr>
              <a:spLocks noChangeShapeType="1"/>
            </p:cNvSpPr>
            <p:nvPr/>
          </p:nvSpPr>
          <p:spPr bwMode="auto">
            <a:xfrm flipV="1">
              <a:off x="2956" y="2425"/>
              <a:ext cx="0" cy="9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82689" name="Text Box 6"/>
            <p:cNvSpPr txBox="1">
              <a:spLocks noChangeArrowheads="1"/>
            </p:cNvSpPr>
            <p:nvPr/>
          </p:nvSpPr>
          <p:spPr bwMode="auto">
            <a:xfrm rot="-5400000">
              <a:off x="2360" y="2783"/>
              <a:ext cx="968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l" eaLnBrk="1" hangingPunct="1">
                <a:spcBef>
                  <a:spcPct val="0"/>
                </a:spcBef>
              </a:pPr>
              <a:r>
                <a:rPr lang="en-US">
                  <a:solidFill>
                    <a:schemeClr val="tx1"/>
                  </a:solidFill>
                  <a:latin typeface="Calibri" pitchFamily="34" charset="0"/>
                </a:rPr>
                <a:t>VARs Generated</a:t>
              </a:r>
            </a:p>
          </p:txBody>
        </p:sp>
        <p:sp>
          <p:nvSpPr>
            <p:cNvPr id="582690" name="Text Box 7"/>
            <p:cNvSpPr txBox="1">
              <a:spLocks noChangeArrowheads="1"/>
            </p:cNvSpPr>
            <p:nvPr/>
          </p:nvSpPr>
          <p:spPr bwMode="auto">
            <a:xfrm>
              <a:off x="2946" y="2512"/>
              <a:ext cx="587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l" eaLnBrk="1" hangingPunct="1">
                <a:spcBef>
                  <a:spcPct val="0"/>
                </a:spcBef>
              </a:pPr>
              <a:r>
                <a:rPr lang="en-US" sz="1400">
                  <a:solidFill>
                    <a:schemeClr val="tx1"/>
                  </a:solidFill>
                  <a:latin typeface="Calibri" pitchFamily="34" charset="0"/>
                </a:rPr>
                <a:t>Capacitive</a:t>
              </a:r>
            </a:p>
          </p:txBody>
        </p:sp>
        <p:sp>
          <p:nvSpPr>
            <p:cNvPr id="582691" name="Text Box 8"/>
            <p:cNvSpPr txBox="1">
              <a:spLocks noChangeArrowheads="1"/>
            </p:cNvSpPr>
            <p:nvPr/>
          </p:nvSpPr>
          <p:spPr bwMode="auto">
            <a:xfrm>
              <a:off x="2960" y="3074"/>
              <a:ext cx="539" cy="192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l" eaLnBrk="1" hangingPunct="1">
                <a:spcBef>
                  <a:spcPct val="0"/>
                </a:spcBef>
              </a:pPr>
              <a:r>
                <a:rPr lang="en-US" sz="1400">
                  <a:solidFill>
                    <a:schemeClr val="tx1"/>
                  </a:solidFill>
                  <a:latin typeface="Calibri" pitchFamily="34" charset="0"/>
                </a:rPr>
                <a:t>Inductive</a:t>
              </a:r>
            </a:p>
          </p:txBody>
        </p:sp>
        <p:sp>
          <p:nvSpPr>
            <p:cNvPr id="582692" name="Text Box 9"/>
            <p:cNvSpPr txBox="1">
              <a:spLocks noChangeArrowheads="1"/>
            </p:cNvSpPr>
            <p:nvPr/>
          </p:nvSpPr>
          <p:spPr bwMode="auto">
            <a:xfrm>
              <a:off x="5029" y="2538"/>
              <a:ext cx="613" cy="3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 eaLnBrk="1" hangingPunct="1">
                <a:spcBef>
                  <a:spcPct val="0"/>
                </a:spcBef>
              </a:pPr>
              <a:r>
                <a:rPr lang="en-US">
                  <a:solidFill>
                    <a:schemeClr val="tx1"/>
                  </a:solidFill>
                  <a:latin typeface="Calibri" pitchFamily="34" charset="0"/>
                </a:rPr>
                <a:t>System Voltage</a:t>
              </a:r>
            </a:p>
          </p:txBody>
        </p:sp>
        <p:sp>
          <p:nvSpPr>
            <p:cNvPr id="582693" name="Text Box 10"/>
            <p:cNvSpPr txBox="1">
              <a:spLocks noChangeArrowheads="1"/>
            </p:cNvSpPr>
            <p:nvPr/>
          </p:nvSpPr>
          <p:spPr bwMode="auto">
            <a:xfrm>
              <a:off x="3591" y="3114"/>
              <a:ext cx="219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l" eaLnBrk="1" hangingPunct="1">
                <a:spcBef>
                  <a:spcPct val="0"/>
                </a:spcBef>
              </a:pPr>
              <a:r>
                <a:rPr lang="en-US" sz="1200">
                  <a:solidFill>
                    <a:schemeClr val="tx1"/>
                  </a:solidFill>
                  <a:latin typeface="Calibri" pitchFamily="34" charset="0"/>
                </a:rPr>
                <a:t>V1</a:t>
              </a:r>
            </a:p>
          </p:txBody>
        </p:sp>
        <p:sp>
          <p:nvSpPr>
            <p:cNvPr id="582694" name="Text Box 11"/>
            <p:cNvSpPr txBox="1">
              <a:spLocks noChangeArrowheads="1"/>
            </p:cNvSpPr>
            <p:nvPr/>
          </p:nvSpPr>
          <p:spPr bwMode="auto">
            <a:xfrm>
              <a:off x="3958" y="3114"/>
              <a:ext cx="219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l" eaLnBrk="1" hangingPunct="1">
                <a:spcBef>
                  <a:spcPct val="0"/>
                </a:spcBef>
              </a:pPr>
              <a:r>
                <a:rPr lang="en-US" sz="1200">
                  <a:solidFill>
                    <a:schemeClr val="tx1"/>
                  </a:solidFill>
                  <a:latin typeface="Calibri" pitchFamily="34" charset="0"/>
                </a:rPr>
                <a:t>V2</a:t>
              </a:r>
            </a:p>
          </p:txBody>
        </p:sp>
        <p:sp>
          <p:nvSpPr>
            <p:cNvPr id="582695" name="Text Box 12"/>
            <p:cNvSpPr txBox="1">
              <a:spLocks noChangeArrowheads="1"/>
            </p:cNvSpPr>
            <p:nvPr/>
          </p:nvSpPr>
          <p:spPr bwMode="auto">
            <a:xfrm>
              <a:off x="4459" y="3114"/>
              <a:ext cx="219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l" eaLnBrk="1" hangingPunct="1">
                <a:spcBef>
                  <a:spcPct val="0"/>
                </a:spcBef>
              </a:pPr>
              <a:r>
                <a:rPr lang="en-US" sz="1200">
                  <a:solidFill>
                    <a:schemeClr val="tx1"/>
                  </a:solidFill>
                  <a:latin typeface="Calibri" pitchFamily="34" charset="0"/>
                </a:rPr>
                <a:t>V3</a:t>
              </a:r>
            </a:p>
          </p:txBody>
        </p:sp>
        <p:sp>
          <p:nvSpPr>
            <p:cNvPr id="582696" name="Text Box 13"/>
            <p:cNvSpPr txBox="1">
              <a:spLocks noChangeArrowheads="1"/>
            </p:cNvSpPr>
            <p:nvPr/>
          </p:nvSpPr>
          <p:spPr bwMode="auto">
            <a:xfrm>
              <a:off x="4791" y="3015"/>
              <a:ext cx="219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l" eaLnBrk="1" hangingPunct="1">
                <a:spcBef>
                  <a:spcPct val="0"/>
                </a:spcBef>
              </a:pPr>
              <a:r>
                <a:rPr lang="en-US" sz="1200">
                  <a:solidFill>
                    <a:schemeClr val="tx1"/>
                  </a:solidFill>
                  <a:latin typeface="Calibri" pitchFamily="34" charset="0"/>
                </a:rPr>
                <a:t>V4</a:t>
              </a:r>
            </a:p>
          </p:txBody>
        </p:sp>
        <p:sp>
          <p:nvSpPr>
            <p:cNvPr id="582697" name="Line 14"/>
            <p:cNvSpPr>
              <a:spLocks noChangeShapeType="1"/>
            </p:cNvSpPr>
            <p:nvPr/>
          </p:nvSpPr>
          <p:spPr bwMode="auto">
            <a:xfrm>
              <a:off x="3457" y="2458"/>
              <a:ext cx="189" cy="1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82698" name="Line 15"/>
            <p:cNvSpPr>
              <a:spLocks noChangeShapeType="1"/>
            </p:cNvSpPr>
            <p:nvPr/>
          </p:nvSpPr>
          <p:spPr bwMode="auto">
            <a:xfrm>
              <a:off x="3657" y="2458"/>
              <a:ext cx="400" cy="458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82699" name="Line 16"/>
            <p:cNvSpPr>
              <a:spLocks noChangeShapeType="1"/>
            </p:cNvSpPr>
            <p:nvPr/>
          </p:nvSpPr>
          <p:spPr bwMode="auto">
            <a:xfrm>
              <a:off x="4057" y="2916"/>
              <a:ext cx="501" cy="0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82700" name="Line 17"/>
            <p:cNvSpPr>
              <a:spLocks noChangeShapeType="1"/>
            </p:cNvSpPr>
            <p:nvPr/>
          </p:nvSpPr>
          <p:spPr bwMode="auto">
            <a:xfrm>
              <a:off x="4558" y="2916"/>
              <a:ext cx="333" cy="426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82701" name="Line 18"/>
            <p:cNvSpPr>
              <a:spLocks noChangeShapeType="1"/>
            </p:cNvSpPr>
            <p:nvPr/>
          </p:nvSpPr>
          <p:spPr bwMode="auto">
            <a:xfrm>
              <a:off x="4881" y="3332"/>
              <a:ext cx="221" cy="0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82702" name="Line 19"/>
            <p:cNvSpPr>
              <a:spLocks noChangeShapeType="1"/>
            </p:cNvSpPr>
            <p:nvPr/>
          </p:nvSpPr>
          <p:spPr bwMode="auto">
            <a:xfrm>
              <a:off x="3657" y="2458"/>
              <a:ext cx="0" cy="65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82703" name="Line 20"/>
            <p:cNvSpPr>
              <a:spLocks noChangeShapeType="1"/>
            </p:cNvSpPr>
            <p:nvPr/>
          </p:nvSpPr>
          <p:spPr bwMode="auto">
            <a:xfrm flipV="1">
              <a:off x="4057" y="2916"/>
              <a:ext cx="0" cy="16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82704" name="Line 21"/>
            <p:cNvSpPr>
              <a:spLocks noChangeShapeType="1"/>
            </p:cNvSpPr>
            <p:nvPr/>
          </p:nvSpPr>
          <p:spPr bwMode="auto">
            <a:xfrm flipV="1">
              <a:off x="4558" y="2916"/>
              <a:ext cx="0" cy="19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82705" name="Line 22"/>
            <p:cNvSpPr>
              <a:spLocks noChangeShapeType="1"/>
            </p:cNvSpPr>
            <p:nvPr/>
          </p:nvSpPr>
          <p:spPr bwMode="auto">
            <a:xfrm flipV="1">
              <a:off x="4891" y="3178"/>
              <a:ext cx="0" cy="16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82706" name="Text Box 23"/>
            <p:cNvSpPr txBox="1">
              <a:spLocks noChangeArrowheads="1"/>
            </p:cNvSpPr>
            <p:nvPr/>
          </p:nvSpPr>
          <p:spPr bwMode="auto">
            <a:xfrm>
              <a:off x="3857" y="2392"/>
              <a:ext cx="230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l" eaLnBrk="1" hangingPunct="1">
                <a:spcBef>
                  <a:spcPct val="0"/>
                </a:spcBef>
              </a:pPr>
              <a:r>
                <a:rPr lang="en-US" sz="1200">
                  <a:solidFill>
                    <a:schemeClr val="tx1"/>
                  </a:solidFill>
                  <a:latin typeface="Calibri" pitchFamily="34" charset="0"/>
                </a:rPr>
                <a:t>Q1</a:t>
              </a:r>
            </a:p>
          </p:txBody>
        </p:sp>
        <p:sp>
          <p:nvSpPr>
            <p:cNvPr id="582707" name="Text Box 24"/>
            <p:cNvSpPr txBox="1">
              <a:spLocks noChangeArrowheads="1"/>
            </p:cNvSpPr>
            <p:nvPr/>
          </p:nvSpPr>
          <p:spPr bwMode="auto">
            <a:xfrm>
              <a:off x="5335" y="3246"/>
              <a:ext cx="230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l" eaLnBrk="1" hangingPunct="1">
                <a:spcBef>
                  <a:spcPct val="0"/>
                </a:spcBef>
              </a:pPr>
              <a:r>
                <a:rPr lang="en-US" sz="1200">
                  <a:solidFill>
                    <a:schemeClr val="tx1"/>
                  </a:solidFill>
                  <a:latin typeface="Calibri" pitchFamily="34" charset="0"/>
                </a:rPr>
                <a:t>Q4</a:t>
              </a:r>
            </a:p>
          </p:txBody>
        </p:sp>
        <p:sp>
          <p:nvSpPr>
            <p:cNvPr id="582708" name="Text Box 25"/>
            <p:cNvSpPr txBox="1">
              <a:spLocks noChangeArrowheads="1"/>
            </p:cNvSpPr>
            <p:nvPr/>
          </p:nvSpPr>
          <p:spPr bwMode="auto">
            <a:xfrm>
              <a:off x="4757" y="2720"/>
              <a:ext cx="230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l" eaLnBrk="1" hangingPunct="1">
                <a:spcBef>
                  <a:spcPct val="0"/>
                </a:spcBef>
              </a:pPr>
              <a:r>
                <a:rPr lang="en-US" sz="1200">
                  <a:solidFill>
                    <a:schemeClr val="tx1"/>
                  </a:solidFill>
                  <a:latin typeface="Calibri" pitchFamily="34" charset="0"/>
                </a:rPr>
                <a:t>Q3</a:t>
              </a:r>
            </a:p>
          </p:txBody>
        </p:sp>
        <p:sp>
          <p:nvSpPr>
            <p:cNvPr id="582709" name="Text Box 26"/>
            <p:cNvSpPr txBox="1">
              <a:spLocks noChangeArrowheads="1"/>
            </p:cNvSpPr>
            <p:nvPr/>
          </p:nvSpPr>
          <p:spPr bwMode="auto">
            <a:xfrm>
              <a:off x="4224" y="2720"/>
              <a:ext cx="230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l" eaLnBrk="1" hangingPunct="1">
                <a:spcBef>
                  <a:spcPct val="0"/>
                </a:spcBef>
              </a:pPr>
              <a:r>
                <a:rPr lang="en-US" sz="1200">
                  <a:solidFill>
                    <a:schemeClr val="tx1"/>
                  </a:solidFill>
                  <a:latin typeface="Calibri" pitchFamily="34" charset="0"/>
                </a:rPr>
                <a:t>Q2</a:t>
              </a:r>
            </a:p>
          </p:txBody>
        </p:sp>
        <p:sp>
          <p:nvSpPr>
            <p:cNvPr id="582710" name="Line 27"/>
            <p:cNvSpPr>
              <a:spLocks noChangeShapeType="1"/>
            </p:cNvSpPr>
            <p:nvPr/>
          </p:nvSpPr>
          <p:spPr bwMode="auto">
            <a:xfrm>
              <a:off x="5026" y="3332"/>
              <a:ext cx="339" cy="10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82711" name="Line 28"/>
            <p:cNvSpPr>
              <a:spLocks noChangeShapeType="1"/>
            </p:cNvSpPr>
            <p:nvPr/>
          </p:nvSpPr>
          <p:spPr bwMode="auto">
            <a:xfrm flipH="1">
              <a:off x="3024" y="2458"/>
              <a:ext cx="456" cy="1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82712" name="Line 29"/>
            <p:cNvSpPr>
              <a:spLocks noChangeShapeType="1"/>
            </p:cNvSpPr>
            <p:nvPr/>
          </p:nvSpPr>
          <p:spPr bwMode="auto">
            <a:xfrm flipH="1">
              <a:off x="4591" y="2819"/>
              <a:ext cx="167" cy="9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82713" name="Line 30"/>
            <p:cNvSpPr>
              <a:spLocks noChangeShapeType="1"/>
            </p:cNvSpPr>
            <p:nvPr/>
          </p:nvSpPr>
          <p:spPr bwMode="auto">
            <a:xfrm flipH="1">
              <a:off x="4091" y="2819"/>
              <a:ext cx="133" cy="9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82714" name="Line 31"/>
            <p:cNvSpPr>
              <a:spLocks noChangeShapeType="1"/>
            </p:cNvSpPr>
            <p:nvPr/>
          </p:nvSpPr>
          <p:spPr bwMode="auto">
            <a:xfrm flipH="1">
              <a:off x="3723" y="2458"/>
              <a:ext cx="13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82715" name="Line 59"/>
          <p:cNvSpPr>
            <a:spLocks noChangeShapeType="1"/>
          </p:cNvSpPr>
          <p:nvPr/>
        </p:nvSpPr>
        <p:spPr bwMode="auto">
          <a:xfrm flipH="1">
            <a:off x="3430588" y="2157413"/>
            <a:ext cx="209550" cy="407987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 type="triangle" w="med" len="med"/>
          </a:ln>
          <a:effectLst/>
        </p:spPr>
        <p:txBody>
          <a:bodyPr anchor="ctr"/>
          <a:lstStyle/>
          <a:p>
            <a:endParaRPr lang="en-US"/>
          </a:p>
        </p:txBody>
      </p:sp>
      <p:sp>
        <p:nvSpPr>
          <p:cNvPr id="582716" name="Text Box 60"/>
          <p:cNvSpPr txBox="1">
            <a:spLocks noChangeArrowheads="1"/>
          </p:cNvSpPr>
          <p:nvPr/>
        </p:nvSpPr>
        <p:spPr bwMode="auto">
          <a:xfrm>
            <a:off x="3219450" y="1752600"/>
            <a:ext cx="162877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219075" indent="-219075" algn="l"/>
            <a:r>
              <a:rPr lang="en-US">
                <a:solidFill>
                  <a:schemeClr val="bg1"/>
                </a:solidFill>
              </a:rPr>
              <a:t>Volt-Var Control</a:t>
            </a:r>
          </a:p>
        </p:txBody>
      </p:sp>
      <p:sp>
        <p:nvSpPr>
          <p:cNvPr id="582717" name="Text Box 61"/>
          <p:cNvSpPr txBox="1">
            <a:spLocks noChangeArrowheads="1"/>
          </p:cNvSpPr>
          <p:nvPr/>
        </p:nvSpPr>
        <p:spPr bwMode="auto">
          <a:xfrm>
            <a:off x="1636713" y="6270625"/>
            <a:ext cx="1909762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219075" indent="-219075"/>
            <a:r>
              <a:rPr lang="en-US"/>
              <a:t>24 Hour Simulation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014912" y="5944163"/>
            <a:ext cx="297209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050" dirty="0"/>
              <a:t>Source: </a:t>
            </a:r>
            <a:r>
              <a:rPr lang="en-US" sz="1050" dirty="0" smtClean="0"/>
              <a:t>J. Smith, T. Key “High-Penetration </a:t>
            </a:r>
            <a:r>
              <a:rPr lang="en-US" sz="1050" dirty="0"/>
              <a:t>PV Impact Analysis on Distribution </a:t>
            </a:r>
            <a:r>
              <a:rPr lang="en-US" sz="1050" dirty="0" smtClean="0"/>
              <a:t>Systems,” Solar Power International, Oct 2011</a:t>
            </a:r>
            <a:endParaRPr lang="en-US" sz="1050" dirty="0"/>
          </a:p>
        </p:txBody>
      </p:sp>
      <p:sp>
        <p:nvSpPr>
          <p:cNvPr id="63" name="Text Box 22"/>
          <p:cNvSpPr txBox="1">
            <a:spLocks noChangeArrowheads="1"/>
          </p:cNvSpPr>
          <p:nvPr/>
        </p:nvSpPr>
        <p:spPr bwMode="auto">
          <a:xfrm>
            <a:off x="6362700" y="2239965"/>
            <a:ext cx="2578100" cy="1077218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Initial analysis indicated </a:t>
            </a:r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25%-100% more PV can be accommodated using Volt/</a:t>
            </a:r>
            <a:r>
              <a:rPr lang="en-US" dirty="0" err="1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var</a:t>
            </a:r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control</a:t>
            </a:r>
          </a:p>
        </p:txBody>
      </p:sp>
    </p:spTree>
    <p:extLst>
      <p:ext uri="{BB962C8B-B14F-4D97-AF65-F5344CB8AC3E}">
        <p14:creationId xmlns:p14="http://schemas.microsoft.com/office/powerpoint/2010/main" val="217965335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826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826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826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826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826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826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5826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826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5826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5826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5826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5826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5826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5826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5826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5826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5826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827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5827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2664" grpId="0" animBg="1"/>
      <p:bldP spid="582665" grpId="0"/>
      <p:bldP spid="582667" grpId="0" animBg="1"/>
      <p:bldP spid="582668" grpId="0" animBg="1"/>
      <p:bldP spid="582669" grpId="0" animBg="1"/>
      <p:bldP spid="582673" grpId="0" animBg="1"/>
      <p:bldP spid="582674" grpId="0" animBg="1"/>
      <p:bldP spid="582677" grpId="0" animBg="1"/>
      <p:bldP spid="582678" grpId="0"/>
      <p:bldP spid="582679" grpId="0" animBg="1"/>
      <p:bldP spid="582683" grpId="0" animBg="1"/>
      <p:bldP spid="582684" grpId="0"/>
      <p:bldP spid="582685" grpId="0" animBg="1"/>
      <p:bldP spid="582715" grpId="0" animBg="1"/>
      <p:bldP spid="582716" grpId="0"/>
      <p:bldP spid="63" grpId="0" animBg="1"/>
    </p:bld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 sz="quarter"/>
          </p:nvPr>
        </p:nvSpPr>
        <p:spPr/>
        <p:txBody>
          <a:bodyPr/>
          <a:lstStyle/>
          <a:p>
            <a:r>
              <a:rPr lang="en-US" dirty="0" smtClean="0"/>
              <a:t>Streamlined Hosting Capacity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sz="quarter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3839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5745" y="1020223"/>
            <a:ext cx="8595360" cy="548640"/>
          </a:xfrm>
        </p:spPr>
        <p:txBody>
          <a:bodyPr/>
          <a:lstStyle/>
          <a:p>
            <a:r>
              <a:rPr lang="en-US" dirty="0" smtClean="0"/>
              <a:t>Hosting Capacity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234854" y="1776406"/>
            <a:ext cx="4576466" cy="3488789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What is </a:t>
            </a:r>
            <a:r>
              <a:rPr lang="en-US" dirty="0" smtClean="0"/>
              <a:t>Hosting </a:t>
            </a:r>
            <a:r>
              <a:rPr lang="en-US" dirty="0"/>
              <a:t>Capacity?</a:t>
            </a:r>
            <a:r>
              <a:rPr lang="en-US" u="sng" dirty="0"/>
              <a:t/>
            </a:r>
            <a:br>
              <a:rPr lang="en-US" u="sng" dirty="0"/>
            </a:br>
            <a:r>
              <a:rPr lang="en-US" dirty="0"/>
              <a:t>Amount of PV that can be accommodated on a given feeder </a:t>
            </a:r>
            <a:r>
              <a:rPr lang="en-US" dirty="0" smtClean="0"/>
              <a:t>without impacting </a:t>
            </a:r>
            <a:r>
              <a:rPr lang="en-US" dirty="0"/>
              <a:t>system operation </a:t>
            </a:r>
            <a:r>
              <a:rPr lang="en-US" dirty="0" smtClean="0"/>
              <a:t>under </a:t>
            </a:r>
            <a:r>
              <a:rPr lang="en-US" dirty="0"/>
              <a:t>existing control and infrastructure configurations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Feeder Impact Issues of Concern </a:t>
            </a:r>
          </a:p>
          <a:p>
            <a:pPr lvl="1"/>
            <a:r>
              <a:rPr lang="en-US" dirty="0"/>
              <a:t>Voltage</a:t>
            </a:r>
          </a:p>
          <a:p>
            <a:pPr lvl="1"/>
            <a:r>
              <a:rPr lang="en-US" dirty="0"/>
              <a:t>Loading</a:t>
            </a:r>
          </a:p>
          <a:p>
            <a:pPr lvl="1"/>
            <a:r>
              <a:rPr lang="en-US" dirty="0"/>
              <a:t>Protection</a:t>
            </a:r>
          </a:p>
          <a:p>
            <a:pPr lvl="1"/>
            <a:r>
              <a:rPr lang="en-US" dirty="0" smtClean="0"/>
              <a:t>Control</a:t>
            </a:r>
          </a:p>
          <a:p>
            <a:pPr marL="215504" lvl="1" indent="0">
              <a:buNone/>
            </a:pPr>
            <a:endParaRPr lang="en-US" dirty="0" smtClean="0"/>
          </a:p>
          <a:p>
            <a:r>
              <a:rPr lang="en-US" dirty="0" smtClean="0"/>
              <a:t>What could impact Hosting Capacity?</a:t>
            </a:r>
          </a:p>
          <a:p>
            <a:pPr lvl="1"/>
            <a:r>
              <a:rPr lang="en-US" dirty="0" smtClean="0"/>
              <a:t>Feeder characteristics</a:t>
            </a:r>
            <a:endParaRPr lang="en-US" dirty="0"/>
          </a:p>
          <a:p>
            <a:pPr lvl="1"/>
            <a:r>
              <a:rPr lang="en-US" dirty="0" smtClean="0"/>
              <a:t>DER size and Locations</a:t>
            </a:r>
          </a:p>
          <a:p>
            <a:pPr lvl="1"/>
            <a:r>
              <a:rPr lang="en-US" dirty="0" smtClean="0"/>
              <a:t>DER type</a:t>
            </a:r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6" name="Oval 5"/>
          <p:cNvSpPr/>
          <p:nvPr/>
        </p:nvSpPr>
        <p:spPr bwMode="auto">
          <a:xfrm>
            <a:off x="5506048" y="2457444"/>
            <a:ext cx="342900" cy="744143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9525" cap="flat" cmpd="sng" algn="ctr">
            <a:solidFill>
              <a:schemeClr val="accent3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marL="164306" indent="-164306"/>
            <a:endParaRPr lang="en-US" sz="1200"/>
          </a:p>
        </p:txBody>
      </p:sp>
      <p:sp>
        <p:nvSpPr>
          <p:cNvPr id="7" name="Oval 6"/>
          <p:cNvSpPr/>
          <p:nvPr/>
        </p:nvSpPr>
        <p:spPr bwMode="auto">
          <a:xfrm>
            <a:off x="6406160" y="2605084"/>
            <a:ext cx="1044774" cy="626271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marL="164306" indent="-164306"/>
            <a:endParaRPr lang="en-US" sz="1200"/>
          </a:p>
        </p:txBody>
      </p:sp>
      <p:sp>
        <p:nvSpPr>
          <p:cNvPr id="8" name="Oval 7"/>
          <p:cNvSpPr/>
          <p:nvPr/>
        </p:nvSpPr>
        <p:spPr bwMode="auto">
          <a:xfrm>
            <a:off x="5188152" y="2240752"/>
            <a:ext cx="1782365" cy="502442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9525" cap="flat" cmpd="sng" algn="ctr">
            <a:solidFill>
              <a:schemeClr val="accent3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marL="164306" indent="-164306"/>
            <a:endParaRPr lang="en-US" sz="1200"/>
          </a:p>
        </p:txBody>
      </p:sp>
      <p:sp>
        <p:nvSpPr>
          <p:cNvPr id="9" name="Oval 8"/>
          <p:cNvSpPr/>
          <p:nvPr/>
        </p:nvSpPr>
        <p:spPr bwMode="auto">
          <a:xfrm>
            <a:off x="6747275" y="1957382"/>
            <a:ext cx="589359" cy="626271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marL="164306" indent="-164306"/>
            <a:endParaRPr lang="en-US" sz="1200"/>
          </a:p>
        </p:txBody>
      </p:sp>
      <p:sp>
        <p:nvSpPr>
          <p:cNvPr id="10" name="Oval 9"/>
          <p:cNvSpPr/>
          <p:nvPr/>
        </p:nvSpPr>
        <p:spPr bwMode="auto">
          <a:xfrm>
            <a:off x="6002538" y="1776407"/>
            <a:ext cx="564355" cy="725092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marL="164306" indent="-164306"/>
            <a:endParaRPr lang="en-US" sz="1200"/>
          </a:p>
        </p:txBody>
      </p:sp>
      <p:cxnSp>
        <p:nvCxnSpPr>
          <p:cNvPr id="11" name="Elbow Connector 10"/>
          <p:cNvCxnSpPr/>
          <p:nvPr/>
        </p:nvCxnSpPr>
        <p:spPr bwMode="auto">
          <a:xfrm>
            <a:off x="5177436" y="2419344"/>
            <a:ext cx="1921669" cy="164309"/>
          </a:xfrm>
          <a:prstGeom prst="bentConnector3">
            <a:avLst>
              <a:gd name="adj1" fmla="val 43309"/>
            </a:avLst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" name="Elbow Connector 11"/>
          <p:cNvCxnSpPr/>
          <p:nvPr/>
        </p:nvCxnSpPr>
        <p:spPr bwMode="auto">
          <a:xfrm>
            <a:off x="6341867" y="2583650"/>
            <a:ext cx="685800" cy="342900"/>
          </a:xfrm>
          <a:prstGeom prst="bentConnector3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" name="Elbow Connector 12"/>
          <p:cNvCxnSpPr/>
          <p:nvPr/>
        </p:nvCxnSpPr>
        <p:spPr bwMode="auto">
          <a:xfrm rot="5400000">
            <a:off x="6002537" y="2180031"/>
            <a:ext cx="685800" cy="121444"/>
          </a:xfrm>
          <a:prstGeom prst="bentConnector3">
            <a:avLst>
              <a:gd name="adj1" fmla="val 26041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" name="Straight Connector 13"/>
          <p:cNvCxnSpPr/>
          <p:nvPr/>
        </p:nvCxnSpPr>
        <p:spPr bwMode="auto">
          <a:xfrm>
            <a:off x="5677498" y="2419344"/>
            <a:ext cx="0" cy="58578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" name="Elbow Connector 14"/>
          <p:cNvCxnSpPr/>
          <p:nvPr/>
        </p:nvCxnSpPr>
        <p:spPr bwMode="auto">
          <a:xfrm rot="5400000" flipH="1" flipV="1">
            <a:off x="6799067" y="2247894"/>
            <a:ext cx="485775" cy="142875"/>
          </a:xfrm>
          <a:prstGeom prst="bentConnector3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6" name="Rectangle 15"/>
          <p:cNvSpPr/>
          <p:nvPr/>
        </p:nvSpPr>
        <p:spPr bwMode="auto">
          <a:xfrm>
            <a:off x="5105999" y="2319333"/>
            <a:ext cx="164306" cy="182167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marL="164306" indent="-164306"/>
            <a:endParaRPr lang="en-US" sz="1200"/>
          </a:p>
        </p:txBody>
      </p:sp>
      <p:graphicFrame>
        <p:nvGraphicFramePr>
          <p:cNvPr id="17" name="Table 16"/>
          <p:cNvGraphicFramePr>
            <a:graphicFrameLocks noGrp="1"/>
          </p:cNvGraphicFramePr>
          <p:nvPr>
            <p:extLst/>
          </p:nvPr>
        </p:nvGraphicFramePr>
        <p:xfrm>
          <a:off x="6357942" y="4712290"/>
          <a:ext cx="1034059" cy="2781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4059"/>
              </a:tblGrid>
              <a:tr h="27813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 smtClean="0">
                          <a:solidFill>
                            <a:schemeClr val="tx1"/>
                          </a:solidFill>
                        </a:rPr>
                        <a:t>No Issues</a:t>
                      </a:r>
                      <a:endParaRPr 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0" marT="68580" marB="6858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8" name="Table 17"/>
          <p:cNvGraphicFramePr>
            <a:graphicFrameLocks noGrp="1"/>
          </p:cNvGraphicFramePr>
          <p:nvPr>
            <p:extLst/>
          </p:nvPr>
        </p:nvGraphicFramePr>
        <p:xfrm>
          <a:off x="6340080" y="4328193"/>
          <a:ext cx="1034059" cy="2781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4059"/>
              </a:tblGrid>
              <a:tr h="27813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 smtClean="0">
                          <a:solidFill>
                            <a:schemeClr val="tx1"/>
                          </a:solidFill>
                        </a:rPr>
                        <a:t>Possible Issues</a:t>
                      </a:r>
                      <a:endParaRPr 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0" marT="68580" marB="68580" anchor="b">
                    <a:solidFill>
                      <a:srgbClr val="FFFF99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9" name="Table 18"/>
          <p:cNvGraphicFramePr>
            <a:graphicFrameLocks noGrp="1"/>
          </p:cNvGraphicFramePr>
          <p:nvPr>
            <p:extLst/>
          </p:nvPr>
        </p:nvGraphicFramePr>
        <p:xfrm>
          <a:off x="6340080" y="3955597"/>
          <a:ext cx="1034059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4059"/>
              </a:tblGrid>
              <a:tr h="2743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 smtClean="0">
                          <a:solidFill>
                            <a:schemeClr val="tx1"/>
                          </a:solidFill>
                        </a:rPr>
                        <a:t>Probable</a:t>
                      </a:r>
                      <a:r>
                        <a:rPr lang="en-US" sz="900" b="1" baseline="0" dirty="0" smtClean="0">
                          <a:solidFill>
                            <a:schemeClr val="tx1"/>
                          </a:solidFill>
                        </a:rPr>
                        <a:t> Issues</a:t>
                      </a:r>
                      <a:endParaRPr 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0" marT="68580" marB="68580" anchor="b">
                    <a:solidFill>
                      <a:srgbClr val="FF9999"/>
                    </a:solidFill>
                  </a:tcPr>
                </a:tc>
              </a:tr>
            </a:tbl>
          </a:graphicData>
        </a:graphic>
      </p:graphicFrame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589" y="3807106"/>
            <a:ext cx="1005695" cy="1183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47223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4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/>
          <p:cNvSpPr/>
          <p:nvPr/>
        </p:nvSpPr>
        <p:spPr>
          <a:xfrm>
            <a:off x="0" y="5600700"/>
            <a:ext cx="9144000" cy="1257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smtClean="0"/>
              <a:t>Detailed Hosting Capacity Study; </a:t>
            </a:r>
            <a:r>
              <a:rPr lang="en-US" sz="2400" dirty="0" smtClean="0"/>
              <a:t>Smart Inverters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971536" y="1047773"/>
            <a:ext cx="3074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Without Volt/</a:t>
            </a:r>
            <a:r>
              <a:rPr lang="en-US" b="1" dirty="0" err="1" smtClean="0"/>
              <a:t>var</a:t>
            </a:r>
            <a:r>
              <a:rPr lang="en-US" b="1" dirty="0" smtClean="0"/>
              <a:t> Control</a:t>
            </a:r>
            <a:endParaRPr lang="en-US" b="1" dirty="0"/>
          </a:p>
        </p:txBody>
      </p:sp>
      <p:cxnSp>
        <p:nvCxnSpPr>
          <p:cNvPr id="8" name="Straight Arrow Connector 7"/>
          <p:cNvCxnSpPr/>
          <p:nvPr/>
        </p:nvCxnSpPr>
        <p:spPr bwMode="auto">
          <a:xfrm>
            <a:off x="5193893" y="4326011"/>
            <a:ext cx="3318736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9" name="TextBox 8"/>
          <p:cNvSpPr txBox="1"/>
          <p:nvPr/>
        </p:nvSpPr>
        <p:spPr>
          <a:xfrm>
            <a:off x="5545396" y="1038550"/>
            <a:ext cx="27860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Volt/</a:t>
            </a:r>
            <a:r>
              <a:rPr lang="en-US" b="1" dirty="0" err="1" smtClean="0"/>
              <a:t>var</a:t>
            </a:r>
            <a:r>
              <a:rPr lang="en-US" b="1" dirty="0" smtClean="0"/>
              <a:t> Control</a:t>
            </a:r>
            <a:endParaRPr lang="en-US" b="1" dirty="0"/>
          </a:p>
        </p:txBody>
      </p:sp>
      <p:sp>
        <p:nvSpPr>
          <p:cNvPr id="11" name="Rectangle 10"/>
          <p:cNvSpPr/>
          <p:nvPr/>
        </p:nvSpPr>
        <p:spPr bwMode="auto">
          <a:xfrm>
            <a:off x="659366" y="1524004"/>
            <a:ext cx="685958" cy="2659825"/>
          </a:xfrm>
          <a:prstGeom prst="rect">
            <a:avLst/>
          </a:prstGeom>
          <a:solidFill>
            <a:srgbClr val="00CC00">
              <a:alpha val="29000"/>
            </a:srgbClr>
          </a:solidFill>
          <a:ln w="9525" cap="flat" cmpd="sng" algn="ctr">
            <a:solidFill>
              <a:schemeClr val="accent3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219075" marR="0" indent="-219075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1357342" y="1534512"/>
            <a:ext cx="849829" cy="2641845"/>
          </a:xfrm>
          <a:prstGeom prst="rect">
            <a:avLst/>
          </a:prstGeom>
          <a:solidFill>
            <a:srgbClr val="FFFF00">
              <a:alpha val="41000"/>
            </a:srgbClr>
          </a:solidFill>
          <a:ln w="1905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219075" marR="0" indent="-219075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2207172" y="1524004"/>
            <a:ext cx="1839310" cy="2649314"/>
          </a:xfrm>
          <a:prstGeom prst="rect">
            <a:avLst/>
          </a:prstGeom>
          <a:solidFill>
            <a:srgbClr val="FF0000">
              <a:alpha val="38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219075" marR="0" indent="-219075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02520" y="3701026"/>
            <a:ext cx="250581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00" dirty="0" smtClean="0"/>
              <a:t>5000 cases shown</a:t>
            </a:r>
            <a:br>
              <a:rPr lang="en-US" sz="1100" dirty="0" smtClean="0"/>
            </a:br>
            <a:r>
              <a:rPr lang="en-US" sz="1100" dirty="0" smtClean="0"/>
              <a:t>Each point  = highest primary voltage</a:t>
            </a:r>
            <a:endParaRPr lang="en-US" sz="1100" dirty="0"/>
          </a:p>
        </p:txBody>
      </p:sp>
      <p:sp>
        <p:nvSpPr>
          <p:cNvPr id="15" name="Rectangle 14"/>
          <p:cNvSpPr/>
          <p:nvPr/>
        </p:nvSpPr>
        <p:spPr bwMode="auto">
          <a:xfrm>
            <a:off x="5229882" y="1534515"/>
            <a:ext cx="1176941" cy="2651878"/>
          </a:xfrm>
          <a:prstGeom prst="rect">
            <a:avLst/>
          </a:prstGeom>
          <a:solidFill>
            <a:srgbClr val="00CC00">
              <a:alpha val="29000"/>
            </a:srgbClr>
          </a:solidFill>
          <a:ln w="9525" cap="flat" cmpd="sng" algn="ctr">
            <a:solidFill>
              <a:schemeClr val="accent3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219075" marR="0" indent="-219075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6411312" y="1555536"/>
            <a:ext cx="2133598" cy="2602476"/>
          </a:xfrm>
          <a:prstGeom prst="rect">
            <a:avLst/>
          </a:prstGeom>
          <a:solidFill>
            <a:srgbClr val="FFFF00">
              <a:alpha val="41000"/>
            </a:srgbClr>
          </a:solidFill>
          <a:ln w="1905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219075" marR="0" indent="-219075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17" name="Freeform 16"/>
          <p:cNvSpPr/>
          <p:nvPr/>
        </p:nvSpPr>
        <p:spPr bwMode="auto">
          <a:xfrm flipV="1">
            <a:off x="2250054" y="3066375"/>
            <a:ext cx="522269" cy="366891"/>
          </a:xfrm>
          <a:custGeom>
            <a:avLst/>
            <a:gdLst>
              <a:gd name="connsiteX0" fmla="*/ 506858 w 522269"/>
              <a:gd name="connsiteY0" fmla="*/ 47946 h 530832"/>
              <a:gd name="connsiteX1" fmla="*/ 445213 w 522269"/>
              <a:gd name="connsiteY1" fmla="*/ 17124 h 530832"/>
              <a:gd name="connsiteX2" fmla="*/ 44521 w 522269"/>
              <a:gd name="connsiteY2" fmla="*/ 150688 h 530832"/>
              <a:gd name="connsiteX3" fmla="*/ 178085 w 522269"/>
              <a:gd name="connsiteY3" fmla="*/ 345897 h 530832"/>
              <a:gd name="connsiteX4" fmla="*/ 95892 w 522269"/>
              <a:gd name="connsiteY4" fmla="*/ 530832 h 530832"/>
              <a:gd name="connsiteX5" fmla="*/ 95892 w 522269"/>
              <a:gd name="connsiteY5" fmla="*/ 530832 h 530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22269" h="530832">
                <a:moveTo>
                  <a:pt x="506858" y="47946"/>
                </a:moveTo>
                <a:cubicBezTo>
                  <a:pt x="514563" y="23973"/>
                  <a:pt x="522269" y="0"/>
                  <a:pt x="445213" y="17124"/>
                </a:cubicBezTo>
                <a:cubicBezTo>
                  <a:pt x="368157" y="34248"/>
                  <a:pt x="89042" y="95892"/>
                  <a:pt x="44521" y="150688"/>
                </a:cubicBezTo>
                <a:cubicBezTo>
                  <a:pt x="0" y="205484"/>
                  <a:pt x="169523" y="282540"/>
                  <a:pt x="178085" y="345897"/>
                </a:cubicBezTo>
                <a:cubicBezTo>
                  <a:pt x="186647" y="409254"/>
                  <a:pt x="95892" y="530832"/>
                  <a:pt x="95892" y="530832"/>
                </a:cubicBezTo>
                <a:lnTo>
                  <a:pt x="95892" y="530832"/>
                </a:lnTo>
              </a:path>
            </a:pathLst>
          </a:cu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219075" marR="0" indent="-219075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668588" y="3139904"/>
            <a:ext cx="13965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ANSI voltage limit</a:t>
            </a:r>
            <a:endParaRPr lang="en-US" sz="1200" dirty="0"/>
          </a:p>
        </p:txBody>
      </p:sp>
      <p:cxnSp>
        <p:nvCxnSpPr>
          <p:cNvPr id="19" name="Straight Connector 18"/>
          <p:cNvCxnSpPr/>
          <p:nvPr/>
        </p:nvCxnSpPr>
        <p:spPr bwMode="auto">
          <a:xfrm flipV="1">
            <a:off x="5224619" y="2995453"/>
            <a:ext cx="3383353" cy="1332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0" name="Freeform 19"/>
          <p:cNvSpPr/>
          <p:nvPr/>
        </p:nvSpPr>
        <p:spPr bwMode="auto">
          <a:xfrm rot="13206970" flipV="1">
            <a:off x="5789765" y="2520483"/>
            <a:ext cx="522269" cy="366891"/>
          </a:xfrm>
          <a:custGeom>
            <a:avLst/>
            <a:gdLst>
              <a:gd name="connsiteX0" fmla="*/ 506858 w 522269"/>
              <a:gd name="connsiteY0" fmla="*/ 47946 h 530832"/>
              <a:gd name="connsiteX1" fmla="*/ 445213 w 522269"/>
              <a:gd name="connsiteY1" fmla="*/ 17124 h 530832"/>
              <a:gd name="connsiteX2" fmla="*/ 44521 w 522269"/>
              <a:gd name="connsiteY2" fmla="*/ 150688 h 530832"/>
              <a:gd name="connsiteX3" fmla="*/ 178085 w 522269"/>
              <a:gd name="connsiteY3" fmla="*/ 345897 h 530832"/>
              <a:gd name="connsiteX4" fmla="*/ 95892 w 522269"/>
              <a:gd name="connsiteY4" fmla="*/ 530832 h 530832"/>
              <a:gd name="connsiteX5" fmla="*/ 95892 w 522269"/>
              <a:gd name="connsiteY5" fmla="*/ 530832 h 530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22269" h="530832">
                <a:moveTo>
                  <a:pt x="506858" y="47946"/>
                </a:moveTo>
                <a:cubicBezTo>
                  <a:pt x="514563" y="23973"/>
                  <a:pt x="522269" y="0"/>
                  <a:pt x="445213" y="17124"/>
                </a:cubicBezTo>
                <a:cubicBezTo>
                  <a:pt x="368157" y="34248"/>
                  <a:pt x="89042" y="95892"/>
                  <a:pt x="44521" y="150688"/>
                </a:cubicBezTo>
                <a:cubicBezTo>
                  <a:pt x="0" y="205484"/>
                  <a:pt x="169523" y="282540"/>
                  <a:pt x="178085" y="345897"/>
                </a:cubicBezTo>
                <a:cubicBezTo>
                  <a:pt x="186647" y="409254"/>
                  <a:pt x="95892" y="530832"/>
                  <a:pt x="95892" y="530832"/>
                </a:cubicBezTo>
                <a:lnTo>
                  <a:pt x="95892" y="530832"/>
                </a:lnTo>
              </a:path>
            </a:pathLst>
          </a:cu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219075" marR="0" indent="-219075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457173" y="2104157"/>
            <a:ext cx="13965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ANSI voltage limit</a:t>
            </a:r>
            <a:endParaRPr lang="en-US" sz="1200" dirty="0"/>
          </a:p>
        </p:txBody>
      </p:sp>
      <p:cxnSp>
        <p:nvCxnSpPr>
          <p:cNvPr id="22" name="Straight Connector 21"/>
          <p:cNvCxnSpPr/>
          <p:nvPr/>
        </p:nvCxnSpPr>
        <p:spPr bwMode="auto">
          <a:xfrm flipV="1">
            <a:off x="670321" y="2997785"/>
            <a:ext cx="3386672" cy="1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3" name="Rectangle 22"/>
          <p:cNvSpPr/>
          <p:nvPr/>
        </p:nvSpPr>
        <p:spPr>
          <a:xfrm>
            <a:off x="7625255" y="5213129"/>
            <a:ext cx="1518745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200" b="1" dirty="0" smtClean="0">
                <a:solidFill>
                  <a:schemeClr val="accent4">
                    <a:lumMod val="75000"/>
                  </a:schemeClr>
                </a:solidFill>
              </a:rPr>
              <a:t>160%</a:t>
            </a:r>
            <a:r>
              <a:rPr lang="en-US" sz="1200" dirty="0" smtClean="0">
                <a:solidFill>
                  <a:schemeClr val="accent4">
                    <a:lumMod val="75000"/>
                  </a:schemeClr>
                </a:solidFill>
              </a:rPr>
              <a:t> increase in hosting capacity</a:t>
            </a:r>
            <a:br>
              <a:rPr lang="en-US" sz="1200" dirty="0" smtClean="0">
                <a:solidFill>
                  <a:schemeClr val="accent4">
                    <a:lumMod val="75000"/>
                  </a:schemeClr>
                </a:solidFill>
              </a:rPr>
            </a:br>
            <a:endParaRPr lang="en-US" sz="800" dirty="0" smtClean="0">
              <a:solidFill>
                <a:schemeClr val="accent4">
                  <a:lumMod val="75000"/>
                </a:schemeClr>
              </a:solidFill>
            </a:endParaRPr>
          </a:p>
          <a:p>
            <a:pPr algn="l"/>
            <a:r>
              <a:rPr lang="en-US" sz="1200" b="1" dirty="0" smtClean="0">
                <a:solidFill>
                  <a:schemeClr val="accent4">
                    <a:lumMod val="75000"/>
                  </a:schemeClr>
                </a:solidFill>
              </a:rPr>
              <a:t>60%</a:t>
            </a:r>
            <a:r>
              <a:rPr lang="en-US" sz="1200" dirty="0" smtClean="0">
                <a:solidFill>
                  <a:schemeClr val="accent4">
                    <a:lumMod val="75000"/>
                  </a:schemeClr>
                </a:solidFill>
              </a:rPr>
              <a:t> increase in hosting capacity</a:t>
            </a:r>
            <a:endParaRPr lang="en-US" sz="120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24" name="Right Arrow 23"/>
          <p:cNvSpPr/>
          <p:nvPr/>
        </p:nvSpPr>
        <p:spPr bwMode="auto">
          <a:xfrm flipH="1">
            <a:off x="7441326" y="5255178"/>
            <a:ext cx="178676" cy="168165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219075" marR="0" indent="-219075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25" name="Right Arrow 24"/>
          <p:cNvSpPr/>
          <p:nvPr/>
        </p:nvSpPr>
        <p:spPr bwMode="auto">
          <a:xfrm flipH="1">
            <a:off x="7436071" y="5838504"/>
            <a:ext cx="178676" cy="168165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219075" marR="0" indent="-219075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26" name="Rectangle 25"/>
          <p:cNvSpPr/>
          <p:nvPr/>
        </p:nvSpPr>
        <p:spPr bwMode="auto">
          <a:xfrm>
            <a:off x="8544910" y="1529259"/>
            <a:ext cx="57806" cy="2649314"/>
          </a:xfrm>
          <a:prstGeom prst="rect">
            <a:avLst/>
          </a:prstGeom>
          <a:solidFill>
            <a:srgbClr val="FF0000">
              <a:alpha val="38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219075" marR="0" indent="-219075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pic>
        <p:nvPicPr>
          <p:cNvPr id="27" name="Picture 6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682009" y="1291584"/>
            <a:ext cx="4343400" cy="32458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" name="TextBox 27"/>
          <p:cNvSpPr txBox="1"/>
          <p:nvPr/>
        </p:nvSpPr>
        <p:spPr>
          <a:xfrm>
            <a:off x="4730267" y="4362539"/>
            <a:ext cx="4221623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Increasing penetration (kW)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 rot="16200000">
            <a:off x="3487406" y="2672346"/>
            <a:ext cx="259051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/>
              <a:t>Maximum Feeder Voltage (</a:t>
            </a:r>
            <a:r>
              <a:rPr lang="en-US" sz="1400" dirty="0" err="1" smtClean="0"/>
              <a:t>pu</a:t>
            </a:r>
            <a:r>
              <a:rPr lang="en-US" sz="1400" dirty="0" smtClean="0"/>
              <a:t>)</a:t>
            </a:r>
            <a:endParaRPr lang="en-US" sz="1400" dirty="0"/>
          </a:p>
        </p:txBody>
      </p:sp>
      <p:pic>
        <p:nvPicPr>
          <p:cNvPr id="30" name="Picture 29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15375" y="1271429"/>
            <a:ext cx="4343400" cy="32575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" name="TextBox 30"/>
          <p:cNvSpPr txBox="1"/>
          <p:nvPr/>
        </p:nvSpPr>
        <p:spPr>
          <a:xfrm rot="16200000">
            <a:off x="-1118312" y="2795983"/>
            <a:ext cx="2680285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/>
              <a:t>Maximum Feeder Voltages (</a:t>
            </a:r>
            <a:r>
              <a:rPr lang="en-US" sz="1400" dirty="0" err="1" smtClean="0"/>
              <a:t>pu</a:t>
            </a:r>
            <a:r>
              <a:rPr lang="en-US" sz="1400" dirty="0" smtClean="0"/>
              <a:t>)</a:t>
            </a:r>
            <a:endParaRPr lang="en-US" sz="1400" dirty="0"/>
          </a:p>
        </p:txBody>
      </p:sp>
      <p:sp>
        <p:nvSpPr>
          <p:cNvPr id="32" name="TextBox 31"/>
          <p:cNvSpPr txBox="1"/>
          <p:nvPr/>
        </p:nvSpPr>
        <p:spPr>
          <a:xfrm>
            <a:off x="168100" y="4350910"/>
            <a:ext cx="4221623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Increasing penetration (kW)</a:t>
            </a:r>
            <a:endParaRPr lang="en-US" dirty="0"/>
          </a:p>
        </p:txBody>
      </p:sp>
      <p:cxnSp>
        <p:nvCxnSpPr>
          <p:cNvPr id="33" name="Straight Arrow Connector 32"/>
          <p:cNvCxnSpPr/>
          <p:nvPr/>
        </p:nvCxnSpPr>
        <p:spPr bwMode="auto">
          <a:xfrm>
            <a:off x="645356" y="4418368"/>
            <a:ext cx="3525398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graphicFrame>
        <p:nvGraphicFramePr>
          <p:cNvPr id="34" name="Table 33"/>
          <p:cNvGraphicFramePr>
            <a:graphicFrameLocks noGrp="1"/>
          </p:cNvGraphicFramePr>
          <p:nvPr>
            <p:extLst/>
          </p:nvPr>
        </p:nvGraphicFramePr>
        <p:xfrm>
          <a:off x="681443" y="4980858"/>
          <a:ext cx="3387117" cy="548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87117"/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>
                          <a:solidFill>
                            <a:schemeClr val="tx1"/>
                          </a:solidFill>
                        </a:rPr>
                        <a:t>No observable violations regardless of size/location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R="0" marT="91440" marB="9144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5" name="Table 34"/>
          <p:cNvGraphicFramePr>
            <a:graphicFrameLocks noGrp="1"/>
          </p:cNvGraphicFramePr>
          <p:nvPr>
            <p:extLst/>
          </p:nvPr>
        </p:nvGraphicFramePr>
        <p:xfrm>
          <a:off x="681443" y="5534492"/>
          <a:ext cx="3387117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87117"/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 smtClean="0">
                          <a:solidFill>
                            <a:schemeClr val="tx1"/>
                          </a:solidFill>
                        </a:rPr>
                        <a:t>Possible violations based upon size/location</a:t>
                      </a:r>
                      <a:endParaRPr 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marR="0" marT="91440" marB="91440" anchor="b">
                    <a:solidFill>
                      <a:srgbClr val="FFFF99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6" name="Table 35"/>
          <p:cNvGraphicFramePr>
            <a:graphicFrameLocks noGrp="1"/>
          </p:cNvGraphicFramePr>
          <p:nvPr>
            <p:extLst/>
          </p:nvPr>
        </p:nvGraphicFramePr>
        <p:xfrm>
          <a:off x="681443" y="5911156"/>
          <a:ext cx="3387117" cy="548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87117"/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 smtClean="0">
                          <a:solidFill>
                            <a:schemeClr val="tx1"/>
                          </a:solidFill>
                        </a:rPr>
                        <a:t>Observable violations occur regardless of size/location</a:t>
                      </a:r>
                      <a:endParaRPr 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marR="0" marT="91440" marB="91440" anchor="b">
                    <a:solidFill>
                      <a:srgbClr val="FF9999"/>
                    </a:solidFill>
                  </a:tcPr>
                </a:tc>
              </a:tr>
            </a:tbl>
          </a:graphicData>
        </a:graphic>
      </p:graphicFrame>
      <p:sp>
        <p:nvSpPr>
          <p:cNvPr id="3" name="Rectangle 2"/>
          <p:cNvSpPr/>
          <p:nvPr/>
        </p:nvSpPr>
        <p:spPr bwMode="auto">
          <a:xfrm>
            <a:off x="0" y="4876800"/>
            <a:ext cx="4458775" cy="16764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219075" marR="0" indent="-219075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/>
          </p:nvPr>
        </p:nvGraphicFramePr>
        <p:xfrm>
          <a:off x="362866" y="4862962"/>
          <a:ext cx="7051437" cy="1572373"/>
        </p:xfrm>
        <a:graphic>
          <a:graphicData uri="http://schemas.openxmlformats.org/drawingml/2006/table">
            <a:tbl>
              <a:tblPr/>
              <a:tblGrid>
                <a:gridCol w="1948641"/>
                <a:gridCol w="2751483"/>
                <a:gridCol w="1261396"/>
                <a:gridCol w="1089917"/>
              </a:tblGrid>
              <a:tr h="140032">
                <a:tc>
                  <a:txBody>
                    <a:bodyPr/>
                    <a:lstStyle/>
                    <a:p>
                      <a:endParaRPr lang="en-US" sz="12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44892" marR="44892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44892" marR="44892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 smtClean="0">
                          <a:latin typeface="Arial"/>
                          <a:ea typeface="Times New Roman"/>
                          <a:cs typeface="Times New Roman"/>
                        </a:rPr>
                        <a:t>PV Hosting</a:t>
                      </a:r>
                      <a:r>
                        <a:rPr lang="en-US" sz="1200" b="1" baseline="0" dirty="0" smtClean="0">
                          <a:latin typeface="Arial"/>
                          <a:ea typeface="Times New Roman"/>
                          <a:cs typeface="Times New Roman"/>
                        </a:rPr>
                        <a:t> Capacity </a:t>
                      </a:r>
                      <a:r>
                        <a:rPr lang="en-US" sz="1200" b="1" dirty="0" smtClean="0">
                          <a:latin typeface="Arial"/>
                          <a:ea typeface="Times New Roman"/>
                          <a:cs typeface="Times New Roman"/>
                        </a:rPr>
                        <a:t>(kW</a:t>
                      </a:r>
                      <a:r>
                        <a:rPr lang="en-US" sz="1200" b="1" dirty="0">
                          <a:latin typeface="Arial"/>
                          <a:ea typeface="Times New Roman"/>
                          <a:cs typeface="Times New Roman"/>
                        </a:rPr>
                        <a:t>)</a:t>
                      </a:r>
                      <a:endParaRPr lang="en-US" sz="1200" dirty="0">
                        <a:latin typeface="Times"/>
                        <a:ea typeface="Times New Roman"/>
                        <a:cs typeface="Times New Roman"/>
                      </a:endParaRPr>
                    </a:p>
                  </a:txBody>
                  <a:tcPr marL="44892" marR="44892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09005">
                <a:tc>
                  <a:txBody>
                    <a:bodyPr/>
                    <a:lstStyle/>
                    <a:p>
                      <a:endParaRPr lang="en-US" sz="12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44892" marR="44892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44892" marR="44892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latin typeface="Arial"/>
                          <a:ea typeface="Times New Roman"/>
                          <a:cs typeface="Times New Roman"/>
                        </a:rPr>
                        <a:t>Without Volt/</a:t>
                      </a:r>
                      <a:r>
                        <a:rPr lang="en-US" sz="1200" dirty="0" err="1" smtClean="0">
                          <a:latin typeface="Arial"/>
                          <a:ea typeface="Times New Roman"/>
                          <a:cs typeface="Times New Roman"/>
                        </a:rPr>
                        <a:t>var</a:t>
                      </a:r>
                      <a:endParaRPr lang="en-US" sz="1200" dirty="0">
                        <a:latin typeface="Times"/>
                        <a:ea typeface="Times New Roman"/>
                        <a:cs typeface="Times New Roman"/>
                      </a:endParaRPr>
                    </a:p>
                  </a:txBody>
                  <a:tcPr marL="44892" marR="44892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latin typeface="+mn-lt"/>
                          <a:ea typeface="Times New Roman"/>
                          <a:cs typeface="Times New Roman"/>
                        </a:rPr>
                        <a:t>With Volt/</a:t>
                      </a:r>
                      <a:r>
                        <a:rPr lang="en-US" sz="1200" dirty="0" err="1" smtClean="0">
                          <a:latin typeface="+mn-lt"/>
                          <a:ea typeface="Times New Roman"/>
                          <a:cs typeface="Times New Roman"/>
                        </a:rPr>
                        <a:t>var</a:t>
                      </a:r>
                      <a:endParaRPr lang="en-US" sz="1200" dirty="0">
                        <a:latin typeface="Times"/>
                        <a:ea typeface="Times New Roman"/>
                        <a:cs typeface="Times New Roman"/>
                      </a:endParaRPr>
                    </a:p>
                  </a:txBody>
                  <a:tcPr marL="44892" marR="44892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19346">
                <a:tc rowSpan="3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 smtClean="0">
                          <a:latin typeface="Arial"/>
                          <a:ea typeface="Times New Roman"/>
                          <a:cs typeface="Times New Roman"/>
                        </a:rPr>
                        <a:t>Primary Voltage Deviation</a:t>
                      </a:r>
                      <a:endParaRPr lang="en-US" sz="1200" dirty="0" smtClean="0">
                        <a:latin typeface="Times"/>
                        <a:ea typeface="Times New Roman"/>
                        <a:cs typeface="Times New Roman"/>
                      </a:endParaRPr>
                    </a:p>
                  </a:txBody>
                  <a:tcPr marL="44892" marR="4489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latin typeface="Arial"/>
                          <a:ea typeface="Times New Roman"/>
                          <a:cs typeface="Times New Roman"/>
                        </a:rPr>
                        <a:t>1st violation</a:t>
                      </a:r>
                      <a:endParaRPr lang="en-US" sz="1200" dirty="0">
                        <a:latin typeface="Times"/>
                        <a:ea typeface="Times New Roman"/>
                        <a:cs typeface="Times New Roman"/>
                      </a:endParaRPr>
                    </a:p>
                  </a:txBody>
                  <a:tcPr marL="44892" marR="44892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latin typeface="+mn-lt"/>
                          <a:ea typeface="Times New Roman"/>
                          <a:cs typeface="Times New Roman"/>
                        </a:rPr>
                        <a:t>938</a:t>
                      </a:r>
                      <a:endParaRPr lang="en-US" sz="1200" dirty="0"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44892" marR="44892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latin typeface="+mn-lt"/>
                          <a:ea typeface="Times New Roman"/>
                          <a:cs typeface="Times New Roman"/>
                        </a:rPr>
                        <a:t>&gt;2500</a:t>
                      </a:r>
                      <a:endParaRPr lang="en-US" sz="1200" dirty="0"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44892" marR="44892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</a:tr>
              <a:tr h="20368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latin typeface="Arial"/>
                          <a:ea typeface="Times New Roman"/>
                          <a:cs typeface="Times New Roman"/>
                        </a:rPr>
                        <a:t>50% scenarios with violation</a:t>
                      </a:r>
                      <a:endParaRPr lang="en-US" sz="1200" dirty="0">
                        <a:latin typeface="Times"/>
                        <a:ea typeface="Times New Roman"/>
                        <a:cs typeface="Times New Roman"/>
                      </a:endParaRPr>
                    </a:p>
                  </a:txBody>
                  <a:tcPr marL="44892" marR="44892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latin typeface="+mn-lt"/>
                          <a:ea typeface="Times New Roman"/>
                          <a:cs typeface="Times New Roman"/>
                        </a:rPr>
                        <a:t>1323</a:t>
                      </a:r>
                      <a:endParaRPr lang="en-US" sz="1200" dirty="0"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44892" marR="44892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latin typeface="+mn-lt"/>
                          <a:ea typeface="Times New Roman"/>
                          <a:cs typeface="Times New Roman"/>
                        </a:rPr>
                        <a:t>&gt;2500</a:t>
                      </a:r>
                      <a:endParaRPr lang="en-US" sz="1200" dirty="0"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44892" marR="44892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</a:tr>
              <a:tr h="20368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latin typeface="Arial"/>
                          <a:ea typeface="Times New Roman"/>
                          <a:cs typeface="Times New Roman"/>
                        </a:rPr>
                        <a:t>All scenarios with violation</a:t>
                      </a:r>
                      <a:endParaRPr lang="en-US" sz="1200" dirty="0">
                        <a:latin typeface="Times"/>
                        <a:ea typeface="Times New Roman"/>
                        <a:cs typeface="Times New Roman"/>
                      </a:endParaRPr>
                    </a:p>
                  </a:txBody>
                  <a:tcPr marL="44892" marR="44892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latin typeface="+mn-lt"/>
                          <a:ea typeface="Times New Roman"/>
                          <a:cs typeface="Times New Roman"/>
                        </a:rPr>
                        <a:t>1673</a:t>
                      </a:r>
                      <a:endParaRPr lang="en-US" sz="1200" dirty="0"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44892" marR="44892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latin typeface="+mn-lt"/>
                          <a:ea typeface="Times New Roman"/>
                          <a:cs typeface="Times New Roman"/>
                        </a:rPr>
                        <a:t>&gt;2500</a:t>
                      </a:r>
                      <a:endParaRPr lang="en-US" sz="1200" dirty="0"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44892" marR="44892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19346">
                <a:tc rowSpan="3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 smtClean="0">
                          <a:latin typeface="Arial"/>
                          <a:ea typeface="Times New Roman"/>
                          <a:cs typeface="Times New Roman"/>
                        </a:rPr>
                        <a:t>Primary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 smtClean="0">
                          <a:latin typeface="Arial"/>
                          <a:ea typeface="Times New Roman"/>
                          <a:cs typeface="Times New Roman"/>
                        </a:rPr>
                        <a:t>Over</a:t>
                      </a:r>
                      <a:r>
                        <a:rPr lang="en-US" sz="1200" b="1" baseline="0" dirty="0" smtClean="0">
                          <a:latin typeface="Arial"/>
                          <a:ea typeface="Times New Roman"/>
                          <a:cs typeface="Times New Roman"/>
                        </a:rPr>
                        <a:t> Voltage</a:t>
                      </a:r>
                      <a:endParaRPr lang="en-US" sz="1200" dirty="0">
                        <a:latin typeface="Times"/>
                        <a:ea typeface="Times New Roman"/>
                        <a:cs typeface="Times New Roman"/>
                      </a:endParaRPr>
                    </a:p>
                  </a:txBody>
                  <a:tcPr marL="44892" marR="4489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latin typeface="Arial"/>
                          <a:ea typeface="Times New Roman"/>
                          <a:cs typeface="Times New Roman"/>
                        </a:rPr>
                        <a:t>1st violation</a:t>
                      </a:r>
                      <a:endParaRPr lang="en-US" sz="1200">
                        <a:latin typeface="Times"/>
                        <a:ea typeface="Times New Roman"/>
                        <a:cs typeface="Times New Roman"/>
                      </a:endParaRPr>
                    </a:p>
                  </a:txBody>
                  <a:tcPr marL="44892" marR="44892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latin typeface="+mn-lt"/>
                          <a:ea typeface="Times New Roman"/>
                          <a:cs typeface="Times New Roman"/>
                        </a:rPr>
                        <a:t>540</a:t>
                      </a:r>
                    </a:p>
                  </a:txBody>
                  <a:tcPr marL="44892" marR="44892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latin typeface="+mn-lt"/>
                          <a:ea typeface="Times New Roman"/>
                          <a:cs typeface="Times New Roman"/>
                        </a:rPr>
                        <a:t>880</a:t>
                      </a:r>
                      <a:endParaRPr lang="en-US" sz="1200" dirty="0"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44892" marR="44892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</a:tr>
              <a:tr h="20368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latin typeface="Arial"/>
                          <a:ea typeface="Times New Roman"/>
                          <a:cs typeface="Times New Roman"/>
                        </a:rPr>
                        <a:t>50% scenarios with violation</a:t>
                      </a:r>
                      <a:endParaRPr lang="en-US" sz="1200" dirty="0">
                        <a:latin typeface="Times"/>
                        <a:ea typeface="Times New Roman"/>
                        <a:cs typeface="Times New Roman"/>
                      </a:endParaRPr>
                    </a:p>
                  </a:txBody>
                  <a:tcPr marL="44892" marR="44892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latin typeface="+mn-lt"/>
                          <a:ea typeface="Times New Roman"/>
                          <a:cs typeface="Times New Roman"/>
                        </a:rPr>
                        <a:t>871</a:t>
                      </a:r>
                    </a:p>
                  </a:txBody>
                  <a:tcPr marL="44892" marR="44892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latin typeface="+mn-lt"/>
                          <a:ea typeface="Times New Roman"/>
                          <a:cs typeface="Times New Roman"/>
                        </a:rPr>
                        <a:t>1464</a:t>
                      </a:r>
                      <a:endParaRPr lang="en-US" sz="1200" dirty="0"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44892" marR="44892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</a:tr>
              <a:tr h="20368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latin typeface="Arial"/>
                          <a:ea typeface="Times New Roman"/>
                          <a:cs typeface="Times New Roman"/>
                        </a:rPr>
                        <a:t>All scenarios with violation</a:t>
                      </a:r>
                      <a:endParaRPr lang="en-US" sz="1200" dirty="0">
                        <a:latin typeface="Times"/>
                        <a:ea typeface="Times New Roman"/>
                        <a:cs typeface="Times New Roman"/>
                      </a:endParaRPr>
                    </a:p>
                  </a:txBody>
                  <a:tcPr marL="44892" marR="44892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latin typeface="+mn-lt"/>
                          <a:ea typeface="Times New Roman"/>
                          <a:cs typeface="Times New Roman"/>
                        </a:rPr>
                        <a:t>1173</a:t>
                      </a:r>
                    </a:p>
                  </a:txBody>
                  <a:tcPr marL="44892" marR="44892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latin typeface="+mn-lt"/>
                          <a:ea typeface="Times New Roman"/>
                          <a:cs typeface="Times New Roman"/>
                        </a:rPr>
                        <a:t>2418</a:t>
                      </a:r>
                      <a:endParaRPr lang="en-US" sz="1200" dirty="0"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44892" marR="44892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7506527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 animBg="1"/>
      <p:bldP spid="12" grpId="0" animBg="1"/>
      <p:bldP spid="13" grpId="0" animBg="1"/>
      <p:bldP spid="15" grpId="0" animBg="1"/>
      <p:bldP spid="16" grpId="0" animBg="1"/>
      <p:bldP spid="20" grpId="0" animBg="1"/>
      <p:bldP spid="21" grpId="0"/>
      <p:bldP spid="23" grpId="0"/>
      <p:bldP spid="24" grpId="0" animBg="1"/>
      <p:bldP spid="25" grpId="0" animBg="1"/>
      <p:bldP spid="26" grpId="0" animBg="1"/>
      <p:bldP spid="28" grpId="0" animBg="1"/>
      <p:bldP spid="29" grpId="0" animBg="1"/>
      <p:bldP spid="3" grpId="0" animBg="1"/>
    </p:bld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Detailed Study to Determine Hosting Capacity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498161" y="1698301"/>
            <a:ext cx="24897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DER at Unity Power Factor</a:t>
            </a:r>
          </a:p>
        </p:txBody>
      </p:sp>
      <p:sp>
        <p:nvSpPr>
          <p:cNvPr id="11" name="Rectangle 10"/>
          <p:cNvSpPr/>
          <p:nvPr/>
        </p:nvSpPr>
        <p:spPr bwMode="auto">
          <a:xfrm>
            <a:off x="5447524" y="2019645"/>
            <a:ext cx="514469" cy="1994869"/>
          </a:xfrm>
          <a:prstGeom prst="rect">
            <a:avLst/>
          </a:prstGeom>
          <a:solidFill>
            <a:srgbClr val="00CC00">
              <a:alpha val="29000"/>
            </a:srgbClr>
          </a:solidFill>
          <a:ln w="9525" cap="flat" cmpd="sng" algn="ctr">
            <a:solidFill>
              <a:schemeClr val="accent3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164306" indent="-164306"/>
            <a:endParaRPr lang="en-US" sz="1200" dirty="0"/>
          </a:p>
        </p:txBody>
      </p:sp>
      <p:sp>
        <p:nvSpPr>
          <p:cNvPr id="12" name="Rectangle 11"/>
          <p:cNvSpPr/>
          <p:nvPr/>
        </p:nvSpPr>
        <p:spPr bwMode="auto">
          <a:xfrm>
            <a:off x="5971008" y="2027526"/>
            <a:ext cx="637372" cy="1981384"/>
          </a:xfrm>
          <a:prstGeom prst="rect">
            <a:avLst/>
          </a:prstGeom>
          <a:solidFill>
            <a:srgbClr val="FFFF00">
              <a:alpha val="41000"/>
            </a:srgbClr>
          </a:solidFill>
          <a:ln w="1905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marL="164306" indent="-164306"/>
            <a:endParaRPr lang="en-US" sz="1200" dirty="0"/>
          </a:p>
        </p:txBody>
      </p:sp>
      <p:sp>
        <p:nvSpPr>
          <p:cNvPr id="13" name="Rectangle 12"/>
          <p:cNvSpPr/>
          <p:nvPr/>
        </p:nvSpPr>
        <p:spPr bwMode="auto">
          <a:xfrm>
            <a:off x="6608379" y="2019644"/>
            <a:ext cx="1379483" cy="1986986"/>
          </a:xfrm>
          <a:prstGeom prst="rect">
            <a:avLst/>
          </a:prstGeom>
          <a:solidFill>
            <a:srgbClr val="FF0000">
              <a:alpha val="38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marL="164306" indent="-164306"/>
            <a:endParaRPr lang="en-US" sz="1200" dirty="0"/>
          </a:p>
        </p:txBody>
      </p:sp>
      <p:sp>
        <p:nvSpPr>
          <p:cNvPr id="14" name="TextBox 13"/>
          <p:cNvSpPr txBox="1"/>
          <p:nvPr/>
        </p:nvSpPr>
        <p:spPr>
          <a:xfrm>
            <a:off x="5554891" y="3652412"/>
            <a:ext cx="1933543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825" dirty="0"/>
              <a:t>2500 cases shown</a:t>
            </a:r>
            <a:br>
              <a:rPr lang="en-US" sz="825" dirty="0"/>
            </a:br>
            <a:r>
              <a:rPr lang="en-US" sz="825" dirty="0"/>
              <a:t>Each point  = highest primary voltage</a:t>
            </a:r>
          </a:p>
        </p:txBody>
      </p:sp>
      <p:sp>
        <p:nvSpPr>
          <p:cNvPr id="17" name="Freeform 16"/>
          <p:cNvSpPr/>
          <p:nvPr/>
        </p:nvSpPr>
        <p:spPr bwMode="auto">
          <a:xfrm flipV="1">
            <a:off x="6640542" y="3176424"/>
            <a:ext cx="391702" cy="275168"/>
          </a:xfrm>
          <a:custGeom>
            <a:avLst/>
            <a:gdLst>
              <a:gd name="connsiteX0" fmla="*/ 506858 w 522269"/>
              <a:gd name="connsiteY0" fmla="*/ 47946 h 530832"/>
              <a:gd name="connsiteX1" fmla="*/ 445213 w 522269"/>
              <a:gd name="connsiteY1" fmla="*/ 17124 h 530832"/>
              <a:gd name="connsiteX2" fmla="*/ 44521 w 522269"/>
              <a:gd name="connsiteY2" fmla="*/ 150688 h 530832"/>
              <a:gd name="connsiteX3" fmla="*/ 178085 w 522269"/>
              <a:gd name="connsiteY3" fmla="*/ 345897 h 530832"/>
              <a:gd name="connsiteX4" fmla="*/ 95892 w 522269"/>
              <a:gd name="connsiteY4" fmla="*/ 530832 h 530832"/>
              <a:gd name="connsiteX5" fmla="*/ 95892 w 522269"/>
              <a:gd name="connsiteY5" fmla="*/ 530832 h 530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22269" h="530832">
                <a:moveTo>
                  <a:pt x="506858" y="47946"/>
                </a:moveTo>
                <a:cubicBezTo>
                  <a:pt x="514563" y="23973"/>
                  <a:pt x="522269" y="0"/>
                  <a:pt x="445213" y="17124"/>
                </a:cubicBezTo>
                <a:cubicBezTo>
                  <a:pt x="368157" y="34248"/>
                  <a:pt x="89042" y="95892"/>
                  <a:pt x="44521" y="150688"/>
                </a:cubicBezTo>
                <a:cubicBezTo>
                  <a:pt x="0" y="205484"/>
                  <a:pt x="169523" y="282540"/>
                  <a:pt x="178085" y="345897"/>
                </a:cubicBezTo>
                <a:cubicBezTo>
                  <a:pt x="186647" y="409254"/>
                  <a:pt x="95892" y="530832"/>
                  <a:pt x="95892" y="530832"/>
                </a:cubicBezTo>
                <a:lnTo>
                  <a:pt x="95892" y="530832"/>
                </a:lnTo>
              </a:path>
            </a:pathLst>
          </a:cu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marL="164306" indent="-164306"/>
            <a:endParaRPr lang="en-US" sz="1200"/>
          </a:p>
        </p:txBody>
      </p:sp>
      <p:sp>
        <p:nvSpPr>
          <p:cNvPr id="18" name="TextBox 17"/>
          <p:cNvSpPr txBox="1"/>
          <p:nvPr/>
        </p:nvSpPr>
        <p:spPr>
          <a:xfrm>
            <a:off x="6930556" y="3231570"/>
            <a:ext cx="109517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ANSI voltage limit</a:t>
            </a:r>
          </a:p>
        </p:txBody>
      </p:sp>
      <p:cxnSp>
        <p:nvCxnSpPr>
          <p:cNvPr id="22" name="Straight Connector 21"/>
          <p:cNvCxnSpPr/>
          <p:nvPr/>
        </p:nvCxnSpPr>
        <p:spPr bwMode="auto">
          <a:xfrm flipV="1">
            <a:off x="5455741" y="3124981"/>
            <a:ext cx="2540004" cy="1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30" name="Picture 29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033408" y="1835029"/>
            <a:ext cx="3257550" cy="2443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" name="TextBox 30"/>
          <p:cNvSpPr txBox="1"/>
          <p:nvPr/>
        </p:nvSpPr>
        <p:spPr>
          <a:xfrm rot="16200000">
            <a:off x="4082070" y="2962088"/>
            <a:ext cx="2074607" cy="25391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050" dirty="0"/>
              <a:t>Maximum Feeder Voltages (</a:t>
            </a:r>
            <a:r>
              <a:rPr lang="en-US" sz="1050" dirty="0" err="1"/>
              <a:t>pu</a:t>
            </a:r>
            <a:r>
              <a:rPr lang="en-US" sz="1050" dirty="0"/>
              <a:t>)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079076" y="4139824"/>
            <a:ext cx="3166217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Increasing penetration (kW)</a:t>
            </a:r>
          </a:p>
        </p:txBody>
      </p:sp>
      <p:graphicFrame>
        <p:nvGraphicFramePr>
          <p:cNvPr id="34" name="Table 33"/>
          <p:cNvGraphicFramePr>
            <a:graphicFrameLocks noGrp="1"/>
          </p:cNvGraphicFramePr>
          <p:nvPr>
            <p:extLst/>
          </p:nvPr>
        </p:nvGraphicFramePr>
        <p:xfrm>
          <a:off x="5174405" y="4551950"/>
          <a:ext cx="3169274" cy="2781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69274"/>
              </a:tblGrid>
              <a:tr h="27813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 smtClean="0">
                          <a:solidFill>
                            <a:schemeClr val="tx1"/>
                          </a:solidFill>
                        </a:rPr>
                        <a:t>No observable violations regardless of PV size/location</a:t>
                      </a:r>
                      <a:endParaRPr 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0" marT="68580" marB="6858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5" name="Table 34"/>
          <p:cNvGraphicFramePr>
            <a:graphicFrameLocks noGrp="1"/>
          </p:cNvGraphicFramePr>
          <p:nvPr>
            <p:extLst/>
          </p:nvPr>
        </p:nvGraphicFramePr>
        <p:xfrm>
          <a:off x="5174037" y="4827771"/>
          <a:ext cx="3169274" cy="2781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69274"/>
              </a:tblGrid>
              <a:tr h="27813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 smtClean="0">
                          <a:solidFill>
                            <a:schemeClr val="tx1"/>
                          </a:solidFill>
                        </a:rPr>
                        <a:t>Possible violations based upon PV size/location</a:t>
                      </a:r>
                      <a:endParaRPr 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0" marT="68580" marB="68580" anchor="b">
                    <a:solidFill>
                      <a:srgbClr val="FFFF99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6" name="Table 35"/>
          <p:cNvGraphicFramePr>
            <a:graphicFrameLocks noGrp="1"/>
          </p:cNvGraphicFramePr>
          <p:nvPr>
            <p:extLst/>
          </p:nvPr>
        </p:nvGraphicFramePr>
        <p:xfrm>
          <a:off x="5165697" y="5112608"/>
          <a:ext cx="3162119" cy="2781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62119"/>
              </a:tblGrid>
              <a:tr h="27813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 smtClean="0">
                          <a:solidFill>
                            <a:schemeClr val="tx1"/>
                          </a:solidFill>
                        </a:rPr>
                        <a:t>Observable violations occur regardless of size/location</a:t>
                      </a:r>
                      <a:endParaRPr 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0" marT="68580" marB="68580" anchor="b">
                    <a:solidFill>
                      <a:srgbClr val="FF9999"/>
                    </a:solidFill>
                  </a:tcPr>
                </a:tc>
              </a:tr>
            </a:tbl>
          </a:graphicData>
        </a:graphic>
      </p:graphicFrame>
      <p:sp>
        <p:nvSpPr>
          <p:cNvPr id="38" name="TextBox 37"/>
          <p:cNvSpPr txBox="1"/>
          <p:nvPr/>
        </p:nvSpPr>
        <p:spPr>
          <a:xfrm>
            <a:off x="5927589" y="1542812"/>
            <a:ext cx="155683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900" dirty="0"/>
              <a:t>Minimum Hosting Capacity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6584805" y="1676729"/>
            <a:ext cx="158889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900" dirty="0"/>
              <a:t>Maximum Hosting Capacity</a:t>
            </a:r>
          </a:p>
        </p:txBody>
      </p:sp>
      <p:cxnSp>
        <p:nvCxnSpPr>
          <p:cNvPr id="40" name="Straight Arrow Connector 39"/>
          <p:cNvCxnSpPr/>
          <p:nvPr/>
        </p:nvCxnSpPr>
        <p:spPr bwMode="auto">
          <a:xfrm>
            <a:off x="5958380" y="1750562"/>
            <a:ext cx="0" cy="20165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41" name="Straight Arrow Connector 40"/>
          <p:cNvCxnSpPr/>
          <p:nvPr/>
        </p:nvCxnSpPr>
        <p:spPr bwMode="auto">
          <a:xfrm>
            <a:off x="6614293" y="1794891"/>
            <a:ext cx="0" cy="19066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46" name="Straight Arrow Connector 45"/>
          <p:cNvCxnSpPr/>
          <p:nvPr/>
        </p:nvCxnSpPr>
        <p:spPr bwMode="auto">
          <a:xfrm>
            <a:off x="5498160" y="4163155"/>
            <a:ext cx="2457188" cy="16457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3" name="Rectangle 52"/>
          <p:cNvSpPr/>
          <p:nvPr/>
        </p:nvSpPr>
        <p:spPr bwMode="auto">
          <a:xfrm>
            <a:off x="5479256" y="2045497"/>
            <a:ext cx="2490380" cy="1637864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marL="164306" indent="-164306"/>
            <a:endParaRPr lang="en-US" sz="1200" dirty="0"/>
          </a:p>
        </p:txBody>
      </p:sp>
      <p:sp>
        <p:nvSpPr>
          <p:cNvPr id="48" name="Content Placeholder 3"/>
          <p:cNvSpPr txBox="1">
            <a:spLocks/>
          </p:cNvSpPr>
          <p:nvPr/>
        </p:nvSpPr>
        <p:spPr>
          <a:xfrm>
            <a:off x="416129" y="1780603"/>
            <a:ext cx="3166370" cy="3669764"/>
          </a:xfrm>
          <a:prstGeom prst="rect">
            <a:avLst/>
          </a:prstGeom>
        </p:spPr>
        <p:txBody>
          <a:bodyPr/>
          <a:lstStyle>
            <a:lvl1pPr marL="173038" indent="-173038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5938" indent="-22860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2"/>
              </a:buClr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798513" indent="-166688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3pPr>
            <a:lvl4pPr marL="1196975" indent="-223838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2"/>
              </a:buClr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487488" indent="-17462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5pPr>
            <a:lvl6pPr marL="19446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6pPr>
            <a:lvl7pPr marL="24018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7pPr>
            <a:lvl8pPr marL="28590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8pPr>
            <a:lvl9pPr marL="33162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9pPr>
          </a:lstStyle>
          <a:p>
            <a:r>
              <a:rPr lang="en-US" sz="1800" kern="0" dirty="0"/>
              <a:t>Step 1: Create thousands potential DER deployments</a:t>
            </a:r>
          </a:p>
          <a:p>
            <a:r>
              <a:rPr lang="en-US" sz="1800" kern="0" dirty="0"/>
              <a:t>Step 2: Run DER from zero to full output to identify the feeder responses</a:t>
            </a:r>
          </a:p>
          <a:p>
            <a:r>
              <a:rPr lang="en-US" sz="1800" kern="0" dirty="0"/>
              <a:t>Step3: Determine hosting capacities based on feeder responses </a:t>
            </a:r>
          </a:p>
          <a:p>
            <a:endParaRPr lang="en-US" sz="1800" kern="0" dirty="0"/>
          </a:p>
        </p:txBody>
      </p:sp>
    </p:spTree>
    <p:extLst>
      <p:ext uri="{BB962C8B-B14F-4D97-AF65-F5344CB8AC3E}">
        <p14:creationId xmlns:p14="http://schemas.microsoft.com/office/powerpoint/2010/main" val="507409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xit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trips(downLeft)">
                                      <p:cBhvr>
                                        <p:cTn id="6" dur="8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79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8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7.40741E-7 L 5.55556E-7 -0.07222 " pathEditMode="relative" rAng="0" ptsTypes="AA">
                                      <p:cBhvr>
                                        <p:cTn id="49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6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000"/>
                            </p:stCondLst>
                            <p:childTnLst>
                              <p:par>
                                <p:cTn id="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 animBg="1"/>
      <p:bldP spid="12" grpId="0" animBg="1"/>
      <p:bldP spid="13" grpId="0" animBg="1"/>
      <p:bldP spid="17" grpId="0" animBg="1"/>
      <p:bldP spid="18" grpId="0"/>
      <p:bldP spid="38" grpId="0"/>
      <p:bldP spid="39" grpId="0"/>
      <p:bldP spid="53" grpId="0" animBg="1"/>
    </p:bld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Feeder Assessment 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11631"/>
            <a:ext cx="6876789" cy="2336417"/>
          </a:xfrm>
        </p:spPr>
        <p:txBody>
          <a:bodyPr>
            <a:normAutofit fontScale="85000" lnSpcReduction="10000"/>
          </a:bodyPr>
          <a:lstStyle/>
          <a:p>
            <a:pPr lvl="0"/>
            <a:r>
              <a:rPr lang="en-US" b="1" i="1" dirty="0"/>
              <a:t>Detailed Analysis</a:t>
            </a:r>
            <a:r>
              <a:rPr lang="en-US" dirty="0"/>
              <a:t> – </a:t>
            </a:r>
            <a:r>
              <a:rPr lang="en-US" dirty="0" smtClean="0"/>
              <a:t>time consuming</a:t>
            </a:r>
            <a:endParaRPr lang="en-US" dirty="0"/>
          </a:p>
          <a:p>
            <a:r>
              <a:rPr lang="en-US" b="1" i="1" dirty="0"/>
              <a:t>Interconnection Screens</a:t>
            </a:r>
            <a:r>
              <a:rPr lang="en-US" dirty="0"/>
              <a:t> – such as in FERC SGIP fast-track screening or in CA rule 21 screening </a:t>
            </a:r>
            <a:r>
              <a:rPr lang="en-US" dirty="0" smtClean="0"/>
              <a:t>procedures.</a:t>
            </a:r>
            <a:r>
              <a:rPr lang="en-US" dirty="0"/>
              <a:t>   </a:t>
            </a:r>
          </a:p>
          <a:p>
            <a:pPr lvl="0"/>
            <a:r>
              <a:rPr lang="en-US" b="1" i="1" dirty="0" smtClean="0"/>
              <a:t>Streamlined </a:t>
            </a:r>
            <a:r>
              <a:rPr lang="en-US" b="1" i="1" dirty="0"/>
              <a:t>Analysis</a:t>
            </a:r>
            <a:r>
              <a:rPr lang="en-US" dirty="0"/>
              <a:t> – </a:t>
            </a:r>
            <a:r>
              <a:rPr lang="en-US" dirty="0" smtClean="0"/>
              <a:t>developed by EPRI using learnings </a:t>
            </a:r>
            <a:r>
              <a:rPr lang="en-US" dirty="0"/>
              <a:t>from detailed analysis (last 1-2 years) </a:t>
            </a:r>
            <a:r>
              <a:rPr lang="en-US" dirty="0" smtClean="0"/>
              <a:t>to develop effective and time-efficient methods for analyzing larger </a:t>
            </a:r>
            <a:r>
              <a:rPr lang="en-US" dirty="0"/>
              <a:t>numbers of </a:t>
            </a:r>
            <a:r>
              <a:rPr lang="en-US" dirty="0" smtClean="0"/>
              <a:t>feeders</a:t>
            </a:r>
            <a:endParaRPr lang="en-US" dirty="0"/>
          </a:p>
        </p:txBody>
      </p:sp>
      <p:sp>
        <p:nvSpPr>
          <p:cNvPr id="5" name="Right Arrow 4"/>
          <p:cNvSpPr/>
          <p:nvPr/>
        </p:nvSpPr>
        <p:spPr bwMode="auto">
          <a:xfrm>
            <a:off x="1586438" y="3948048"/>
            <a:ext cx="4394447" cy="233039"/>
          </a:xfrm>
          <a:prstGeom prst="rightArrow">
            <a:avLst/>
          </a:prstGeom>
          <a:gradFill flip="none" rotWithShape="1">
            <a:gsLst>
              <a:gs pos="0">
                <a:srgbClr val="FF0000"/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0800000" scaled="1"/>
            <a:tileRect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marL="164306" indent="-164306"/>
            <a:endParaRPr lang="en-US" sz="1200"/>
          </a:p>
        </p:txBody>
      </p:sp>
      <p:sp>
        <p:nvSpPr>
          <p:cNvPr id="6" name="TextBox 5"/>
          <p:cNvSpPr txBox="1"/>
          <p:nvPr/>
        </p:nvSpPr>
        <p:spPr>
          <a:xfrm>
            <a:off x="997462" y="4318485"/>
            <a:ext cx="1319462" cy="46166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b="1" dirty="0"/>
              <a:t>Detailed Analysis</a:t>
            </a:r>
            <a:endParaRPr lang="en-US" sz="1200" i="1" dirty="0"/>
          </a:p>
        </p:txBody>
      </p:sp>
      <p:sp>
        <p:nvSpPr>
          <p:cNvPr id="8" name="TextBox 7"/>
          <p:cNvSpPr txBox="1"/>
          <p:nvPr/>
        </p:nvSpPr>
        <p:spPr>
          <a:xfrm>
            <a:off x="4945807" y="4295401"/>
            <a:ext cx="1319462" cy="46166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 anchor="b">
            <a:spAutoFit/>
          </a:bodyPr>
          <a:lstStyle/>
          <a:p>
            <a:r>
              <a:rPr lang="en-US" sz="1200" b="1" dirty="0"/>
              <a:t>Interconnection Screens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926287" y="3940168"/>
            <a:ext cx="9254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Speed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60942" y="4900382"/>
            <a:ext cx="9254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Accuracy</a:t>
            </a:r>
          </a:p>
        </p:txBody>
      </p:sp>
      <p:sp>
        <p:nvSpPr>
          <p:cNvPr id="11" name="Left Arrow 10"/>
          <p:cNvSpPr/>
          <p:nvPr/>
        </p:nvSpPr>
        <p:spPr bwMode="auto">
          <a:xfrm>
            <a:off x="1586438" y="4910267"/>
            <a:ext cx="4395978" cy="233172"/>
          </a:xfrm>
          <a:prstGeom prst="leftArrow">
            <a:avLst/>
          </a:prstGeom>
          <a:gradFill flip="none" rotWithShape="1">
            <a:gsLst>
              <a:gs pos="0">
                <a:srgbClr val="FF0000"/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marL="164306" indent="-164306"/>
            <a:endParaRPr lang="en-US" sz="1200"/>
          </a:p>
        </p:txBody>
      </p:sp>
      <p:grpSp>
        <p:nvGrpSpPr>
          <p:cNvPr id="15" name="Group 14"/>
          <p:cNvGrpSpPr/>
          <p:nvPr/>
        </p:nvGrpSpPr>
        <p:grpSpPr>
          <a:xfrm>
            <a:off x="2226214" y="4194084"/>
            <a:ext cx="2806396" cy="684617"/>
            <a:chOff x="2485684" y="4891824"/>
            <a:chExt cx="3741861" cy="912822"/>
          </a:xfrm>
        </p:grpSpPr>
        <p:sp>
          <p:nvSpPr>
            <p:cNvPr id="4" name="Parallelogram 3"/>
            <p:cNvSpPr/>
            <p:nvPr/>
          </p:nvSpPr>
          <p:spPr bwMode="auto">
            <a:xfrm>
              <a:off x="3175311" y="5041742"/>
              <a:ext cx="2367815" cy="616670"/>
            </a:xfrm>
            <a:prstGeom prst="parallelogram">
              <a:avLst>
                <a:gd name="adj" fmla="val 67143"/>
              </a:avLst>
            </a:pr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ctr" anchorCtr="0" compatLnSpc="1">
              <a:prstTxWarp prst="textNoShape">
                <a:avLst/>
              </a:prstTxWarp>
            </a:bodyPr>
            <a:lstStyle/>
            <a:p>
              <a:r>
                <a:rPr lang="en-US" sz="1200" b="1"/>
                <a:t>Streamlined Analysis</a:t>
              </a:r>
              <a:endParaRPr lang="en-US" sz="1200" i="1" dirty="0"/>
            </a:p>
          </p:txBody>
        </p:sp>
        <p:cxnSp>
          <p:nvCxnSpPr>
            <p:cNvPr id="13" name="Straight Arrow Connector 12"/>
            <p:cNvCxnSpPr/>
            <p:nvPr/>
          </p:nvCxnSpPr>
          <p:spPr bwMode="auto">
            <a:xfrm flipV="1">
              <a:off x="5543126" y="4891824"/>
              <a:ext cx="684419" cy="148536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6" name="Straight Arrow Connector 15"/>
            <p:cNvCxnSpPr/>
            <p:nvPr/>
          </p:nvCxnSpPr>
          <p:spPr bwMode="auto">
            <a:xfrm flipV="1">
              <a:off x="2485684" y="5656110"/>
              <a:ext cx="684419" cy="148536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rgbClr val="FF0000"/>
              </a:solidFill>
              <a:prstDash val="solid"/>
              <a:round/>
              <a:headEnd type="triangle" w="med" len="med"/>
              <a:tailEnd type="none" w="med" len="me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3602111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8741" y="994172"/>
            <a:ext cx="6652259" cy="548640"/>
          </a:xfrm>
        </p:spPr>
        <p:txBody>
          <a:bodyPr>
            <a:noAutofit/>
          </a:bodyPr>
          <a:lstStyle/>
          <a:p>
            <a:r>
              <a:rPr lang="en-US" dirty="0"/>
              <a:t>Streamlined Method Developed…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1348740" y="1611631"/>
            <a:ext cx="6446520" cy="1141087"/>
          </a:xfrm>
        </p:spPr>
        <p:txBody>
          <a:bodyPr>
            <a:normAutofit fontScale="77500" lnSpcReduction="20000"/>
          </a:bodyPr>
          <a:lstStyle/>
          <a:p>
            <a:r>
              <a:rPr lang="en-US" sz="2100" dirty="0"/>
              <a:t>Captures what matters most</a:t>
            </a:r>
          </a:p>
          <a:p>
            <a:pPr lvl="1"/>
            <a:r>
              <a:rPr lang="en-US" dirty="0"/>
              <a:t>DER technology and impacts</a:t>
            </a:r>
          </a:p>
          <a:p>
            <a:pPr lvl="1"/>
            <a:r>
              <a:rPr lang="en-US" dirty="0"/>
              <a:t>DER size and location</a:t>
            </a:r>
          </a:p>
          <a:p>
            <a:pPr lvl="1"/>
            <a:r>
              <a:rPr lang="en-US" dirty="0"/>
              <a:t>Feeder design and operation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39" t="16854" r="48829" b="1736"/>
          <a:stretch/>
        </p:blipFill>
        <p:spPr>
          <a:xfrm>
            <a:off x="5403114" y="1906606"/>
            <a:ext cx="2461965" cy="329418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751924" y="2895527"/>
            <a:ext cx="816557" cy="497538"/>
          </a:xfrm>
          <a:prstGeom prst="rect">
            <a:avLst/>
          </a:prstGeom>
          <a:solidFill>
            <a:srgbClr val="00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Impact Below Threshold</a:t>
            </a:r>
          </a:p>
        </p:txBody>
      </p:sp>
      <p:sp>
        <p:nvSpPr>
          <p:cNvPr id="9" name="Rectangle 8"/>
          <p:cNvSpPr/>
          <p:nvPr/>
        </p:nvSpPr>
        <p:spPr>
          <a:xfrm>
            <a:off x="3572982" y="2895527"/>
            <a:ext cx="816557" cy="497538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Impact Depends</a:t>
            </a:r>
          </a:p>
        </p:txBody>
      </p:sp>
      <p:sp>
        <p:nvSpPr>
          <p:cNvPr id="10" name="Rectangle 9"/>
          <p:cNvSpPr/>
          <p:nvPr/>
        </p:nvSpPr>
        <p:spPr>
          <a:xfrm>
            <a:off x="4387178" y="2895527"/>
            <a:ext cx="816557" cy="497538"/>
          </a:xfrm>
          <a:prstGeom prst="rect">
            <a:avLst/>
          </a:prstGeom>
          <a:solidFill>
            <a:srgbClr val="FF555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Impact Above Threshold</a:t>
            </a:r>
          </a:p>
        </p:txBody>
      </p:sp>
      <p:graphicFrame>
        <p:nvGraphicFramePr>
          <p:cNvPr id="13" name="Diagram 12"/>
          <p:cNvGraphicFramePr/>
          <p:nvPr>
            <p:extLst>
              <p:ext uri="{D42A27DB-BD31-4B8C-83A1-F6EECF244321}">
                <p14:modId xmlns:p14="http://schemas.microsoft.com/office/powerpoint/2010/main" val="1832948625"/>
              </p:ext>
            </p:extLst>
          </p:nvPr>
        </p:nvGraphicFramePr>
        <p:xfrm>
          <a:off x="666750" y="3360771"/>
          <a:ext cx="2101107" cy="19309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4" name="Rectangle 13"/>
          <p:cNvSpPr/>
          <p:nvPr/>
        </p:nvSpPr>
        <p:spPr>
          <a:xfrm>
            <a:off x="921399" y="5364506"/>
            <a:ext cx="1591808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500" u="sng" dirty="0"/>
              <a:t>DER Technology and Impacts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35399" y="3385173"/>
            <a:ext cx="2602913" cy="1906504"/>
          </a:xfrm>
          <a:prstGeom prst="rect">
            <a:avLst/>
          </a:prstGeom>
        </p:spPr>
      </p:pic>
      <p:sp>
        <p:nvSpPr>
          <p:cNvPr id="28" name="Rectangle 27"/>
          <p:cNvSpPr/>
          <p:nvPr/>
        </p:nvSpPr>
        <p:spPr>
          <a:xfrm>
            <a:off x="3198767" y="5203132"/>
            <a:ext cx="1365885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500" u="sng" dirty="0"/>
              <a:t>DER Size and Location</a:t>
            </a:r>
          </a:p>
        </p:txBody>
      </p:sp>
      <p:sp>
        <p:nvSpPr>
          <p:cNvPr id="29" name="Rectangle 28"/>
          <p:cNvSpPr/>
          <p:nvPr/>
        </p:nvSpPr>
        <p:spPr>
          <a:xfrm>
            <a:off x="5769221" y="5203132"/>
            <a:ext cx="1955369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500" u="sng" dirty="0"/>
              <a:t>Feeder Design </a:t>
            </a:r>
            <a:br>
              <a:rPr lang="en-US" sz="1500" u="sng" dirty="0"/>
            </a:br>
            <a:r>
              <a:rPr lang="en-US" sz="1500" u="sng" dirty="0"/>
              <a:t>and Operation</a:t>
            </a:r>
          </a:p>
        </p:txBody>
      </p:sp>
    </p:spTree>
    <p:extLst>
      <p:ext uri="{BB962C8B-B14F-4D97-AF65-F5344CB8AC3E}">
        <p14:creationId xmlns:p14="http://schemas.microsoft.com/office/powerpoint/2010/main" val="1512250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8740" y="975884"/>
            <a:ext cx="6446520" cy="548640"/>
          </a:xfrm>
        </p:spPr>
        <p:txBody>
          <a:bodyPr/>
          <a:lstStyle/>
          <a:p>
            <a:r>
              <a:rPr lang="en-US" dirty="0"/>
              <a:t>Key Components of an Effective Method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9622" y="1913645"/>
            <a:ext cx="5404757" cy="2994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56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8740" y="994172"/>
            <a:ext cx="6652261" cy="548640"/>
          </a:xfrm>
        </p:spPr>
        <p:txBody>
          <a:bodyPr/>
          <a:lstStyle/>
          <a:p>
            <a:r>
              <a:rPr lang="en-US" sz="2000" dirty="0" smtClean="0"/>
              <a:t>Streamlined Hosting Capacity Method – Part 1</a:t>
            </a:r>
            <a:endParaRPr lang="en-US" sz="20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3121" y="2560440"/>
            <a:ext cx="2327380" cy="184172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418210" y="1867943"/>
            <a:ext cx="22172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Database of existing distribution feeder planning models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half" idx="1"/>
          </p:nvPr>
        </p:nvSpPr>
        <p:spPr>
          <a:xfrm>
            <a:off x="1353518" y="1540409"/>
            <a:ext cx="3154680" cy="390589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200" b="1" dirty="0"/>
              <a:t>Input</a:t>
            </a:r>
          </a:p>
          <a:p>
            <a:pPr>
              <a:spcAft>
                <a:spcPts val="300"/>
              </a:spcAft>
            </a:pPr>
            <a:r>
              <a:rPr lang="en-US" sz="1050" dirty="0"/>
              <a:t>Database of feeders from distribution planning software (CYME, </a:t>
            </a:r>
            <a:r>
              <a:rPr lang="en-US" sz="1050" dirty="0" err="1"/>
              <a:t>Milsoft</a:t>
            </a:r>
            <a:r>
              <a:rPr lang="en-US" sz="1050" dirty="0"/>
              <a:t>, </a:t>
            </a:r>
            <a:r>
              <a:rPr lang="en-US" sz="1050" dirty="0" err="1"/>
              <a:t>Synergi</a:t>
            </a:r>
            <a:r>
              <a:rPr lang="en-US" sz="1050" dirty="0"/>
              <a:t>,….)</a:t>
            </a:r>
          </a:p>
          <a:p>
            <a:pPr lvl="1">
              <a:spcAft>
                <a:spcPts val="300"/>
              </a:spcAft>
            </a:pPr>
            <a:endParaRPr lang="en-US" sz="1050" dirty="0"/>
          </a:p>
          <a:p>
            <a:pPr marL="0" indent="0">
              <a:buNone/>
            </a:pPr>
            <a:r>
              <a:rPr lang="en-US" sz="1200" b="1" dirty="0">
                <a:solidFill>
                  <a:schemeClr val="bg1">
                    <a:lumMod val="75000"/>
                  </a:schemeClr>
                </a:solidFill>
              </a:rPr>
              <a:t>The Method</a:t>
            </a:r>
          </a:p>
          <a:p>
            <a:pPr>
              <a:spcAft>
                <a:spcPts val="300"/>
              </a:spcAft>
            </a:pPr>
            <a:r>
              <a:rPr lang="en-US" sz="1050" dirty="0">
                <a:solidFill>
                  <a:schemeClr val="bg1">
                    <a:lumMod val="75000"/>
                  </a:schemeClr>
                </a:solidFill>
              </a:rPr>
              <a:t>Developed from years of detailed hosting capacity analysis</a:t>
            </a:r>
          </a:p>
          <a:p>
            <a:pPr>
              <a:spcAft>
                <a:spcPts val="300"/>
              </a:spcAft>
            </a:pPr>
            <a:r>
              <a:rPr lang="en-US" sz="1050" dirty="0">
                <a:solidFill>
                  <a:schemeClr val="bg1">
                    <a:lumMod val="75000"/>
                  </a:schemeClr>
                </a:solidFill>
              </a:rPr>
              <a:t>Considers range of DER sizes and location</a:t>
            </a:r>
          </a:p>
          <a:p>
            <a:pPr>
              <a:spcAft>
                <a:spcPts val="300"/>
              </a:spcAft>
            </a:pPr>
            <a:r>
              <a:rPr lang="en-US" sz="1050" dirty="0">
                <a:solidFill>
                  <a:schemeClr val="bg1">
                    <a:lumMod val="75000"/>
                  </a:schemeClr>
                </a:solidFill>
              </a:rPr>
              <a:t>Considers voltage, thermal, and protection impacts</a:t>
            </a:r>
          </a:p>
          <a:p>
            <a:pPr>
              <a:spcAft>
                <a:spcPts val="300"/>
              </a:spcAft>
            </a:pPr>
            <a:r>
              <a:rPr lang="en-US" sz="1050" dirty="0">
                <a:solidFill>
                  <a:schemeClr val="bg1">
                    <a:lumMod val="75000"/>
                  </a:schemeClr>
                </a:solidFill>
              </a:rPr>
              <a:t>Considers DER technology impacts</a:t>
            </a:r>
          </a:p>
          <a:p>
            <a:pPr>
              <a:spcAft>
                <a:spcPts val="300"/>
              </a:spcAft>
            </a:pPr>
            <a:r>
              <a:rPr lang="en-US" sz="1050" dirty="0">
                <a:solidFill>
                  <a:schemeClr val="bg1">
                    <a:lumMod val="75000"/>
                  </a:schemeClr>
                </a:solidFill>
              </a:rPr>
              <a:t>Works within existing planning tools</a:t>
            </a:r>
          </a:p>
          <a:p>
            <a:pPr>
              <a:spcAft>
                <a:spcPts val="300"/>
              </a:spcAft>
            </a:pPr>
            <a:endParaRPr lang="en-US" sz="1050" dirty="0">
              <a:solidFill>
                <a:schemeClr val="bg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sz="1200" b="1" dirty="0">
                <a:solidFill>
                  <a:schemeClr val="bg1">
                    <a:lumMod val="75000"/>
                  </a:schemeClr>
                </a:solidFill>
              </a:rPr>
              <a:t>Output</a:t>
            </a:r>
          </a:p>
          <a:p>
            <a:pPr>
              <a:spcAft>
                <a:spcPts val="300"/>
              </a:spcAft>
            </a:pPr>
            <a:r>
              <a:rPr lang="en-US" sz="1050" u="sng" dirty="0">
                <a:solidFill>
                  <a:schemeClr val="bg1">
                    <a:lumMod val="75000"/>
                  </a:schemeClr>
                </a:solidFill>
              </a:rPr>
              <a:t>Effectively</a:t>
            </a:r>
            <a:r>
              <a:rPr lang="en-US" sz="1050" dirty="0">
                <a:solidFill>
                  <a:schemeClr val="bg1">
                    <a:lumMod val="75000"/>
                  </a:schemeClr>
                </a:solidFill>
              </a:rPr>
              <a:t> and </a:t>
            </a:r>
            <a:r>
              <a:rPr lang="en-US" sz="1050" u="sng" dirty="0">
                <a:solidFill>
                  <a:schemeClr val="bg1">
                    <a:lumMod val="75000"/>
                  </a:schemeClr>
                </a:solidFill>
              </a:rPr>
              <a:t>efficiently</a:t>
            </a:r>
            <a:r>
              <a:rPr lang="en-US" sz="1050" dirty="0">
                <a:solidFill>
                  <a:schemeClr val="bg1">
                    <a:lumMod val="75000"/>
                  </a:schemeClr>
                </a:solidFill>
              </a:rPr>
              <a:t> analyzes each and every feeder in system</a:t>
            </a:r>
          </a:p>
          <a:p>
            <a:pPr>
              <a:spcAft>
                <a:spcPts val="300"/>
              </a:spcAft>
            </a:pPr>
            <a:r>
              <a:rPr lang="en-US" sz="1050" dirty="0">
                <a:solidFill>
                  <a:schemeClr val="bg1">
                    <a:lumMod val="75000"/>
                  </a:schemeClr>
                </a:solidFill>
              </a:rPr>
              <a:t>Provides Node-level, feeder-level, and system-level hosting capacity</a:t>
            </a:r>
          </a:p>
          <a:p>
            <a:pPr>
              <a:spcAft>
                <a:spcPts val="300"/>
              </a:spcAft>
            </a:pPr>
            <a:r>
              <a:rPr lang="en-US" sz="1050" dirty="0">
                <a:solidFill>
                  <a:schemeClr val="bg1">
                    <a:lumMod val="75000"/>
                  </a:schemeClr>
                </a:solidFill>
              </a:rPr>
              <a:t>Issues found at X penetration</a:t>
            </a:r>
          </a:p>
          <a:p>
            <a:pPr>
              <a:spcAft>
                <a:spcPts val="300"/>
              </a:spcAft>
            </a:pPr>
            <a:r>
              <a:rPr lang="en-US" sz="1050" dirty="0">
                <a:solidFill>
                  <a:schemeClr val="bg1">
                    <a:lumMod val="75000"/>
                  </a:schemeClr>
                </a:solidFill>
              </a:rPr>
              <a:t>Locations where DER is more/less likely to cause grid issues</a:t>
            </a:r>
          </a:p>
          <a:p>
            <a:pPr>
              <a:spcAft>
                <a:spcPts val="300"/>
              </a:spcAft>
            </a:pPr>
            <a:endParaRPr lang="en-US" sz="1050" u="sng" dirty="0"/>
          </a:p>
          <a:p>
            <a:pPr>
              <a:spcAft>
                <a:spcPts val="300"/>
              </a:spcAft>
            </a:pPr>
            <a:endParaRPr lang="en-US" sz="1050" dirty="0"/>
          </a:p>
        </p:txBody>
      </p:sp>
      <p:sp>
        <p:nvSpPr>
          <p:cNvPr id="11" name="Rectangle 10"/>
          <p:cNvSpPr/>
          <p:nvPr/>
        </p:nvSpPr>
        <p:spPr>
          <a:xfrm>
            <a:off x="4861100" y="5539175"/>
            <a:ext cx="3082081" cy="2135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88" i="1" dirty="0"/>
              <a:t>Details on Streamlined Method: </a:t>
            </a:r>
            <a:r>
              <a:rPr lang="en-US" sz="788" i="1" dirty="0">
                <a:hlinkClick r:id="rId3"/>
              </a:rPr>
              <a:t>EPRI Report 3002003278, 2015</a:t>
            </a:r>
            <a:endParaRPr lang="en-US" sz="788" i="1" dirty="0"/>
          </a:p>
        </p:txBody>
      </p:sp>
    </p:spTree>
    <p:extLst>
      <p:ext uri="{BB962C8B-B14F-4D97-AF65-F5344CB8AC3E}">
        <p14:creationId xmlns:p14="http://schemas.microsoft.com/office/powerpoint/2010/main" val="4126506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Utility Planning Tool Interface – Data Output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/>
          <a:srcRect t="57303" r="23604" b="6742"/>
          <a:stretch/>
        </p:blipFill>
        <p:spPr>
          <a:xfrm>
            <a:off x="2283796" y="1484975"/>
            <a:ext cx="4715306" cy="65099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/>
          <a:srcRect t="57379" r="23180" b="7030"/>
          <a:stretch/>
        </p:blipFill>
        <p:spPr>
          <a:xfrm>
            <a:off x="2256255" y="2327866"/>
            <a:ext cx="4741471" cy="64439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/>
          <a:srcRect t="54072" r="23559" b="7236"/>
          <a:stretch/>
        </p:blipFill>
        <p:spPr>
          <a:xfrm>
            <a:off x="2282419" y="3150740"/>
            <a:ext cx="4718060" cy="70056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5"/>
          <a:srcRect t="53424" r="23403" b="6691"/>
          <a:stretch/>
        </p:blipFill>
        <p:spPr>
          <a:xfrm>
            <a:off x="2270026" y="4001116"/>
            <a:ext cx="4727699" cy="72214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6"/>
          <a:srcRect t="53044" r="24050" b="6642"/>
          <a:stretch/>
        </p:blipFill>
        <p:spPr>
          <a:xfrm>
            <a:off x="2309962" y="4873078"/>
            <a:ext cx="4687763" cy="72990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6" name="TextBox 15"/>
          <p:cNvSpPr txBox="1"/>
          <p:nvPr/>
        </p:nvSpPr>
        <p:spPr>
          <a:xfrm>
            <a:off x="7130573" y="1853230"/>
            <a:ext cx="12023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Repeated for </a:t>
            </a:r>
            <a:r>
              <a:rPr lang="en-US" sz="1200" dirty="0" err="1"/>
              <a:t>offpeak</a:t>
            </a:r>
            <a:r>
              <a:rPr lang="en-US" sz="1200" dirty="0"/>
              <a:t> load</a:t>
            </a:r>
          </a:p>
        </p:txBody>
      </p:sp>
      <p:sp>
        <p:nvSpPr>
          <p:cNvPr id="18" name="Left Brace 17"/>
          <p:cNvSpPr/>
          <p:nvPr/>
        </p:nvSpPr>
        <p:spPr bwMode="auto">
          <a:xfrm>
            <a:off x="2084944" y="1406516"/>
            <a:ext cx="178196" cy="1672188"/>
          </a:xfrm>
          <a:prstGeom prst="leftBrace">
            <a:avLst>
              <a:gd name="adj1" fmla="val 82498"/>
              <a:gd name="adj2" fmla="val 50214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marL="164306" indent="-164306"/>
            <a:endParaRPr lang="en-US" sz="1200"/>
          </a:p>
        </p:txBody>
      </p:sp>
      <p:sp>
        <p:nvSpPr>
          <p:cNvPr id="19" name="TextBox 18"/>
          <p:cNvSpPr txBox="1"/>
          <p:nvPr/>
        </p:nvSpPr>
        <p:spPr>
          <a:xfrm>
            <a:off x="1212090" y="1902806"/>
            <a:ext cx="8098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Load Flow Results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212090" y="3189397"/>
            <a:ext cx="8098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Short Circuit Results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212087" y="4079232"/>
            <a:ext cx="8098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Sparse Model Data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212087" y="4926407"/>
            <a:ext cx="8098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Single Element Data</a:t>
            </a:r>
          </a:p>
        </p:txBody>
      </p:sp>
      <p:sp>
        <p:nvSpPr>
          <p:cNvPr id="23" name="Left Brace 22"/>
          <p:cNvSpPr/>
          <p:nvPr/>
        </p:nvSpPr>
        <p:spPr bwMode="auto">
          <a:xfrm flipH="1">
            <a:off x="7020309" y="1411351"/>
            <a:ext cx="220528" cy="1672188"/>
          </a:xfrm>
          <a:prstGeom prst="leftBrace">
            <a:avLst>
              <a:gd name="adj1" fmla="val 82498"/>
              <a:gd name="adj2" fmla="val 50214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marL="164306" indent="-164306"/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41345577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(Brief Demo)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400008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8740" y="994172"/>
            <a:ext cx="6652261" cy="548640"/>
          </a:xfrm>
        </p:spPr>
        <p:txBody>
          <a:bodyPr/>
          <a:lstStyle/>
          <a:p>
            <a:r>
              <a:rPr lang="en-US" sz="2000" dirty="0" smtClean="0"/>
              <a:t>Streamlined Hosting Capacity Method – Part 2</a:t>
            </a:r>
            <a:endParaRPr lang="en-US" sz="20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53518" y="1540409"/>
            <a:ext cx="3154680" cy="390589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200" b="1" dirty="0">
                <a:solidFill>
                  <a:schemeClr val="bg1">
                    <a:lumMod val="75000"/>
                  </a:schemeClr>
                </a:solidFill>
              </a:rPr>
              <a:t>Input</a:t>
            </a:r>
          </a:p>
          <a:p>
            <a:pPr>
              <a:spcAft>
                <a:spcPts val="300"/>
              </a:spcAft>
            </a:pPr>
            <a:r>
              <a:rPr lang="en-US" sz="1050" dirty="0">
                <a:solidFill>
                  <a:schemeClr val="bg1">
                    <a:lumMod val="75000"/>
                  </a:schemeClr>
                </a:solidFill>
              </a:rPr>
              <a:t>Database of feeders from distribution planning software (CYME, </a:t>
            </a:r>
            <a:r>
              <a:rPr lang="en-US" sz="1050" dirty="0" err="1">
                <a:solidFill>
                  <a:schemeClr val="bg1">
                    <a:lumMod val="75000"/>
                  </a:schemeClr>
                </a:solidFill>
              </a:rPr>
              <a:t>Milsoft</a:t>
            </a:r>
            <a:r>
              <a:rPr lang="en-US" sz="1050" dirty="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en-US" sz="1050" dirty="0" err="1">
                <a:solidFill>
                  <a:schemeClr val="bg1">
                    <a:lumMod val="75000"/>
                  </a:schemeClr>
                </a:solidFill>
              </a:rPr>
              <a:t>Synergi</a:t>
            </a:r>
            <a:r>
              <a:rPr lang="en-US" sz="1050" dirty="0">
                <a:solidFill>
                  <a:schemeClr val="bg1">
                    <a:lumMod val="75000"/>
                  </a:schemeClr>
                </a:solidFill>
              </a:rPr>
              <a:t>)</a:t>
            </a:r>
          </a:p>
          <a:p>
            <a:pPr lvl="1">
              <a:spcAft>
                <a:spcPts val="300"/>
              </a:spcAft>
            </a:pPr>
            <a:endParaRPr lang="en-US" sz="1050" dirty="0"/>
          </a:p>
          <a:p>
            <a:pPr marL="0" indent="0">
              <a:buNone/>
            </a:pPr>
            <a:r>
              <a:rPr lang="en-US" sz="1200" b="1" dirty="0"/>
              <a:t>The Method</a:t>
            </a:r>
          </a:p>
          <a:p>
            <a:pPr>
              <a:spcAft>
                <a:spcPts val="300"/>
              </a:spcAft>
            </a:pPr>
            <a:r>
              <a:rPr lang="en-US" sz="1050" dirty="0"/>
              <a:t>Developed from years of detailed hosting capacity analysis</a:t>
            </a:r>
          </a:p>
          <a:p>
            <a:pPr>
              <a:spcAft>
                <a:spcPts val="300"/>
              </a:spcAft>
            </a:pPr>
            <a:r>
              <a:rPr lang="en-US" sz="1050" dirty="0"/>
              <a:t>Considers range of DER sizes and location</a:t>
            </a:r>
          </a:p>
          <a:p>
            <a:pPr>
              <a:spcAft>
                <a:spcPts val="300"/>
              </a:spcAft>
            </a:pPr>
            <a:r>
              <a:rPr lang="en-US" sz="1050" dirty="0"/>
              <a:t>Considers voltage, thermal, and protection impacts</a:t>
            </a:r>
          </a:p>
          <a:p>
            <a:pPr>
              <a:spcAft>
                <a:spcPts val="300"/>
              </a:spcAft>
            </a:pPr>
            <a:r>
              <a:rPr lang="en-US" sz="1050" dirty="0"/>
              <a:t>Considers DER technology impacts</a:t>
            </a:r>
          </a:p>
          <a:p>
            <a:pPr>
              <a:spcAft>
                <a:spcPts val="300"/>
              </a:spcAft>
            </a:pPr>
            <a:r>
              <a:rPr lang="en-US" sz="1050" dirty="0"/>
              <a:t>Works within existing planning tools</a:t>
            </a:r>
          </a:p>
          <a:p>
            <a:pPr>
              <a:spcAft>
                <a:spcPts val="300"/>
              </a:spcAft>
            </a:pPr>
            <a:endParaRPr lang="en-US" sz="1050" dirty="0"/>
          </a:p>
          <a:p>
            <a:pPr marL="0" indent="0">
              <a:buNone/>
            </a:pPr>
            <a:r>
              <a:rPr lang="en-US" sz="1200" b="1" dirty="0">
                <a:solidFill>
                  <a:schemeClr val="bg1">
                    <a:lumMod val="75000"/>
                  </a:schemeClr>
                </a:solidFill>
              </a:rPr>
              <a:t>Output</a:t>
            </a:r>
          </a:p>
          <a:p>
            <a:pPr>
              <a:spcAft>
                <a:spcPts val="300"/>
              </a:spcAft>
            </a:pPr>
            <a:r>
              <a:rPr lang="en-US" sz="1050" u="sng" dirty="0">
                <a:solidFill>
                  <a:schemeClr val="bg1">
                    <a:lumMod val="75000"/>
                  </a:schemeClr>
                </a:solidFill>
              </a:rPr>
              <a:t>Effectively</a:t>
            </a:r>
            <a:r>
              <a:rPr lang="en-US" sz="1050" dirty="0">
                <a:solidFill>
                  <a:schemeClr val="bg1">
                    <a:lumMod val="75000"/>
                  </a:schemeClr>
                </a:solidFill>
              </a:rPr>
              <a:t> and </a:t>
            </a:r>
            <a:r>
              <a:rPr lang="en-US" sz="1050" u="sng" dirty="0">
                <a:solidFill>
                  <a:schemeClr val="bg1">
                    <a:lumMod val="75000"/>
                  </a:schemeClr>
                </a:solidFill>
              </a:rPr>
              <a:t>efficiently</a:t>
            </a:r>
            <a:r>
              <a:rPr lang="en-US" sz="1050" dirty="0">
                <a:solidFill>
                  <a:schemeClr val="bg1">
                    <a:lumMod val="75000"/>
                  </a:schemeClr>
                </a:solidFill>
              </a:rPr>
              <a:t> analyzes each and every feeder in system</a:t>
            </a:r>
          </a:p>
          <a:p>
            <a:pPr>
              <a:spcAft>
                <a:spcPts val="300"/>
              </a:spcAft>
            </a:pPr>
            <a:r>
              <a:rPr lang="en-US" sz="1050" dirty="0">
                <a:solidFill>
                  <a:schemeClr val="bg1">
                    <a:lumMod val="75000"/>
                  </a:schemeClr>
                </a:solidFill>
              </a:rPr>
              <a:t>Provides Node-level, feeder-level, and system-level hosting capacity</a:t>
            </a:r>
          </a:p>
          <a:p>
            <a:pPr>
              <a:spcAft>
                <a:spcPts val="300"/>
              </a:spcAft>
            </a:pPr>
            <a:r>
              <a:rPr lang="en-US" sz="1050" dirty="0">
                <a:solidFill>
                  <a:schemeClr val="bg1">
                    <a:lumMod val="75000"/>
                  </a:schemeClr>
                </a:solidFill>
              </a:rPr>
              <a:t>Issues found at X penetration</a:t>
            </a:r>
          </a:p>
          <a:p>
            <a:pPr>
              <a:spcAft>
                <a:spcPts val="300"/>
              </a:spcAft>
            </a:pPr>
            <a:r>
              <a:rPr lang="en-US" sz="1050" dirty="0">
                <a:solidFill>
                  <a:schemeClr val="bg1">
                    <a:lumMod val="75000"/>
                  </a:schemeClr>
                </a:solidFill>
              </a:rPr>
              <a:t>Locations where DER is more/less likely to cause grid issues</a:t>
            </a:r>
          </a:p>
          <a:p>
            <a:pPr>
              <a:spcAft>
                <a:spcPts val="300"/>
              </a:spcAft>
            </a:pPr>
            <a:endParaRPr lang="en-US" sz="1050" u="sng" dirty="0"/>
          </a:p>
          <a:p>
            <a:pPr>
              <a:spcAft>
                <a:spcPts val="300"/>
              </a:spcAft>
            </a:pPr>
            <a:endParaRPr lang="en-US" sz="1050" dirty="0"/>
          </a:p>
        </p:txBody>
      </p:sp>
      <p:pic>
        <p:nvPicPr>
          <p:cNvPr id="8" name="Picture 7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798"/>
          <a:stretch/>
        </p:blipFill>
        <p:spPr bwMode="auto">
          <a:xfrm>
            <a:off x="6124475" y="3138141"/>
            <a:ext cx="1638300" cy="1062038"/>
          </a:xfrm>
          <a:prstGeom prst="rect">
            <a:avLst/>
          </a:prstGeom>
          <a:noFill/>
        </p:spPr>
      </p:pic>
      <p:pic>
        <p:nvPicPr>
          <p:cNvPr id="10" name="Picture 9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395"/>
          <a:stretch/>
        </p:blipFill>
        <p:spPr bwMode="auto">
          <a:xfrm>
            <a:off x="6085775" y="4366171"/>
            <a:ext cx="1638300" cy="1080135"/>
          </a:xfrm>
          <a:prstGeom prst="rect">
            <a:avLst/>
          </a:prstGeom>
          <a:noFill/>
        </p:spPr>
      </p:pic>
      <p:pic>
        <p:nvPicPr>
          <p:cNvPr id="11" name="Picture 1" descr="image004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01" r="23561" b="15706"/>
          <a:stretch/>
        </p:blipFill>
        <p:spPr bwMode="auto">
          <a:xfrm>
            <a:off x="4746422" y="2231304"/>
            <a:ext cx="1493564" cy="15594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Straight Arrow Connector 4"/>
          <p:cNvCxnSpPr/>
          <p:nvPr/>
        </p:nvCxnSpPr>
        <p:spPr bwMode="auto">
          <a:xfrm>
            <a:off x="6963906" y="2642642"/>
            <a:ext cx="0" cy="44650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4" name="Straight Connector 13"/>
          <p:cNvCxnSpPr/>
          <p:nvPr/>
        </p:nvCxnSpPr>
        <p:spPr bwMode="auto">
          <a:xfrm flipH="1">
            <a:off x="6516280" y="2642641"/>
            <a:ext cx="446669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" name="Straight Arrow Connector 14"/>
          <p:cNvCxnSpPr/>
          <p:nvPr/>
        </p:nvCxnSpPr>
        <p:spPr bwMode="auto">
          <a:xfrm>
            <a:off x="6989317" y="4271119"/>
            <a:ext cx="0" cy="44650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6" name="TextBox 15"/>
          <p:cNvSpPr txBox="1"/>
          <p:nvPr/>
        </p:nvSpPr>
        <p:spPr>
          <a:xfrm>
            <a:off x="5000077" y="1625900"/>
            <a:ext cx="25090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On feeder-by-feeder, step thru range of locations/distributions to determine hosting capacity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861100" y="5539175"/>
            <a:ext cx="3082081" cy="2135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88" i="1" dirty="0"/>
              <a:t>Details on Streamlined Method: </a:t>
            </a:r>
            <a:r>
              <a:rPr lang="en-US" sz="788" i="1" dirty="0">
                <a:hlinkClick r:id="rId5"/>
              </a:rPr>
              <a:t>EPRI Report 3002003278, 2015</a:t>
            </a:r>
            <a:endParaRPr lang="en-US" sz="788" i="1" dirty="0"/>
          </a:p>
        </p:txBody>
      </p:sp>
    </p:spTree>
    <p:extLst>
      <p:ext uri="{BB962C8B-B14F-4D97-AF65-F5344CB8AC3E}">
        <p14:creationId xmlns:p14="http://schemas.microsoft.com/office/powerpoint/2010/main" val="3864396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8740" y="994172"/>
            <a:ext cx="6652261" cy="548640"/>
          </a:xfrm>
        </p:spPr>
        <p:txBody>
          <a:bodyPr/>
          <a:lstStyle/>
          <a:p>
            <a:r>
              <a:rPr lang="en-US" sz="2000" dirty="0" smtClean="0"/>
              <a:t>Streamlined Hosting Capacity Method – Part 3</a:t>
            </a:r>
            <a:endParaRPr lang="en-US" sz="20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/>
          <a:srcRect l="22256" t="6017" b="15501"/>
          <a:stretch/>
        </p:blipFill>
        <p:spPr>
          <a:xfrm>
            <a:off x="5684747" y="3493356"/>
            <a:ext cx="1824530" cy="1636188"/>
          </a:xfrm>
          <a:prstGeom prst="rect">
            <a:avLst/>
          </a:prstGeom>
        </p:spPr>
      </p:pic>
      <p:pic>
        <p:nvPicPr>
          <p:cNvPr id="13" name="Picture 1" descr="image00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01" r="23561" b="15706"/>
          <a:stretch/>
        </p:blipFill>
        <p:spPr bwMode="auto">
          <a:xfrm>
            <a:off x="5684749" y="1540409"/>
            <a:ext cx="1564796" cy="1633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Straight Arrow Connector 6"/>
          <p:cNvCxnSpPr/>
          <p:nvPr/>
        </p:nvCxnSpPr>
        <p:spPr bwMode="auto">
          <a:xfrm>
            <a:off x="6119447" y="2844312"/>
            <a:ext cx="0" cy="52753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9" name="Content Placeholder 2"/>
          <p:cNvSpPr>
            <a:spLocks noGrp="1"/>
          </p:cNvSpPr>
          <p:nvPr>
            <p:ph sz="half" idx="1"/>
          </p:nvPr>
        </p:nvSpPr>
        <p:spPr>
          <a:xfrm>
            <a:off x="1353518" y="1540409"/>
            <a:ext cx="3154680" cy="390589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200" b="1" dirty="0">
                <a:solidFill>
                  <a:schemeClr val="bg1">
                    <a:lumMod val="75000"/>
                  </a:schemeClr>
                </a:solidFill>
              </a:rPr>
              <a:t>Input</a:t>
            </a:r>
          </a:p>
          <a:p>
            <a:pPr>
              <a:spcAft>
                <a:spcPts val="300"/>
              </a:spcAft>
            </a:pPr>
            <a:r>
              <a:rPr lang="en-US" sz="1050" dirty="0">
                <a:solidFill>
                  <a:schemeClr val="bg1">
                    <a:lumMod val="75000"/>
                  </a:schemeClr>
                </a:solidFill>
              </a:rPr>
              <a:t>Database of feeders from distribution planning software (CYME, </a:t>
            </a:r>
            <a:r>
              <a:rPr lang="en-US" sz="1050" dirty="0" err="1">
                <a:solidFill>
                  <a:schemeClr val="bg1">
                    <a:lumMod val="75000"/>
                  </a:schemeClr>
                </a:solidFill>
              </a:rPr>
              <a:t>Milsoft</a:t>
            </a:r>
            <a:r>
              <a:rPr lang="en-US" sz="1050" dirty="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en-US" sz="1050" dirty="0" err="1">
                <a:solidFill>
                  <a:schemeClr val="bg1">
                    <a:lumMod val="75000"/>
                  </a:schemeClr>
                </a:solidFill>
              </a:rPr>
              <a:t>Synergi</a:t>
            </a:r>
            <a:r>
              <a:rPr lang="en-US" sz="1050" dirty="0">
                <a:solidFill>
                  <a:schemeClr val="bg1">
                    <a:lumMod val="75000"/>
                  </a:schemeClr>
                </a:solidFill>
              </a:rPr>
              <a:t>)</a:t>
            </a:r>
          </a:p>
          <a:p>
            <a:pPr lvl="1">
              <a:spcAft>
                <a:spcPts val="300"/>
              </a:spcAft>
            </a:pPr>
            <a:endParaRPr lang="en-US" sz="1050" dirty="0">
              <a:solidFill>
                <a:schemeClr val="bg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sz="1200" b="1" dirty="0">
                <a:solidFill>
                  <a:schemeClr val="bg1">
                    <a:lumMod val="75000"/>
                  </a:schemeClr>
                </a:solidFill>
              </a:rPr>
              <a:t>The Method</a:t>
            </a:r>
          </a:p>
          <a:p>
            <a:pPr>
              <a:spcAft>
                <a:spcPts val="300"/>
              </a:spcAft>
            </a:pPr>
            <a:r>
              <a:rPr lang="en-US" sz="1050" dirty="0">
                <a:solidFill>
                  <a:schemeClr val="bg1">
                    <a:lumMod val="75000"/>
                  </a:schemeClr>
                </a:solidFill>
              </a:rPr>
              <a:t>Developed from years of detailed hosting capacity analysis</a:t>
            </a:r>
          </a:p>
          <a:p>
            <a:pPr>
              <a:spcAft>
                <a:spcPts val="300"/>
              </a:spcAft>
            </a:pPr>
            <a:r>
              <a:rPr lang="en-US" sz="1050" dirty="0">
                <a:solidFill>
                  <a:schemeClr val="bg1">
                    <a:lumMod val="75000"/>
                  </a:schemeClr>
                </a:solidFill>
              </a:rPr>
              <a:t>Considers range of DER sizes and location</a:t>
            </a:r>
          </a:p>
          <a:p>
            <a:pPr>
              <a:spcAft>
                <a:spcPts val="300"/>
              </a:spcAft>
            </a:pPr>
            <a:r>
              <a:rPr lang="en-US" sz="1050" dirty="0">
                <a:solidFill>
                  <a:schemeClr val="bg1">
                    <a:lumMod val="75000"/>
                  </a:schemeClr>
                </a:solidFill>
              </a:rPr>
              <a:t>Considers voltage, thermal, and protection impacts</a:t>
            </a:r>
          </a:p>
          <a:p>
            <a:pPr>
              <a:spcAft>
                <a:spcPts val="300"/>
              </a:spcAft>
            </a:pPr>
            <a:r>
              <a:rPr lang="en-US" sz="1050" dirty="0">
                <a:solidFill>
                  <a:schemeClr val="bg1">
                    <a:lumMod val="75000"/>
                  </a:schemeClr>
                </a:solidFill>
              </a:rPr>
              <a:t>Considers DER technology impacts</a:t>
            </a:r>
          </a:p>
          <a:p>
            <a:pPr>
              <a:spcAft>
                <a:spcPts val="300"/>
              </a:spcAft>
            </a:pPr>
            <a:r>
              <a:rPr lang="en-US" sz="1050" dirty="0">
                <a:solidFill>
                  <a:schemeClr val="bg1">
                    <a:lumMod val="75000"/>
                  </a:schemeClr>
                </a:solidFill>
              </a:rPr>
              <a:t>Works within existing planning tools</a:t>
            </a:r>
          </a:p>
          <a:p>
            <a:pPr>
              <a:spcAft>
                <a:spcPts val="300"/>
              </a:spcAft>
            </a:pPr>
            <a:endParaRPr lang="en-US" sz="1050" dirty="0"/>
          </a:p>
          <a:p>
            <a:pPr marL="0" indent="0">
              <a:buNone/>
            </a:pPr>
            <a:r>
              <a:rPr lang="en-US" sz="1200" b="1" dirty="0"/>
              <a:t>Output</a:t>
            </a:r>
          </a:p>
          <a:p>
            <a:pPr>
              <a:spcAft>
                <a:spcPts val="300"/>
              </a:spcAft>
            </a:pPr>
            <a:r>
              <a:rPr lang="en-US" sz="1050" u="sng" dirty="0"/>
              <a:t>Effectively</a:t>
            </a:r>
            <a:r>
              <a:rPr lang="en-US" sz="1050" dirty="0"/>
              <a:t> and </a:t>
            </a:r>
            <a:r>
              <a:rPr lang="en-US" sz="1050" u="sng" dirty="0"/>
              <a:t>efficiently</a:t>
            </a:r>
            <a:r>
              <a:rPr lang="en-US" sz="1050" dirty="0"/>
              <a:t> analyzes each and every feeder in system</a:t>
            </a:r>
          </a:p>
          <a:p>
            <a:pPr>
              <a:spcAft>
                <a:spcPts val="300"/>
              </a:spcAft>
            </a:pPr>
            <a:r>
              <a:rPr lang="en-US" sz="1050" dirty="0"/>
              <a:t>Provides Node-level, feeder-level, and system-level hosting capacity</a:t>
            </a:r>
          </a:p>
          <a:p>
            <a:pPr>
              <a:spcAft>
                <a:spcPts val="300"/>
              </a:spcAft>
            </a:pPr>
            <a:r>
              <a:rPr lang="en-US" sz="1050" dirty="0"/>
              <a:t>Issues found at X penetration</a:t>
            </a:r>
          </a:p>
          <a:p>
            <a:pPr>
              <a:spcAft>
                <a:spcPts val="300"/>
              </a:spcAft>
            </a:pPr>
            <a:r>
              <a:rPr lang="en-US" sz="1050" dirty="0"/>
              <a:t>Locations where DER is more/less likely to cause grid issues</a:t>
            </a:r>
          </a:p>
          <a:p>
            <a:pPr>
              <a:spcAft>
                <a:spcPts val="300"/>
              </a:spcAft>
            </a:pPr>
            <a:endParaRPr lang="en-US" sz="1050" u="sng" dirty="0"/>
          </a:p>
          <a:p>
            <a:pPr>
              <a:spcAft>
                <a:spcPts val="300"/>
              </a:spcAft>
            </a:pPr>
            <a:endParaRPr lang="en-US" sz="1050" dirty="0"/>
          </a:p>
        </p:txBody>
      </p:sp>
      <p:sp>
        <p:nvSpPr>
          <p:cNvPr id="8" name="Rectangle 7"/>
          <p:cNvSpPr/>
          <p:nvPr/>
        </p:nvSpPr>
        <p:spPr>
          <a:xfrm>
            <a:off x="4861100" y="5539175"/>
            <a:ext cx="3082081" cy="2135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88" i="1" dirty="0"/>
              <a:t>Details on Streamlined Method: </a:t>
            </a:r>
            <a:r>
              <a:rPr lang="en-US" sz="788" i="1" dirty="0">
                <a:hlinkClick r:id="rId4"/>
              </a:rPr>
              <a:t>EPRI Report 3002003278, 2015</a:t>
            </a:r>
            <a:endParaRPr lang="en-US" sz="788" i="1" dirty="0"/>
          </a:p>
        </p:txBody>
      </p:sp>
    </p:spTree>
    <p:extLst>
      <p:ext uri="{BB962C8B-B14F-4D97-AF65-F5344CB8AC3E}">
        <p14:creationId xmlns:p14="http://schemas.microsoft.com/office/powerpoint/2010/main" val="4206433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PV distributions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DER Options Considered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Distributed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Centralized</a:t>
            </a:r>
            <a:endParaRPr lang="en-US" dirty="0"/>
          </a:p>
        </p:txBody>
      </p:sp>
      <p:pic>
        <p:nvPicPr>
          <p:cNvPr id="6" name="Picture 5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190"/>
          <a:stretch/>
        </p:blipFill>
        <p:spPr bwMode="auto">
          <a:xfrm>
            <a:off x="2146374" y="2170308"/>
            <a:ext cx="5754264" cy="229255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06155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Hosting Capacity</a:t>
            </a:r>
          </a:p>
        </p:txBody>
      </p:sp>
      <p:pic>
        <p:nvPicPr>
          <p:cNvPr id="8" name="Picture 7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8740" y="1476139"/>
            <a:ext cx="6480810" cy="412316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6792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Hosting </a:t>
            </a:r>
            <a:r>
              <a:rPr lang="en-US" dirty="0" smtClean="0"/>
              <a:t>Capacity – What it Encompasses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48740" y="1611630"/>
            <a:ext cx="2328375" cy="4046220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b="1" dirty="0" smtClean="0"/>
              <a:t>Impacts Considered</a:t>
            </a:r>
          </a:p>
          <a:p>
            <a:r>
              <a:rPr lang="en-US" dirty="0" smtClean="0"/>
              <a:t>Voltage</a:t>
            </a:r>
          </a:p>
          <a:p>
            <a:pPr lvl="1"/>
            <a:r>
              <a:rPr lang="en-US" dirty="0" smtClean="0"/>
              <a:t>Primary overvoltage</a:t>
            </a:r>
          </a:p>
          <a:p>
            <a:pPr lvl="1"/>
            <a:r>
              <a:rPr lang="en-US" dirty="0" smtClean="0"/>
              <a:t>Primary voltage change </a:t>
            </a:r>
          </a:p>
          <a:p>
            <a:pPr lvl="1"/>
            <a:r>
              <a:rPr lang="en-US" dirty="0" smtClean="0"/>
              <a:t>LTC/Regulator tapping</a:t>
            </a:r>
          </a:p>
          <a:p>
            <a:pPr lvl="1"/>
            <a:r>
              <a:rPr lang="en-US" dirty="0" smtClean="0"/>
              <a:t>Secondary </a:t>
            </a:r>
            <a:r>
              <a:rPr lang="en-US" dirty="0" err="1" smtClean="0"/>
              <a:t>overvoltages</a:t>
            </a:r>
            <a:endParaRPr lang="en-US" dirty="0" smtClean="0"/>
          </a:p>
          <a:p>
            <a:pPr lvl="1"/>
            <a:r>
              <a:rPr lang="en-US" dirty="0"/>
              <a:t>Secondary </a:t>
            </a:r>
            <a:r>
              <a:rPr lang="en-US" dirty="0" smtClean="0"/>
              <a:t>voltage change</a:t>
            </a:r>
          </a:p>
          <a:p>
            <a:r>
              <a:rPr lang="en-US" dirty="0" smtClean="0"/>
              <a:t>Loading/thermal</a:t>
            </a:r>
          </a:p>
          <a:p>
            <a:pPr lvl="1"/>
            <a:r>
              <a:rPr lang="en-US" dirty="0" smtClean="0"/>
              <a:t>Thermal loading (lines, transformers)</a:t>
            </a:r>
          </a:p>
          <a:p>
            <a:r>
              <a:rPr lang="en-US" dirty="0" smtClean="0"/>
              <a:t>Protection</a:t>
            </a:r>
          </a:p>
          <a:p>
            <a:pPr lvl="1"/>
            <a:r>
              <a:rPr lang="en-US" dirty="0" smtClean="0"/>
              <a:t>Reverse power flow</a:t>
            </a:r>
          </a:p>
          <a:p>
            <a:pPr lvl="1"/>
            <a:r>
              <a:rPr lang="en-US" dirty="0" smtClean="0"/>
              <a:t>Total fault current</a:t>
            </a:r>
          </a:p>
          <a:p>
            <a:pPr lvl="1"/>
            <a:r>
              <a:rPr lang="en-US" dirty="0" smtClean="0"/>
              <a:t>Breaker reduction of reach</a:t>
            </a:r>
          </a:p>
          <a:p>
            <a:pPr lvl="1"/>
            <a:r>
              <a:rPr lang="en-US" dirty="0" smtClean="0"/>
              <a:t>Sympathetic tripping</a:t>
            </a:r>
          </a:p>
          <a:p>
            <a:pPr lvl="1"/>
            <a:r>
              <a:rPr lang="en-US" dirty="0" smtClean="0"/>
              <a:t>Fuse coordination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5" name="Picture 4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3300" y="2137173"/>
            <a:ext cx="4457700" cy="299513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31081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Hosting Capacity – </a:t>
            </a:r>
            <a:r>
              <a:rPr lang="en-US" dirty="0" smtClean="0"/>
              <a:t>How do you Portray it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5704" y="1487848"/>
            <a:ext cx="6149556" cy="417000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58914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Implementation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Developed in </a:t>
            </a:r>
          </a:p>
          <a:p>
            <a:pPr lvl="1"/>
            <a:r>
              <a:rPr lang="en-US" dirty="0" smtClean="0"/>
              <a:t>Cyme</a:t>
            </a:r>
          </a:p>
          <a:p>
            <a:pPr lvl="1"/>
            <a:r>
              <a:rPr lang="en-US" dirty="0" err="1" smtClean="0"/>
              <a:t>Synergi</a:t>
            </a:r>
            <a:endParaRPr lang="en-US" dirty="0" smtClean="0"/>
          </a:p>
          <a:p>
            <a:pPr lvl="1"/>
            <a:r>
              <a:rPr lang="en-US" dirty="0" err="1" smtClean="0"/>
              <a:t>Milsoft</a:t>
            </a:r>
            <a:r>
              <a:rPr lang="en-US" dirty="0"/>
              <a:t> </a:t>
            </a:r>
            <a:r>
              <a:rPr lang="en-US" dirty="0" smtClean="0"/>
              <a:t>(using </a:t>
            </a:r>
            <a:r>
              <a:rPr lang="en-US" dirty="0" err="1" smtClean="0"/>
              <a:t>OpenDSS</a:t>
            </a:r>
            <a:r>
              <a:rPr lang="en-US" dirty="0" smtClean="0"/>
              <a:t>)</a:t>
            </a:r>
            <a:endParaRPr lang="en-US" dirty="0" smtClean="0"/>
          </a:p>
          <a:p>
            <a:pPr lvl="1"/>
            <a:r>
              <a:rPr lang="en-US" dirty="0" err="1" smtClean="0"/>
              <a:t>PowerFactory</a:t>
            </a:r>
            <a:endParaRPr lang="en-US" dirty="0" smtClean="0"/>
          </a:p>
          <a:p>
            <a:r>
              <a:rPr lang="en-US" dirty="0" smtClean="0"/>
              <a:t>Applied to </a:t>
            </a:r>
          </a:p>
          <a:p>
            <a:pPr lvl="1"/>
            <a:r>
              <a:rPr lang="en-US" dirty="0" smtClean="0"/>
              <a:t>Over 3000 feeders</a:t>
            </a:r>
          </a:p>
          <a:p>
            <a:pPr lvl="1"/>
            <a:r>
              <a:rPr lang="en-US" dirty="0" smtClean="0"/>
              <a:t>Using all various software platforms</a:t>
            </a:r>
          </a:p>
          <a:p>
            <a:r>
              <a:rPr lang="en-US" dirty="0" smtClean="0"/>
              <a:t>Currently </a:t>
            </a:r>
          </a:p>
          <a:p>
            <a:pPr lvl="1"/>
            <a:r>
              <a:rPr lang="en-US" dirty="0" smtClean="0"/>
              <a:t>Finding more utility application</a:t>
            </a:r>
          </a:p>
          <a:p>
            <a:pPr lvl="1"/>
            <a:r>
              <a:rPr lang="en-US" dirty="0" smtClean="0"/>
              <a:t>Advancing commercial planning tools</a:t>
            </a:r>
          </a:p>
          <a:p>
            <a:pPr lvl="1"/>
            <a:r>
              <a:rPr lang="en-US" dirty="0" smtClean="0"/>
              <a:t>Adding new functionality</a:t>
            </a:r>
          </a:p>
          <a:p>
            <a:pPr lvl="1"/>
            <a:endParaRPr lang="en-US" dirty="0"/>
          </a:p>
        </p:txBody>
      </p:sp>
      <p:sp>
        <p:nvSpPr>
          <p:cNvPr id="6" name="Rounded Rectangle 5"/>
          <p:cNvSpPr/>
          <p:nvPr/>
        </p:nvSpPr>
        <p:spPr bwMode="auto">
          <a:xfrm>
            <a:off x="4926286" y="2482785"/>
            <a:ext cx="1961198" cy="1768021"/>
          </a:xfrm>
          <a:prstGeom prst="roundRect">
            <a:avLst>
              <a:gd name="adj" fmla="val 7368"/>
            </a:avLst>
          </a:prstGeom>
          <a:blipFill dpi="0" rotWithShape="1">
            <a:blip r:embed="rId2">
              <a:alphaModFix amt="55000"/>
            </a:blip>
            <a:srcRect/>
            <a:stretch>
              <a:fillRect/>
            </a:stretch>
          </a:blipFill>
          <a:ln w="12700" cap="flat" cmpd="sng" algn="ctr">
            <a:solidFill>
              <a:schemeClr val="accent3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</a:pPr>
            <a:endParaRPr lang="en-US" sz="1800" dirty="0"/>
          </a:p>
        </p:txBody>
      </p:sp>
      <p:sp>
        <p:nvSpPr>
          <p:cNvPr id="7" name="Rounded Rectangle 6"/>
          <p:cNvSpPr/>
          <p:nvPr/>
        </p:nvSpPr>
        <p:spPr bwMode="auto">
          <a:xfrm>
            <a:off x="5363752" y="3802653"/>
            <a:ext cx="1114425" cy="883647"/>
          </a:xfrm>
          <a:prstGeom prst="roundRect">
            <a:avLst>
              <a:gd name="adj" fmla="val 13444"/>
            </a:avLst>
          </a:prstGeom>
          <a:solidFill>
            <a:schemeClr val="bg1">
              <a:alpha val="72000"/>
            </a:schemeClr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sz="1200" dirty="0"/>
              <a:t>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448200" y="1615893"/>
            <a:ext cx="2917372" cy="461665"/>
          </a:xfrm>
          <a:prstGeom prst="rect">
            <a:avLst/>
          </a:prstGeom>
          <a:solidFill>
            <a:srgbClr val="4F81BD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Incorporating EPRI’s Hosting Capacity Method into </a:t>
            </a:r>
            <a:r>
              <a:rPr lang="en-US" sz="1200" u="sng" dirty="0">
                <a:solidFill>
                  <a:schemeClr val="bg1"/>
                </a:solidFill>
              </a:rPr>
              <a:t>existing</a:t>
            </a:r>
            <a:r>
              <a:rPr lang="en-US" sz="1200" dirty="0">
                <a:solidFill>
                  <a:schemeClr val="bg1"/>
                </a:solidFill>
              </a:rPr>
              <a:t> utility planning tool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497612" y="4478095"/>
            <a:ext cx="103988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/>
              <a:t>EPRI Streamlined Hosting Module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110295" y="2798849"/>
            <a:ext cx="1593177" cy="877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dirty="0"/>
              <a:t>Existing Planning Tools</a:t>
            </a:r>
            <a:br>
              <a:rPr lang="en-US" sz="1500" dirty="0"/>
            </a:br>
            <a:r>
              <a:rPr lang="en-US" sz="1050" dirty="0"/>
              <a:t>(CYME, </a:t>
            </a:r>
            <a:r>
              <a:rPr lang="en-US" sz="1050" dirty="0" err="1"/>
              <a:t>Milsoft</a:t>
            </a:r>
            <a:r>
              <a:rPr lang="en-US" sz="1050" dirty="0"/>
              <a:t>, </a:t>
            </a:r>
            <a:br>
              <a:rPr lang="en-US" sz="1050" dirty="0"/>
            </a:br>
            <a:r>
              <a:rPr lang="en-US" sz="1050" dirty="0" err="1"/>
              <a:t>Synergi</a:t>
            </a:r>
            <a:r>
              <a:rPr lang="en-US" sz="1050" dirty="0"/>
              <a:t>)</a:t>
            </a:r>
            <a:endParaRPr lang="en-US" sz="1500" dirty="0"/>
          </a:p>
        </p:txBody>
      </p:sp>
      <p:sp>
        <p:nvSpPr>
          <p:cNvPr id="14" name="Rectangle 13"/>
          <p:cNvSpPr/>
          <p:nvPr/>
        </p:nvSpPr>
        <p:spPr bwMode="auto">
          <a:xfrm>
            <a:off x="5363752" y="4251402"/>
            <a:ext cx="1114426" cy="32119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marL="164306" indent="-164306"/>
            <a:endParaRPr lang="en-US" sz="1200"/>
          </a:p>
        </p:txBody>
      </p:sp>
      <p:sp>
        <p:nvSpPr>
          <p:cNvPr id="8" name="Rounded Rectangle 7"/>
          <p:cNvSpPr/>
          <p:nvPr/>
        </p:nvSpPr>
        <p:spPr bwMode="auto">
          <a:xfrm>
            <a:off x="5363752" y="4412712"/>
            <a:ext cx="1114425" cy="859008"/>
          </a:xfrm>
          <a:prstGeom prst="roundRect">
            <a:avLst>
              <a:gd name="adj" fmla="val 12209"/>
            </a:avLst>
          </a:prstGeom>
          <a:blipFill dpi="0" rotWithShape="1">
            <a:blip r:embed="rId3"/>
            <a:srcRect/>
            <a:stretch>
              <a:fillRect r="-3000" b="-6000"/>
            </a:stretch>
          </a:blipFill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</a:pPr>
            <a:endParaRPr lang="en-US" sz="1200" b="1" dirty="0"/>
          </a:p>
        </p:txBody>
      </p:sp>
      <p:sp>
        <p:nvSpPr>
          <p:cNvPr id="9" name="Down Arrow 8"/>
          <p:cNvSpPr/>
          <p:nvPr/>
        </p:nvSpPr>
        <p:spPr bwMode="auto">
          <a:xfrm rot="10800000">
            <a:off x="5492601" y="3975387"/>
            <a:ext cx="247891" cy="360850"/>
          </a:xfrm>
          <a:prstGeom prst="downArrow">
            <a:avLst/>
          </a:prstGeom>
          <a:solidFill>
            <a:srgbClr val="44A3C0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marL="164306" indent="-164306"/>
            <a:endParaRPr lang="en-US" sz="1200"/>
          </a:p>
        </p:txBody>
      </p:sp>
      <p:sp>
        <p:nvSpPr>
          <p:cNvPr id="11" name="Down Arrow 10"/>
          <p:cNvSpPr/>
          <p:nvPr/>
        </p:nvSpPr>
        <p:spPr bwMode="auto">
          <a:xfrm rot="10800000">
            <a:off x="6039934" y="3975386"/>
            <a:ext cx="247891" cy="360850"/>
          </a:xfrm>
          <a:prstGeom prst="downArrow">
            <a:avLst/>
          </a:prstGeom>
          <a:solidFill>
            <a:srgbClr val="44A3C0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marL="164306" indent="-164306"/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564570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/>
          <p:cNvSpPr>
            <a:spLocks noGrp="1"/>
          </p:cNvSpPr>
          <p:nvPr>
            <p:ph type="subTitle" sz="quarter" idx="1"/>
          </p:nvPr>
        </p:nvSpPr>
        <p:spPr/>
        <p:txBody>
          <a:bodyPr/>
          <a:lstStyle/>
          <a:p>
            <a:r>
              <a:rPr lang="en-US" dirty="0" smtClean="0"/>
              <a:t>See “</a:t>
            </a:r>
            <a:r>
              <a:rPr lang="en-US" dirty="0" err="1" smtClean="0"/>
              <a:t>OpenDSS</a:t>
            </a:r>
            <a:r>
              <a:rPr lang="en-US" dirty="0" smtClean="0"/>
              <a:t> STORAGE Element.PDF” in </a:t>
            </a:r>
            <a:r>
              <a:rPr lang="en-US" dirty="0" err="1" smtClean="0"/>
              <a:t>Distrib</a:t>
            </a:r>
            <a:r>
              <a:rPr lang="en-US" dirty="0" smtClean="0"/>
              <a:t>\DOC </a:t>
            </a:r>
            <a:r>
              <a:rPr lang="en-US" dirty="0" smtClean="0"/>
              <a:t>folder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ctrTitle" sz="quarter"/>
          </p:nvPr>
        </p:nvSpPr>
        <p:spPr/>
        <p:txBody>
          <a:bodyPr/>
          <a:lstStyle/>
          <a:p>
            <a:r>
              <a:rPr lang="en-US" dirty="0" smtClean="0"/>
              <a:t>Scripting Storage Models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9954786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46" name="Rectang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z="3200" dirty="0" smtClean="0"/>
              <a:t>Storage Element Model in EPRI’s </a:t>
            </a:r>
            <a:r>
              <a:rPr lang="en-US" altLang="en-US" sz="3200" dirty="0" err="1" smtClean="0"/>
              <a:t>OpenDSS</a:t>
            </a:r>
            <a:endParaRPr lang="en-US" altLang="en-US" sz="3200" dirty="0" smtClean="0"/>
          </a:p>
        </p:txBody>
      </p:sp>
      <p:sp>
        <p:nvSpPr>
          <p:cNvPr id="210947" name="Rectangle 3"/>
          <p:cNvSpPr>
            <a:spLocks noChangeArrowheads="1"/>
          </p:cNvSpPr>
          <p:nvPr/>
        </p:nvSpPr>
        <p:spPr bwMode="auto">
          <a:xfrm>
            <a:off x="2257097" y="2929758"/>
            <a:ext cx="4953000" cy="3352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210948" name="Rectangle 4"/>
          <p:cNvSpPr>
            <a:spLocks noChangeArrowheads="1"/>
          </p:cNvSpPr>
          <p:nvPr/>
        </p:nvSpPr>
        <p:spPr bwMode="auto">
          <a:xfrm>
            <a:off x="2333297" y="4148958"/>
            <a:ext cx="304800" cy="9906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210949" name="Rectangle 5"/>
          <p:cNvSpPr>
            <a:spLocks noChangeArrowheads="1"/>
          </p:cNvSpPr>
          <p:nvPr/>
        </p:nvSpPr>
        <p:spPr bwMode="auto">
          <a:xfrm>
            <a:off x="3704897" y="3463158"/>
            <a:ext cx="1066800" cy="304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210950" name="AutoShape 6"/>
          <p:cNvSpPr>
            <a:spLocks noChangeArrowheads="1"/>
          </p:cNvSpPr>
          <p:nvPr/>
        </p:nvSpPr>
        <p:spPr bwMode="auto">
          <a:xfrm rot="5400000">
            <a:off x="2866697" y="3386958"/>
            <a:ext cx="457200" cy="457200"/>
          </a:xfrm>
          <a:prstGeom prst="flowChartCollate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210951" name="Line 7"/>
          <p:cNvSpPr>
            <a:spLocks noChangeShapeType="1"/>
          </p:cNvSpPr>
          <p:nvPr/>
        </p:nvSpPr>
        <p:spPr bwMode="auto">
          <a:xfrm>
            <a:off x="1571297" y="5520558"/>
            <a:ext cx="464820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0952" name="Line 8"/>
          <p:cNvSpPr>
            <a:spLocks noChangeShapeType="1"/>
          </p:cNvSpPr>
          <p:nvPr/>
        </p:nvSpPr>
        <p:spPr bwMode="auto">
          <a:xfrm>
            <a:off x="1647497" y="3615558"/>
            <a:ext cx="121920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0953" name="Line 9"/>
          <p:cNvSpPr>
            <a:spLocks noChangeShapeType="1"/>
          </p:cNvSpPr>
          <p:nvPr/>
        </p:nvSpPr>
        <p:spPr bwMode="auto">
          <a:xfrm rot="5400000">
            <a:off x="2218997" y="3882258"/>
            <a:ext cx="53340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0954" name="Line 10"/>
          <p:cNvSpPr>
            <a:spLocks noChangeShapeType="1"/>
          </p:cNvSpPr>
          <p:nvPr/>
        </p:nvSpPr>
        <p:spPr bwMode="auto">
          <a:xfrm>
            <a:off x="4771697" y="3615558"/>
            <a:ext cx="144780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0955" name="Line 11"/>
          <p:cNvSpPr>
            <a:spLocks noChangeShapeType="1"/>
          </p:cNvSpPr>
          <p:nvPr/>
        </p:nvSpPr>
        <p:spPr bwMode="auto">
          <a:xfrm rot="5400000">
            <a:off x="2295197" y="5330058"/>
            <a:ext cx="38100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0956" name="Line 12"/>
          <p:cNvSpPr>
            <a:spLocks noChangeShapeType="1"/>
          </p:cNvSpPr>
          <p:nvPr/>
        </p:nvSpPr>
        <p:spPr bwMode="auto">
          <a:xfrm rot="5400000">
            <a:off x="6028997" y="5330058"/>
            <a:ext cx="38100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0957" name="Line 13"/>
          <p:cNvSpPr>
            <a:spLocks noChangeShapeType="1"/>
          </p:cNvSpPr>
          <p:nvPr/>
        </p:nvSpPr>
        <p:spPr bwMode="auto">
          <a:xfrm>
            <a:off x="3323897" y="3615558"/>
            <a:ext cx="38100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0958" name="Text Box 14"/>
          <p:cNvSpPr txBox="1">
            <a:spLocks noChangeArrowheads="1"/>
          </p:cNvSpPr>
          <p:nvPr/>
        </p:nvSpPr>
        <p:spPr bwMode="auto">
          <a:xfrm>
            <a:off x="3933497" y="2396358"/>
            <a:ext cx="3276600" cy="3762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US" altLang="en-US" sz="1800"/>
              <a:t>% Eff. Charge/Discharge</a:t>
            </a:r>
          </a:p>
        </p:txBody>
      </p:sp>
      <p:sp>
        <p:nvSpPr>
          <p:cNvPr id="210959" name="Line 15"/>
          <p:cNvSpPr>
            <a:spLocks noChangeShapeType="1"/>
          </p:cNvSpPr>
          <p:nvPr/>
        </p:nvSpPr>
        <p:spPr bwMode="auto">
          <a:xfrm flipH="1">
            <a:off x="4390697" y="2777358"/>
            <a:ext cx="15240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0960" name="Text Box 16"/>
          <p:cNvSpPr txBox="1">
            <a:spLocks noChangeArrowheads="1"/>
          </p:cNvSpPr>
          <p:nvPr/>
        </p:nvSpPr>
        <p:spPr bwMode="auto">
          <a:xfrm>
            <a:off x="352097" y="2396358"/>
            <a:ext cx="3276600" cy="3762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800"/>
              <a:t>Idle | Discharge | Charge</a:t>
            </a:r>
          </a:p>
        </p:txBody>
      </p:sp>
      <p:sp>
        <p:nvSpPr>
          <p:cNvPr id="210961" name="Line 17"/>
          <p:cNvSpPr>
            <a:spLocks noChangeShapeType="1"/>
          </p:cNvSpPr>
          <p:nvPr/>
        </p:nvSpPr>
        <p:spPr bwMode="auto">
          <a:xfrm>
            <a:off x="2866697" y="2777358"/>
            <a:ext cx="22860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0962" name="Text Box 18"/>
          <p:cNvSpPr txBox="1">
            <a:spLocks noChangeArrowheads="1"/>
          </p:cNvSpPr>
          <p:nvPr/>
        </p:nvSpPr>
        <p:spPr bwMode="auto">
          <a:xfrm>
            <a:off x="275897" y="4453758"/>
            <a:ext cx="1600200" cy="3762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800"/>
              <a:t>Idling Losses</a:t>
            </a:r>
          </a:p>
        </p:txBody>
      </p:sp>
      <p:sp>
        <p:nvSpPr>
          <p:cNvPr id="210963" name="Line 19"/>
          <p:cNvSpPr>
            <a:spLocks noChangeShapeType="1"/>
          </p:cNvSpPr>
          <p:nvPr/>
        </p:nvSpPr>
        <p:spPr bwMode="auto">
          <a:xfrm>
            <a:off x="1876097" y="4606158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0964" name="Line 20"/>
          <p:cNvSpPr>
            <a:spLocks noChangeShapeType="1"/>
          </p:cNvSpPr>
          <p:nvPr/>
        </p:nvSpPr>
        <p:spPr bwMode="auto">
          <a:xfrm>
            <a:off x="580697" y="3767958"/>
            <a:ext cx="914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0965" name="Text Box 21"/>
          <p:cNvSpPr txBox="1">
            <a:spLocks noChangeArrowheads="1"/>
          </p:cNvSpPr>
          <p:nvPr/>
        </p:nvSpPr>
        <p:spPr bwMode="auto">
          <a:xfrm>
            <a:off x="275897" y="3234558"/>
            <a:ext cx="1600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800"/>
              <a:t>kW, kvar</a:t>
            </a:r>
          </a:p>
        </p:txBody>
      </p:sp>
      <p:sp>
        <p:nvSpPr>
          <p:cNvPr id="210966" name="AutoShape 22"/>
          <p:cNvSpPr>
            <a:spLocks noChangeArrowheads="1"/>
          </p:cNvSpPr>
          <p:nvPr/>
        </p:nvSpPr>
        <p:spPr bwMode="auto">
          <a:xfrm>
            <a:off x="5381297" y="4148958"/>
            <a:ext cx="1600200" cy="990600"/>
          </a:xfrm>
          <a:prstGeom prst="flowChartMagneticDisk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210967" name="Text Box 23"/>
          <p:cNvSpPr txBox="1">
            <a:spLocks noChangeArrowheads="1"/>
          </p:cNvSpPr>
          <p:nvPr/>
        </p:nvSpPr>
        <p:spPr bwMode="auto">
          <a:xfrm>
            <a:off x="5457497" y="4453758"/>
            <a:ext cx="14478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800"/>
              <a:t>kWh STORED</a:t>
            </a:r>
          </a:p>
        </p:txBody>
      </p:sp>
      <p:sp>
        <p:nvSpPr>
          <p:cNvPr id="210968" name="Line 24"/>
          <p:cNvSpPr>
            <a:spLocks noChangeShapeType="1"/>
          </p:cNvSpPr>
          <p:nvPr/>
        </p:nvSpPr>
        <p:spPr bwMode="auto">
          <a:xfrm rot="5400000">
            <a:off x="5876597" y="3958458"/>
            <a:ext cx="68580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0969" name="Text Box 25"/>
          <p:cNvSpPr txBox="1">
            <a:spLocks noChangeArrowheads="1"/>
          </p:cNvSpPr>
          <p:nvPr/>
        </p:nvSpPr>
        <p:spPr bwMode="auto">
          <a:xfrm>
            <a:off x="7362497" y="2929758"/>
            <a:ext cx="1600200" cy="2301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US" altLang="en-US"/>
              <a:t>Other Key Properties</a:t>
            </a:r>
          </a:p>
          <a:p>
            <a:pPr algn="l"/>
            <a:r>
              <a:rPr lang="en-US" altLang="en-US"/>
              <a:t>% Reserve</a:t>
            </a:r>
            <a:br>
              <a:rPr lang="en-US" altLang="en-US"/>
            </a:br>
            <a:r>
              <a:rPr lang="en-US" altLang="en-US"/>
              <a:t>kWhRated</a:t>
            </a:r>
            <a:br>
              <a:rPr lang="en-US" altLang="en-US"/>
            </a:br>
            <a:r>
              <a:rPr lang="en-US" altLang="en-US"/>
              <a:t>kWhStored</a:t>
            </a:r>
            <a:br>
              <a:rPr lang="en-US" altLang="en-US"/>
            </a:br>
            <a:r>
              <a:rPr lang="en-US" altLang="en-US"/>
              <a:t>%Stored</a:t>
            </a:r>
            <a:br>
              <a:rPr lang="en-US" altLang="en-US"/>
            </a:br>
            <a:r>
              <a:rPr lang="en-US" altLang="en-US"/>
              <a:t>kWRated</a:t>
            </a:r>
          </a:p>
          <a:p>
            <a:pPr algn="l"/>
            <a:r>
              <a:rPr lang="en-US" altLang="en-US"/>
              <a:t>etc.</a:t>
            </a:r>
          </a:p>
        </p:txBody>
      </p:sp>
    </p:spTree>
    <p:extLst>
      <p:ext uri="{BB962C8B-B14F-4D97-AF65-F5344CB8AC3E}">
        <p14:creationId xmlns:p14="http://schemas.microsoft.com/office/powerpoint/2010/main" val="2621448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970" name="AutoShape 2"/>
          <p:cNvSpPr>
            <a:spLocks noChangeArrowheads="1"/>
          </p:cNvSpPr>
          <p:nvPr/>
        </p:nvSpPr>
        <p:spPr bwMode="auto">
          <a:xfrm>
            <a:off x="3859924" y="4357687"/>
            <a:ext cx="457200" cy="1219200"/>
          </a:xfrm>
          <a:prstGeom prst="lightningBolt">
            <a:avLst/>
          </a:prstGeom>
          <a:solidFill>
            <a:srgbClr val="FFFFFF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211971" name="Rectang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200" smtClean="0"/>
              <a:t>StorageController Element in OpenDSS</a:t>
            </a:r>
          </a:p>
        </p:txBody>
      </p:sp>
      <p:sp>
        <p:nvSpPr>
          <p:cNvPr id="211972" name="Rectangle 4"/>
          <p:cNvSpPr>
            <a:spLocks noChangeArrowheads="1"/>
          </p:cNvSpPr>
          <p:nvPr/>
        </p:nvSpPr>
        <p:spPr bwMode="auto">
          <a:xfrm>
            <a:off x="1192924" y="2300287"/>
            <a:ext cx="3200400" cy="2286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800"/>
              <a:t>Discharge Mode</a:t>
            </a:r>
            <a:br>
              <a:rPr lang="en-US" altLang="en-US" sz="1800"/>
            </a:br>
            <a:r>
              <a:rPr lang="en-US" altLang="en-US" sz="1800"/>
              <a:t>Charge Mode</a:t>
            </a:r>
            <a:br>
              <a:rPr lang="en-US" altLang="en-US" sz="1800"/>
            </a:br>
            <a:r>
              <a:rPr lang="en-US" altLang="en-US" sz="1800"/>
              <a:t>kW Target</a:t>
            </a:r>
            <a:br>
              <a:rPr lang="en-US" altLang="en-US" sz="1800"/>
            </a:br>
            <a:r>
              <a:rPr lang="en-US" altLang="en-US" sz="1800"/>
              <a:t>Discharge Time</a:t>
            </a:r>
            <a:br>
              <a:rPr lang="en-US" altLang="en-US" sz="1800"/>
            </a:br>
            <a:r>
              <a:rPr lang="en-US" altLang="en-US" sz="1800"/>
              <a:t>Total Fleet kW Capacity</a:t>
            </a:r>
            <a:br>
              <a:rPr lang="en-US" altLang="en-US" sz="1800"/>
            </a:br>
            <a:r>
              <a:rPr lang="en-US" altLang="en-US" sz="1800"/>
              <a:t>Total Fleet kWh</a:t>
            </a:r>
          </a:p>
          <a:p>
            <a:r>
              <a:rPr lang="en-US" altLang="en-US" sz="1800"/>
              <a:t> et. al.</a:t>
            </a:r>
          </a:p>
        </p:txBody>
      </p:sp>
      <p:sp>
        <p:nvSpPr>
          <p:cNvPr id="211973" name="Oval 5"/>
          <p:cNvSpPr>
            <a:spLocks noChangeArrowheads="1"/>
          </p:cNvSpPr>
          <p:nvPr/>
        </p:nvSpPr>
        <p:spPr bwMode="auto">
          <a:xfrm>
            <a:off x="1269124" y="5348287"/>
            <a:ext cx="685800" cy="6858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211974" name="Oval 6"/>
          <p:cNvSpPr>
            <a:spLocks noChangeArrowheads="1"/>
          </p:cNvSpPr>
          <p:nvPr/>
        </p:nvSpPr>
        <p:spPr bwMode="auto">
          <a:xfrm>
            <a:off x="1573924" y="5348287"/>
            <a:ext cx="685800" cy="6858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211975" name="Line 7"/>
          <p:cNvSpPr>
            <a:spLocks noChangeShapeType="1"/>
          </p:cNvSpPr>
          <p:nvPr/>
        </p:nvSpPr>
        <p:spPr bwMode="auto">
          <a:xfrm flipH="1">
            <a:off x="659524" y="5729287"/>
            <a:ext cx="609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1976" name="Line 8"/>
          <p:cNvSpPr>
            <a:spLocks noChangeShapeType="1"/>
          </p:cNvSpPr>
          <p:nvPr/>
        </p:nvSpPr>
        <p:spPr bwMode="auto">
          <a:xfrm>
            <a:off x="2259724" y="5729287"/>
            <a:ext cx="5791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211977" name="Group 9"/>
          <p:cNvGrpSpPr>
            <a:grpSpLocks/>
          </p:cNvGrpSpPr>
          <p:nvPr/>
        </p:nvGrpSpPr>
        <p:grpSpPr bwMode="auto">
          <a:xfrm>
            <a:off x="2945524" y="5729287"/>
            <a:ext cx="304800" cy="457200"/>
            <a:chOff x="2112" y="3504"/>
            <a:chExt cx="192" cy="288"/>
          </a:xfrm>
        </p:grpSpPr>
        <p:sp>
          <p:nvSpPr>
            <p:cNvPr id="212018" name="Line 10"/>
            <p:cNvSpPr>
              <a:spLocks noChangeShapeType="1"/>
            </p:cNvSpPr>
            <p:nvPr/>
          </p:nvSpPr>
          <p:spPr bwMode="auto">
            <a:xfrm>
              <a:off x="2208" y="3504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2019" name="Rectangle 11"/>
            <p:cNvSpPr>
              <a:spLocks noChangeArrowheads="1"/>
            </p:cNvSpPr>
            <p:nvPr/>
          </p:nvSpPr>
          <p:spPr bwMode="auto">
            <a:xfrm>
              <a:off x="2112" y="3648"/>
              <a:ext cx="192" cy="14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</p:grpSp>
      <p:grpSp>
        <p:nvGrpSpPr>
          <p:cNvPr id="211978" name="Group 12"/>
          <p:cNvGrpSpPr>
            <a:grpSpLocks/>
          </p:cNvGrpSpPr>
          <p:nvPr/>
        </p:nvGrpSpPr>
        <p:grpSpPr bwMode="auto">
          <a:xfrm>
            <a:off x="3402724" y="5729287"/>
            <a:ext cx="304800" cy="457200"/>
            <a:chOff x="2112" y="3504"/>
            <a:chExt cx="192" cy="288"/>
          </a:xfrm>
        </p:grpSpPr>
        <p:sp>
          <p:nvSpPr>
            <p:cNvPr id="212016" name="Line 13"/>
            <p:cNvSpPr>
              <a:spLocks noChangeShapeType="1"/>
            </p:cNvSpPr>
            <p:nvPr/>
          </p:nvSpPr>
          <p:spPr bwMode="auto">
            <a:xfrm>
              <a:off x="2208" y="3504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2017" name="Rectangle 14"/>
            <p:cNvSpPr>
              <a:spLocks noChangeArrowheads="1"/>
            </p:cNvSpPr>
            <p:nvPr/>
          </p:nvSpPr>
          <p:spPr bwMode="auto">
            <a:xfrm>
              <a:off x="2112" y="3648"/>
              <a:ext cx="192" cy="14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</p:grpSp>
      <p:grpSp>
        <p:nvGrpSpPr>
          <p:cNvPr id="211979" name="Group 15"/>
          <p:cNvGrpSpPr>
            <a:grpSpLocks/>
          </p:cNvGrpSpPr>
          <p:nvPr/>
        </p:nvGrpSpPr>
        <p:grpSpPr bwMode="auto">
          <a:xfrm>
            <a:off x="3859924" y="5729287"/>
            <a:ext cx="304800" cy="457200"/>
            <a:chOff x="2112" y="3504"/>
            <a:chExt cx="192" cy="288"/>
          </a:xfrm>
        </p:grpSpPr>
        <p:sp>
          <p:nvSpPr>
            <p:cNvPr id="212014" name="Line 16"/>
            <p:cNvSpPr>
              <a:spLocks noChangeShapeType="1"/>
            </p:cNvSpPr>
            <p:nvPr/>
          </p:nvSpPr>
          <p:spPr bwMode="auto">
            <a:xfrm>
              <a:off x="2208" y="3504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2015" name="Rectangle 17"/>
            <p:cNvSpPr>
              <a:spLocks noChangeArrowheads="1"/>
            </p:cNvSpPr>
            <p:nvPr/>
          </p:nvSpPr>
          <p:spPr bwMode="auto">
            <a:xfrm>
              <a:off x="2112" y="3648"/>
              <a:ext cx="192" cy="14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</p:grpSp>
      <p:grpSp>
        <p:nvGrpSpPr>
          <p:cNvPr id="211980" name="Group 18"/>
          <p:cNvGrpSpPr>
            <a:grpSpLocks/>
          </p:cNvGrpSpPr>
          <p:nvPr/>
        </p:nvGrpSpPr>
        <p:grpSpPr bwMode="auto">
          <a:xfrm>
            <a:off x="4317124" y="5729287"/>
            <a:ext cx="304800" cy="457200"/>
            <a:chOff x="2112" y="3504"/>
            <a:chExt cx="192" cy="288"/>
          </a:xfrm>
        </p:grpSpPr>
        <p:sp>
          <p:nvSpPr>
            <p:cNvPr id="212012" name="Line 19"/>
            <p:cNvSpPr>
              <a:spLocks noChangeShapeType="1"/>
            </p:cNvSpPr>
            <p:nvPr/>
          </p:nvSpPr>
          <p:spPr bwMode="auto">
            <a:xfrm>
              <a:off x="2208" y="3504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2013" name="Rectangle 20"/>
            <p:cNvSpPr>
              <a:spLocks noChangeArrowheads="1"/>
            </p:cNvSpPr>
            <p:nvPr/>
          </p:nvSpPr>
          <p:spPr bwMode="auto">
            <a:xfrm>
              <a:off x="2112" y="3648"/>
              <a:ext cx="192" cy="14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</p:grpSp>
      <p:grpSp>
        <p:nvGrpSpPr>
          <p:cNvPr id="211981" name="Group 21"/>
          <p:cNvGrpSpPr>
            <a:grpSpLocks/>
          </p:cNvGrpSpPr>
          <p:nvPr/>
        </p:nvGrpSpPr>
        <p:grpSpPr bwMode="auto">
          <a:xfrm>
            <a:off x="4774324" y="5729287"/>
            <a:ext cx="304800" cy="457200"/>
            <a:chOff x="2112" y="3504"/>
            <a:chExt cx="192" cy="288"/>
          </a:xfrm>
        </p:grpSpPr>
        <p:sp>
          <p:nvSpPr>
            <p:cNvPr id="212010" name="Line 22"/>
            <p:cNvSpPr>
              <a:spLocks noChangeShapeType="1"/>
            </p:cNvSpPr>
            <p:nvPr/>
          </p:nvSpPr>
          <p:spPr bwMode="auto">
            <a:xfrm>
              <a:off x="2208" y="3504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2011" name="Rectangle 23"/>
            <p:cNvSpPr>
              <a:spLocks noChangeArrowheads="1"/>
            </p:cNvSpPr>
            <p:nvPr/>
          </p:nvSpPr>
          <p:spPr bwMode="auto">
            <a:xfrm>
              <a:off x="2112" y="3648"/>
              <a:ext cx="192" cy="14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</p:grpSp>
      <p:grpSp>
        <p:nvGrpSpPr>
          <p:cNvPr id="211982" name="Group 24"/>
          <p:cNvGrpSpPr>
            <a:grpSpLocks/>
          </p:cNvGrpSpPr>
          <p:nvPr/>
        </p:nvGrpSpPr>
        <p:grpSpPr bwMode="auto">
          <a:xfrm>
            <a:off x="5231524" y="5729287"/>
            <a:ext cx="304800" cy="457200"/>
            <a:chOff x="2112" y="3504"/>
            <a:chExt cx="192" cy="288"/>
          </a:xfrm>
        </p:grpSpPr>
        <p:sp>
          <p:nvSpPr>
            <p:cNvPr id="212008" name="Line 25"/>
            <p:cNvSpPr>
              <a:spLocks noChangeShapeType="1"/>
            </p:cNvSpPr>
            <p:nvPr/>
          </p:nvSpPr>
          <p:spPr bwMode="auto">
            <a:xfrm>
              <a:off x="2208" y="3504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2009" name="Rectangle 26"/>
            <p:cNvSpPr>
              <a:spLocks noChangeArrowheads="1"/>
            </p:cNvSpPr>
            <p:nvPr/>
          </p:nvSpPr>
          <p:spPr bwMode="auto">
            <a:xfrm>
              <a:off x="2112" y="3648"/>
              <a:ext cx="192" cy="14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</p:grpSp>
      <p:grpSp>
        <p:nvGrpSpPr>
          <p:cNvPr id="211983" name="Group 27"/>
          <p:cNvGrpSpPr>
            <a:grpSpLocks/>
          </p:cNvGrpSpPr>
          <p:nvPr/>
        </p:nvGrpSpPr>
        <p:grpSpPr bwMode="auto">
          <a:xfrm>
            <a:off x="5688724" y="5729287"/>
            <a:ext cx="304800" cy="457200"/>
            <a:chOff x="2112" y="3504"/>
            <a:chExt cx="192" cy="288"/>
          </a:xfrm>
        </p:grpSpPr>
        <p:sp>
          <p:nvSpPr>
            <p:cNvPr id="212006" name="Line 28"/>
            <p:cNvSpPr>
              <a:spLocks noChangeShapeType="1"/>
            </p:cNvSpPr>
            <p:nvPr/>
          </p:nvSpPr>
          <p:spPr bwMode="auto">
            <a:xfrm>
              <a:off x="2208" y="3504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2007" name="Rectangle 29"/>
            <p:cNvSpPr>
              <a:spLocks noChangeArrowheads="1"/>
            </p:cNvSpPr>
            <p:nvPr/>
          </p:nvSpPr>
          <p:spPr bwMode="auto">
            <a:xfrm>
              <a:off x="2112" y="3648"/>
              <a:ext cx="192" cy="14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</p:grpSp>
      <p:grpSp>
        <p:nvGrpSpPr>
          <p:cNvPr id="211984" name="Group 30"/>
          <p:cNvGrpSpPr>
            <a:grpSpLocks/>
          </p:cNvGrpSpPr>
          <p:nvPr/>
        </p:nvGrpSpPr>
        <p:grpSpPr bwMode="auto">
          <a:xfrm>
            <a:off x="6145924" y="5729287"/>
            <a:ext cx="304800" cy="457200"/>
            <a:chOff x="2112" y="3504"/>
            <a:chExt cx="192" cy="288"/>
          </a:xfrm>
        </p:grpSpPr>
        <p:sp>
          <p:nvSpPr>
            <p:cNvPr id="212004" name="Line 31"/>
            <p:cNvSpPr>
              <a:spLocks noChangeShapeType="1"/>
            </p:cNvSpPr>
            <p:nvPr/>
          </p:nvSpPr>
          <p:spPr bwMode="auto">
            <a:xfrm>
              <a:off x="2208" y="3504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2005" name="Rectangle 32"/>
            <p:cNvSpPr>
              <a:spLocks noChangeArrowheads="1"/>
            </p:cNvSpPr>
            <p:nvPr/>
          </p:nvSpPr>
          <p:spPr bwMode="auto">
            <a:xfrm>
              <a:off x="2112" y="3648"/>
              <a:ext cx="192" cy="14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</p:grpSp>
      <p:grpSp>
        <p:nvGrpSpPr>
          <p:cNvPr id="211985" name="Group 33"/>
          <p:cNvGrpSpPr>
            <a:grpSpLocks/>
          </p:cNvGrpSpPr>
          <p:nvPr/>
        </p:nvGrpSpPr>
        <p:grpSpPr bwMode="auto">
          <a:xfrm>
            <a:off x="6603124" y="5729287"/>
            <a:ext cx="304800" cy="457200"/>
            <a:chOff x="2112" y="3504"/>
            <a:chExt cx="192" cy="288"/>
          </a:xfrm>
        </p:grpSpPr>
        <p:sp>
          <p:nvSpPr>
            <p:cNvPr id="212002" name="Line 34"/>
            <p:cNvSpPr>
              <a:spLocks noChangeShapeType="1"/>
            </p:cNvSpPr>
            <p:nvPr/>
          </p:nvSpPr>
          <p:spPr bwMode="auto">
            <a:xfrm>
              <a:off x="2208" y="3504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2003" name="Rectangle 35"/>
            <p:cNvSpPr>
              <a:spLocks noChangeArrowheads="1"/>
            </p:cNvSpPr>
            <p:nvPr/>
          </p:nvSpPr>
          <p:spPr bwMode="auto">
            <a:xfrm>
              <a:off x="2112" y="3648"/>
              <a:ext cx="192" cy="14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</p:grpSp>
      <p:grpSp>
        <p:nvGrpSpPr>
          <p:cNvPr id="211986" name="Group 36"/>
          <p:cNvGrpSpPr>
            <a:grpSpLocks/>
          </p:cNvGrpSpPr>
          <p:nvPr/>
        </p:nvGrpSpPr>
        <p:grpSpPr bwMode="auto">
          <a:xfrm>
            <a:off x="7136524" y="5729287"/>
            <a:ext cx="304800" cy="457200"/>
            <a:chOff x="2112" y="3504"/>
            <a:chExt cx="192" cy="288"/>
          </a:xfrm>
        </p:grpSpPr>
        <p:sp>
          <p:nvSpPr>
            <p:cNvPr id="212000" name="Line 37"/>
            <p:cNvSpPr>
              <a:spLocks noChangeShapeType="1"/>
            </p:cNvSpPr>
            <p:nvPr/>
          </p:nvSpPr>
          <p:spPr bwMode="auto">
            <a:xfrm>
              <a:off x="2208" y="3504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2001" name="Rectangle 38"/>
            <p:cNvSpPr>
              <a:spLocks noChangeArrowheads="1"/>
            </p:cNvSpPr>
            <p:nvPr/>
          </p:nvSpPr>
          <p:spPr bwMode="auto">
            <a:xfrm>
              <a:off x="2112" y="3648"/>
              <a:ext cx="192" cy="14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</p:grpSp>
      <p:grpSp>
        <p:nvGrpSpPr>
          <p:cNvPr id="211987" name="Group 39"/>
          <p:cNvGrpSpPr>
            <a:grpSpLocks/>
          </p:cNvGrpSpPr>
          <p:nvPr/>
        </p:nvGrpSpPr>
        <p:grpSpPr bwMode="auto">
          <a:xfrm>
            <a:off x="7593724" y="5729287"/>
            <a:ext cx="304800" cy="457200"/>
            <a:chOff x="2112" y="3504"/>
            <a:chExt cx="192" cy="288"/>
          </a:xfrm>
        </p:grpSpPr>
        <p:sp>
          <p:nvSpPr>
            <p:cNvPr id="211998" name="Line 40"/>
            <p:cNvSpPr>
              <a:spLocks noChangeShapeType="1"/>
            </p:cNvSpPr>
            <p:nvPr/>
          </p:nvSpPr>
          <p:spPr bwMode="auto">
            <a:xfrm>
              <a:off x="2208" y="3504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1999" name="Rectangle 41"/>
            <p:cNvSpPr>
              <a:spLocks noChangeArrowheads="1"/>
            </p:cNvSpPr>
            <p:nvPr/>
          </p:nvSpPr>
          <p:spPr bwMode="auto">
            <a:xfrm>
              <a:off x="2112" y="3648"/>
              <a:ext cx="192" cy="14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</p:grpSp>
      <p:sp>
        <p:nvSpPr>
          <p:cNvPr id="211988" name="Text Box 42"/>
          <p:cNvSpPr txBox="1">
            <a:spLocks noChangeArrowheads="1"/>
          </p:cNvSpPr>
          <p:nvPr/>
        </p:nvSpPr>
        <p:spPr bwMode="auto">
          <a:xfrm>
            <a:off x="3707524" y="6491287"/>
            <a:ext cx="2362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800"/>
              <a:t>Storage “Fleet”</a:t>
            </a:r>
          </a:p>
        </p:txBody>
      </p:sp>
      <p:sp>
        <p:nvSpPr>
          <p:cNvPr id="211989" name="Text Box 43"/>
          <p:cNvSpPr txBox="1">
            <a:spLocks noChangeArrowheads="1"/>
          </p:cNvSpPr>
          <p:nvPr/>
        </p:nvSpPr>
        <p:spPr bwMode="auto">
          <a:xfrm>
            <a:off x="888124" y="6338887"/>
            <a:ext cx="1600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800"/>
              <a:t>Substation</a:t>
            </a:r>
          </a:p>
        </p:txBody>
      </p:sp>
      <p:sp>
        <p:nvSpPr>
          <p:cNvPr id="211990" name="Line 44"/>
          <p:cNvSpPr>
            <a:spLocks noChangeShapeType="1"/>
          </p:cNvSpPr>
          <p:nvPr/>
        </p:nvSpPr>
        <p:spPr bwMode="auto">
          <a:xfrm>
            <a:off x="2716924" y="4586287"/>
            <a:ext cx="0" cy="1143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1991" name="Text Box 45"/>
          <p:cNvSpPr txBox="1">
            <a:spLocks noChangeArrowheads="1"/>
          </p:cNvSpPr>
          <p:nvPr/>
        </p:nvSpPr>
        <p:spPr bwMode="auto">
          <a:xfrm>
            <a:off x="2107324" y="5043487"/>
            <a:ext cx="6858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US" altLang="en-US" sz="1800"/>
              <a:t>V, I</a:t>
            </a:r>
          </a:p>
        </p:txBody>
      </p:sp>
      <p:sp>
        <p:nvSpPr>
          <p:cNvPr id="211992" name="Oval 46"/>
          <p:cNvSpPr>
            <a:spLocks noChangeArrowheads="1"/>
          </p:cNvSpPr>
          <p:nvPr/>
        </p:nvSpPr>
        <p:spPr bwMode="auto">
          <a:xfrm>
            <a:off x="2488324" y="5500687"/>
            <a:ext cx="5867400" cy="990600"/>
          </a:xfrm>
          <a:prstGeom prst="ellipse">
            <a:avLst/>
          </a:prstGeom>
          <a:noFill/>
          <a:ln w="9525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211993" name="Text Box 47"/>
          <p:cNvSpPr txBox="1">
            <a:spLocks noChangeArrowheads="1"/>
          </p:cNvSpPr>
          <p:nvPr/>
        </p:nvSpPr>
        <p:spPr bwMode="auto">
          <a:xfrm>
            <a:off x="4393324" y="4814887"/>
            <a:ext cx="18288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US" altLang="en-US" sz="1800"/>
              <a:t>Comm Link</a:t>
            </a:r>
          </a:p>
        </p:txBody>
      </p:sp>
      <p:sp>
        <p:nvSpPr>
          <p:cNvPr id="211994" name="Text Box 48"/>
          <p:cNvSpPr txBox="1">
            <a:spLocks noChangeArrowheads="1"/>
          </p:cNvSpPr>
          <p:nvPr/>
        </p:nvSpPr>
        <p:spPr bwMode="auto">
          <a:xfrm>
            <a:off x="5383924" y="1995487"/>
            <a:ext cx="2895600" cy="119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US" altLang="en-US" sz="1800"/>
              <a:t>Time + Discharge rate</a:t>
            </a:r>
            <a:br>
              <a:rPr lang="en-US" altLang="en-US" sz="1800"/>
            </a:br>
            <a:r>
              <a:rPr lang="en-US" altLang="en-US" sz="1800"/>
              <a:t>Peak Shaving</a:t>
            </a:r>
            <a:br>
              <a:rPr lang="en-US" altLang="en-US" sz="1800"/>
            </a:br>
            <a:r>
              <a:rPr lang="en-US" altLang="en-US" sz="1800"/>
              <a:t>Load Following</a:t>
            </a:r>
            <a:br>
              <a:rPr lang="en-US" altLang="en-US" sz="1800"/>
            </a:br>
            <a:r>
              <a:rPr lang="en-US" altLang="en-US" sz="1800"/>
              <a:t>Loadshape</a:t>
            </a:r>
          </a:p>
        </p:txBody>
      </p:sp>
      <p:sp>
        <p:nvSpPr>
          <p:cNvPr id="211995" name="AutoShape 49"/>
          <p:cNvSpPr>
            <a:spLocks/>
          </p:cNvSpPr>
          <p:nvPr/>
        </p:nvSpPr>
        <p:spPr bwMode="auto">
          <a:xfrm>
            <a:off x="4926724" y="1995487"/>
            <a:ext cx="533400" cy="1219200"/>
          </a:xfrm>
          <a:prstGeom prst="leftBrace">
            <a:avLst>
              <a:gd name="adj1" fmla="val 19048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211996" name="Line 50"/>
          <p:cNvSpPr>
            <a:spLocks noChangeShapeType="1"/>
          </p:cNvSpPr>
          <p:nvPr/>
        </p:nvSpPr>
        <p:spPr bwMode="auto">
          <a:xfrm flipH="1">
            <a:off x="3707524" y="2605087"/>
            <a:ext cx="1143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1997" name="Line 51"/>
          <p:cNvSpPr>
            <a:spLocks noChangeShapeType="1"/>
          </p:cNvSpPr>
          <p:nvPr/>
        </p:nvSpPr>
        <p:spPr bwMode="auto">
          <a:xfrm flipV="1">
            <a:off x="2640724" y="4891087"/>
            <a:ext cx="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282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ctrTitle" sz="quarter"/>
          </p:nvPr>
        </p:nvSpPr>
        <p:spPr/>
        <p:txBody>
          <a:bodyPr/>
          <a:lstStyle/>
          <a:p>
            <a:r>
              <a:rPr lang="en-US" dirty="0" smtClean="0"/>
              <a:t>Introduction to </a:t>
            </a:r>
            <a:r>
              <a:rPr lang="en-US" dirty="0" err="1" smtClean="0"/>
              <a:t>OpenDSS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5718494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4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55834" y="2246531"/>
            <a:ext cx="6432331" cy="43990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2451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 smtClean="0"/>
              <a:t>Simple Peak Shave Example</a:t>
            </a:r>
            <a:br>
              <a:rPr lang="en-US" sz="3600" dirty="0" smtClean="0"/>
            </a:br>
            <a:r>
              <a:rPr lang="en-US" sz="3600" dirty="0" smtClean="0"/>
              <a:t>with 3-Hour Storage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010400" y="2924503"/>
            <a:ext cx="2133600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From EPRI </a:t>
            </a:r>
          </a:p>
          <a:p>
            <a:r>
              <a:rPr lang="en-US" sz="1200" dirty="0" smtClean="0"/>
              <a:t>Smart Grid Demo - AEP </a:t>
            </a:r>
          </a:p>
          <a:p>
            <a:r>
              <a:rPr lang="en-US" sz="1200" dirty="0" smtClean="0"/>
              <a:t>Community Energy Storage 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341585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Detail on Peak Shaving Application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7010400" y="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DBC7085F-A741-48DB-A9ED-0DAD3944AAF1}" type="slidenum">
              <a:rPr lang="en-US" smtClean="0"/>
              <a:pPr>
                <a:defRPr/>
              </a:pPr>
              <a:t>171</a:t>
            </a:fld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92901" y="1876096"/>
            <a:ext cx="6881368" cy="470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976207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363" y="463550"/>
            <a:ext cx="8677275" cy="59340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71050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363" y="463550"/>
            <a:ext cx="8677275" cy="59340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459" name="Oval 3"/>
          <p:cNvSpPr>
            <a:spLocks noChangeArrowheads="1"/>
          </p:cNvSpPr>
          <p:nvPr/>
        </p:nvSpPr>
        <p:spPr bwMode="auto">
          <a:xfrm>
            <a:off x="4876800" y="2057400"/>
            <a:ext cx="762000" cy="838200"/>
          </a:xfrm>
          <a:prstGeom prst="ellips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460" name="Text Box 4"/>
          <p:cNvSpPr txBox="1">
            <a:spLocks noChangeArrowheads="1"/>
          </p:cNvSpPr>
          <p:nvPr/>
        </p:nvSpPr>
        <p:spPr bwMode="auto">
          <a:xfrm>
            <a:off x="2057400" y="4648200"/>
            <a:ext cx="2209800" cy="36671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1" hangingPunct="1"/>
            <a:r>
              <a:rPr lang="en-US" altLang="en-US" sz="1800" b="1">
                <a:solidFill>
                  <a:srgbClr val="FF0000"/>
                </a:solidFill>
              </a:rPr>
              <a:t>“Ran Out of Gas”</a:t>
            </a:r>
          </a:p>
        </p:txBody>
      </p:sp>
      <p:sp>
        <p:nvSpPr>
          <p:cNvPr id="19461" name="Line 5"/>
          <p:cNvSpPr>
            <a:spLocks noChangeShapeType="1"/>
          </p:cNvSpPr>
          <p:nvPr/>
        </p:nvSpPr>
        <p:spPr bwMode="auto">
          <a:xfrm flipH="1">
            <a:off x="3810000" y="2819400"/>
            <a:ext cx="1219200" cy="17526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827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363" y="463550"/>
            <a:ext cx="8677275" cy="59340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15745327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363" y="463550"/>
            <a:ext cx="8677275" cy="59340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411" name="Oval 3"/>
          <p:cNvSpPr>
            <a:spLocks noChangeArrowheads="1"/>
          </p:cNvSpPr>
          <p:nvPr/>
        </p:nvSpPr>
        <p:spPr bwMode="auto">
          <a:xfrm>
            <a:off x="4495800" y="2667000"/>
            <a:ext cx="533400" cy="1219200"/>
          </a:xfrm>
          <a:prstGeom prst="ellips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412" name="Oval 4"/>
          <p:cNvSpPr>
            <a:spLocks noChangeArrowheads="1"/>
          </p:cNvSpPr>
          <p:nvPr/>
        </p:nvSpPr>
        <p:spPr bwMode="auto">
          <a:xfrm>
            <a:off x="6019800" y="2514600"/>
            <a:ext cx="304800" cy="685800"/>
          </a:xfrm>
          <a:prstGeom prst="ellips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413" name="Text Box 5"/>
          <p:cNvSpPr txBox="1">
            <a:spLocks noChangeArrowheads="1"/>
          </p:cNvSpPr>
          <p:nvPr/>
        </p:nvSpPr>
        <p:spPr bwMode="auto">
          <a:xfrm>
            <a:off x="1981200" y="4724400"/>
            <a:ext cx="2133600" cy="36671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1" hangingPunct="1"/>
            <a:r>
              <a:rPr lang="en-US" altLang="en-US" sz="1800" b="1">
                <a:solidFill>
                  <a:srgbClr val="FF0000"/>
                </a:solidFill>
              </a:rPr>
              <a:t>12:00 is too early</a:t>
            </a:r>
          </a:p>
        </p:txBody>
      </p:sp>
      <p:sp>
        <p:nvSpPr>
          <p:cNvPr id="17414" name="Line 6"/>
          <p:cNvSpPr>
            <a:spLocks noChangeShapeType="1"/>
          </p:cNvSpPr>
          <p:nvPr/>
        </p:nvSpPr>
        <p:spPr bwMode="auto">
          <a:xfrm flipH="1">
            <a:off x="3581400" y="3505200"/>
            <a:ext cx="914400" cy="1143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415" name="Text Box 7"/>
          <p:cNvSpPr txBox="1">
            <a:spLocks noChangeArrowheads="1"/>
          </p:cNvSpPr>
          <p:nvPr/>
        </p:nvSpPr>
        <p:spPr bwMode="auto">
          <a:xfrm>
            <a:off x="5638800" y="4876800"/>
            <a:ext cx="1828800" cy="6413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1" hangingPunct="1"/>
            <a:r>
              <a:rPr lang="en-US" altLang="en-US" sz="1800" b="1">
                <a:solidFill>
                  <a:srgbClr val="FF0000"/>
                </a:solidFill>
              </a:rPr>
              <a:t>Load declines </a:t>
            </a:r>
            <a:br>
              <a:rPr lang="en-US" altLang="en-US" sz="1800" b="1">
                <a:solidFill>
                  <a:srgbClr val="FF0000"/>
                </a:solidFill>
              </a:rPr>
            </a:br>
            <a:r>
              <a:rPr lang="en-US" altLang="en-US" sz="1800" b="1">
                <a:solidFill>
                  <a:srgbClr val="FF0000"/>
                </a:solidFill>
              </a:rPr>
              <a:t>after 12:00</a:t>
            </a:r>
          </a:p>
        </p:txBody>
      </p:sp>
      <p:sp>
        <p:nvSpPr>
          <p:cNvPr id="17416" name="Line 8"/>
          <p:cNvSpPr>
            <a:spLocks noChangeShapeType="1"/>
          </p:cNvSpPr>
          <p:nvPr/>
        </p:nvSpPr>
        <p:spPr bwMode="auto">
          <a:xfrm>
            <a:off x="6172200" y="3200400"/>
            <a:ext cx="152400" cy="17526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134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Storage to Extend Solar PV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7010400" y="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DD4E3F67-2221-4A6C-A554-369E8559BBD5}" type="slidenum">
              <a:rPr lang="en-US" smtClean="0"/>
              <a:pPr>
                <a:defRPr/>
              </a:pPr>
              <a:t>176</a:t>
            </a:fld>
            <a:endParaRPr lang="en-US" dirty="0"/>
          </a:p>
        </p:txBody>
      </p:sp>
      <p:pic>
        <p:nvPicPr>
          <p:cNvPr id="3074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87820" y="2063751"/>
            <a:ext cx="7049207" cy="388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1087821" y="6178551"/>
            <a:ext cx="731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Source: EPRI, 2012, </a:t>
            </a:r>
            <a:r>
              <a:rPr lang="en-US" sz="1200" i="1" dirty="0" smtClean="0"/>
              <a:t>Analysis of Distribution System Effects of Energy Storage Through Simulation and Modeling</a:t>
            </a:r>
            <a:r>
              <a:rPr lang="en-US" sz="1200" dirty="0" smtClean="0"/>
              <a:t>, Palo Alto, CA, US. 1024285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724515445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Storage for Smoothing PV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7010400" y="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DD4E3F67-2221-4A6C-A554-369E8559BBD5}" type="slidenum">
              <a:rPr lang="en-US" smtClean="0"/>
              <a:pPr>
                <a:defRPr/>
              </a:pPr>
              <a:t>177</a:t>
            </a:fld>
            <a:endParaRPr lang="en-US" dirty="0"/>
          </a:p>
        </p:txBody>
      </p:sp>
      <p:pic>
        <p:nvPicPr>
          <p:cNvPr id="4098" name="Picture 10" descr="PV+ES_RR.bmp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81200" y="2212428"/>
            <a:ext cx="5181600" cy="44371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62378665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Storage with Controller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1400" b="1" dirty="0"/>
              <a:t>Clear</a:t>
            </a:r>
            <a:endParaRPr lang="en-US" sz="1400" dirty="0"/>
          </a:p>
          <a:p>
            <a:pPr marL="0" indent="0">
              <a:buNone/>
            </a:pPr>
            <a:r>
              <a:rPr lang="en-US" sz="1400" b="1" dirty="0"/>
              <a:t>New </a:t>
            </a:r>
            <a:r>
              <a:rPr lang="en-US" sz="1400" b="1" dirty="0" err="1"/>
              <a:t>Circuit.TestStorage</a:t>
            </a:r>
            <a:endParaRPr lang="en-US" sz="1400" dirty="0"/>
          </a:p>
          <a:p>
            <a:pPr marL="0" indent="0">
              <a:buNone/>
            </a:pPr>
            <a:r>
              <a:rPr lang="en-US" sz="1400" b="1" dirty="0"/>
              <a:t>~ </a:t>
            </a:r>
            <a:r>
              <a:rPr lang="en-US" sz="1400" b="1" dirty="0" err="1"/>
              <a:t>BasekV</a:t>
            </a:r>
            <a:r>
              <a:rPr lang="en-US" sz="1400" b="1" dirty="0"/>
              <a:t>=12.47</a:t>
            </a:r>
            <a:endParaRPr lang="en-US" sz="1400" dirty="0"/>
          </a:p>
          <a:p>
            <a:pPr marL="0" indent="0">
              <a:buNone/>
            </a:pPr>
            <a:r>
              <a:rPr lang="en-US" sz="1400" b="1" dirty="0"/>
              <a:t>New Line.Line1  Bus1=</a:t>
            </a:r>
            <a:r>
              <a:rPr lang="en-US" sz="1400" b="1" dirty="0" err="1"/>
              <a:t>Sourcebus</a:t>
            </a:r>
            <a:r>
              <a:rPr lang="en-US" sz="1400" b="1" dirty="0"/>
              <a:t>  </a:t>
            </a:r>
            <a:r>
              <a:rPr lang="en-US" sz="1400" b="1" dirty="0" err="1"/>
              <a:t>LoadBus</a:t>
            </a:r>
            <a:r>
              <a:rPr lang="en-US" sz="1400" b="1" dirty="0"/>
              <a:t>   ! default line</a:t>
            </a:r>
            <a:endParaRPr lang="en-US" sz="1400" dirty="0"/>
          </a:p>
          <a:p>
            <a:pPr marL="0" indent="0">
              <a:buNone/>
            </a:pPr>
            <a:r>
              <a:rPr lang="en-US" sz="1400" b="1" dirty="0"/>
              <a:t>New </a:t>
            </a:r>
            <a:r>
              <a:rPr lang="en-US" sz="1400" b="1" dirty="0" err="1"/>
              <a:t>Loadshape.DailyShape</a:t>
            </a:r>
            <a:r>
              <a:rPr lang="en-US" sz="1400" b="1" dirty="0"/>
              <a:t>  </a:t>
            </a:r>
            <a:r>
              <a:rPr lang="en-US" sz="1400" b="1" dirty="0" err="1"/>
              <a:t>npts</a:t>
            </a:r>
            <a:r>
              <a:rPr lang="en-US" sz="1400" b="1" dirty="0"/>
              <a:t>=96  </a:t>
            </a:r>
            <a:r>
              <a:rPr lang="en-US" sz="1400" b="1" dirty="0" err="1"/>
              <a:t>minterval</a:t>
            </a:r>
            <a:r>
              <a:rPr lang="en-US" sz="1400" b="1" dirty="0"/>
              <a:t>=15 </a:t>
            </a:r>
            <a:r>
              <a:rPr lang="en-US" sz="1400" b="1" dirty="0" err="1"/>
              <a:t>mult</a:t>
            </a:r>
            <a:r>
              <a:rPr lang="en-US" sz="1400" b="1" dirty="0"/>
              <a:t>=[file=storagetestshape.csv]</a:t>
            </a:r>
            <a:endParaRPr lang="en-US" sz="1400" dirty="0"/>
          </a:p>
          <a:p>
            <a:pPr marL="0" indent="0">
              <a:buNone/>
            </a:pPr>
            <a:r>
              <a:rPr lang="en-US" sz="1400" b="1" dirty="0">
                <a:solidFill>
                  <a:srgbClr val="FF0000"/>
                </a:solidFill>
              </a:rPr>
              <a:t>New </a:t>
            </a:r>
            <a:r>
              <a:rPr lang="en-US" sz="1400" b="1" dirty="0" err="1">
                <a:solidFill>
                  <a:srgbClr val="FF0000"/>
                </a:solidFill>
              </a:rPr>
              <a:t>Storage.Battery</a:t>
            </a:r>
            <a:r>
              <a:rPr lang="en-US" sz="1400" b="1" dirty="0">
                <a:solidFill>
                  <a:srgbClr val="FF0000"/>
                </a:solidFill>
              </a:rPr>
              <a:t> phases=3 Bus1=</a:t>
            </a:r>
            <a:r>
              <a:rPr lang="en-US" sz="1400" b="1" dirty="0" err="1">
                <a:solidFill>
                  <a:srgbClr val="FF0000"/>
                </a:solidFill>
              </a:rPr>
              <a:t>loadbus</a:t>
            </a:r>
            <a:r>
              <a:rPr lang="en-US" sz="1400" b="1" dirty="0">
                <a:solidFill>
                  <a:srgbClr val="FF0000"/>
                </a:solidFill>
              </a:rPr>
              <a:t> kV=12.47  kW=250  </a:t>
            </a:r>
            <a:r>
              <a:rPr lang="en-US" sz="1400" b="1" dirty="0" err="1">
                <a:solidFill>
                  <a:srgbClr val="FF0000"/>
                </a:solidFill>
              </a:rPr>
              <a:t>kWrated</a:t>
            </a:r>
            <a:r>
              <a:rPr lang="en-US" sz="1400" b="1" dirty="0">
                <a:solidFill>
                  <a:srgbClr val="FF0000"/>
                </a:solidFill>
              </a:rPr>
              <a:t>=250  </a:t>
            </a:r>
            <a:r>
              <a:rPr lang="en-US" sz="1400" b="1" dirty="0" err="1">
                <a:solidFill>
                  <a:srgbClr val="FF0000"/>
                </a:solidFill>
              </a:rPr>
              <a:t>kWhrated</a:t>
            </a:r>
            <a:r>
              <a:rPr lang="en-US" sz="1400" b="1" dirty="0">
                <a:solidFill>
                  <a:srgbClr val="FF0000"/>
                </a:solidFill>
              </a:rPr>
              <a:t>=1000 </a:t>
            </a:r>
            <a:endParaRPr lang="en-US" sz="14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sz="1400" b="1" dirty="0">
                <a:solidFill>
                  <a:srgbClr val="FF0000"/>
                </a:solidFill>
              </a:rPr>
              <a:t>~ </a:t>
            </a:r>
            <a:r>
              <a:rPr lang="en-US" sz="1400" b="1" dirty="0" err="1">
                <a:solidFill>
                  <a:srgbClr val="FF0000"/>
                </a:solidFill>
              </a:rPr>
              <a:t>dispmode</a:t>
            </a:r>
            <a:r>
              <a:rPr lang="en-US" sz="1400" b="1" dirty="0">
                <a:solidFill>
                  <a:srgbClr val="FF0000"/>
                </a:solidFill>
              </a:rPr>
              <a:t>=follow  daily=</a:t>
            </a:r>
            <a:r>
              <a:rPr lang="en-US" sz="1400" b="1" dirty="0" err="1">
                <a:solidFill>
                  <a:srgbClr val="FF0000"/>
                </a:solidFill>
              </a:rPr>
              <a:t>dailyshape</a:t>
            </a:r>
            <a:endParaRPr lang="en-US" sz="14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sz="1400" b="1" dirty="0"/>
              <a:t>set </a:t>
            </a:r>
            <a:r>
              <a:rPr lang="en-US" sz="1400" b="1" dirty="0" err="1"/>
              <a:t>voltagebase</a:t>
            </a:r>
            <a:r>
              <a:rPr lang="en-US" sz="1400" b="1" dirty="0"/>
              <a:t>=[12.47]</a:t>
            </a:r>
            <a:endParaRPr lang="en-US" sz="1400" dirty="0"/>
          </a:p>
          <a:p>
            <a:pPr marL="0" indent="0">
              <a:buNone/>
            </a:pPr>
            <a:r>
              <a:rPr lang="en-US" sz="1400" b="1" dirty="0" err="1"/>
              <a:t>calcv</a:t>
            </a:r>
            <a:endParaRPr lang="en-US" sz="1400" dirty="0"/>
          </a:p>
          <a:p>
            <a:pPr marL="0" indent="0">
              <a:buNone/>
            </a:pPr>
            <a:r>
              <a:rPr lang="en-US" sz="1400" b="1" dirty="0"/>
              <a:t>new </a:t>
            </a:r>
            <a:r>
              <a:rPr lang="en-US" sz="1400" b="1" dirty="0" err="1"/>
              <a:t>monitor.PQ</a:t>
            </a:r>
            <a:r>
              <a:rPr lang="en-US" sz="1400" b="1" dirty="0"/>
              <a:t> </a:t>
            </a:r>
            <a:r>
              <a:rPr lang="en-US" sz="1400" b="1" dirty="0" err="1"/>
              <a:t>storage.battery</a:t>
            </a:r>
            <a:r>
              <a:rPr lang="en-US" sz="1400" b="1" dirty="0"/>
              <a:t> 1 </a:t>
            </a:r>
            <a:r>
              <a:rPr lang="en-US" sz="1400" b="1" dirty="0" err="1"/>
              <a:t>ppolar</a:t>
            </a:r>
            <a:r>
              <a:rPr lang="en-US" sz="1400" b="1" dirty="0"/>
              <a:t>=no mode=1</a:t>
            </a:r>
            <a:endParaRPr lang="en-US" sz="1400" dirty="0"/>
          </a:p>
          <a:p>
            <a:pPr marL="0" indent="0">
              <a:buNone/>
            </a:pPr>
            <a:r>
              <a:rPr lang="en-US" sz="1400" b="1" dirty="0"/>
              <a:t>new </a:t>
            </a:r>
            <a:r>
              <a:rPr lang="en-US" sz="1400" b="1" dirty="0" err="1"/>
              <a:t>monitor.Vars</a:t>
            </a:r>
            <a:r>
              <a:rPr lang="en-US" sz="1400" b="1" dirty="0"/>
              <a:t> </a:t>
            </a:r>
            <a:r>
              <a:rPr lang="en-US" sz="1400" b="1" dirty="0" err="1"/>
              <a:t>storage.battery</a:t>
            </a:r>
            <a:r>
              <a:rPr lang="en-US" sz="1400" b="1" dirty="0"/>
              <a:t> 1 mode=3</a:t>
            </a:r>
            <a:endParaRPr lang="en-US" sz="1400" dirty="0"/>
          </a:p>
          <a:p>
            <a:pPr marL="0" indent="0">
              <a:buNone/>
            </a:pPr>
            <a:r>
              <a:rPr lang="en-US" sz="1400" b="1" dirty="0"/>
              <a:t>solve</a:t>
            </a:r>
            <a:endParaRPr lang="en-US" sz="1400" dirty="0"/>
          </a:p>
          <a:p>
            <a:pPr marL="0" indent="0">
              <a:buNone/>
            </a:pPr>
            <a:r>
              <a:rPr lang="en-US" sz="1400" b="1" dirty="0"/>
              <a:t>solve mode=daily step=15m number=(2 96 *)</a:t>
            </a:r>
            <a:endParaRPr lang="en-US" sz="1400" dirty="0"/>
          </a:p>
          <a:p>
            <a:pPr marL="0" indent="0">
              <a:buNone/>
            </a:pPr>
            <a:r>
              <a:rPr lang="en-US" sz="1400" b="1" dirty="0"/>
              <a:t>show mon PQ</a:t>
            </a:r>
            <a:endParaRPr lang="en-US" sz="1400" dirty="0"/>
          </a:p>
          <a:p>
            <a:pPr marL="0" indent="0">
              <a:buNone/>
            </a:pPr>
            <a:r>
              <a:rPr lang="en-US" sz="1400" b="1" dirty="0"/>
              <a:t>show mon </a:t>
            </a:r>
            <a:r>
              <a:rPr lang="en-US" sz="1400" b="1" dirty="0" err="1"/>
              <a:t>vars</a:t>
            </a:r>
            <a:endParaRPr lang="en-US" sz="1400" dirty="0"/>
          </a:p>
          <a:p>
            <a:pPr marL="0" indent="0">
              <a:buNone/>
              <a:tabLst>
                <a:tab pos="1423988" algn="l"/>
              </a:tabLst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044282565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err="1" smtClean="0"/>
              <a:t>Loadshape</a:t>
            </a:r>
            <a:endParaRPr lang="en-US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0312" y="1397000"/>
            <a:ext cx="6683375" cy="44814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816473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err="1" smtClean="0"/>
              <a:t>OpenDSS</a:t>
            </a:r>
            <a:endParaRPr lang="en-US" altLang="en-US" dirty="0" smtClean="0"/>
          </a:p>
        </p:txBody>
      </p:sp>
      <p:sp>
        <p:nvSpPr>
          <p:cNvPr id="2150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 smtClean="0"/>
              <a:t>DSS was developed in 1997 to enable analysis of disruptive technologies such as DER</a:t>
            </a:r>
          </a:p>
          <a:p>
            <a:r>
              <a:rPr lang="en-US" altLang="en-US" dirty="0" smtClean="0"/>
              <a:t>DSS acquired by EPRI in 2004 </a:t>
            </a:r>
          </a:p>
          <a:p>
            <a:r>
              <a:rPr lang="en-US" altLang="en-US" dirty="0" smtClean="0"/>
              <a:t>Made open source and renamed </a:t>
            </a:r>
            <a:r>
              <a:rPr lang="en-US" altLang="en-US" dirty="0" err="1" smtClean="0"/>
              <a:t>OpenDSS</a:t>
            </a:r>
            <a:r>
              <a:rPr lang="en-US" altLang="en-US" dirty="0" smtClean="0"/>
              <a:t> in 2008</a:t>
            </a:r>
          </a:p>
          <a:p>
            <a:pPr lvl="1"/>
            <a:r>
              <a:rPr lang="en-US" altLang="en-US" dirty="0" smtClean="0"/>
              <a:t>To speed industry advancements in grid modernization</a:t>
            </a:r>
          </a:p>
          <a:p>
            <a:pPr lvl="1"/>
            <a:r>
              <a:rPr lang="en-US" altLang="en-US" dirty="0" smtClean="0"/>
              <a:t>Over 35,000 downloads since 2008</a:t>
            </a:r>
          </a:p>
          <a:p>
            <a:pPr lvl="1"/>
            <a:r>
              <a:rPr lang="en-US" altLang="en-US" dirty="0" smtClean="0"/>
              <a:t>&gt; 170 countries</a:t>
            </a:r>
          </a:p>
          <a:p>
            <a:pPr lvl="1"/>
            <a:r>
              <a:rPr lang="en-US" altLang="en-US" dirty="0" smtClean="0"/>
              <a:t>US, China, Canada, and UK lead in downloads</a:t>
            </a:r>
          </a:p>
          <a:p>
            <a:endParaRPr lang="en-US" altLang="en-US" dirty="0" smtClean="0"/>
          </a:p>
        </p:txBody>
      </p:sp>
      <p:cxnSp>
        <p:nvCxnSpPr>
          <p:cNvPr id="3" name="Straight Arrow Connector 2"/>
          <p:cNvCxnSpPr/>
          <p:nvPr/>
        </p:nvCxnSpPr>
        <p:spPr bwMode="auto">
          <a:xfrm flipV="1">
            <a:off x="1475232" y="1962912"/>
            <a:ext cx="4133088" cy="1511808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" name="Rectangle 3"/>
          <p:cNvSpPr/>
          <p:nvPr/>
        </p:nvSpPr>
        <p:spPr>
          <a:xfrm>
            <a:off x="5608320" y="1409490"/>
            <a:ext cx="230063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en-US" sz="5400" b="1" cap="none" spc="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43,000</a:t>
            </a:r>
            <a:endParaRPr lang="en-US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-110113" y="4476095"/>
            <a:ext cx="530145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Brazil and India</a:t>
            </a:r>
            <a:endParaRPr lang="en-US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cxnSp>
        <p:nvCxnSpPr>
          <p:cNvPr id="8" name="Straight Arrow Connector 7"/>
          <p:cNvCxnSpPr/>
          <p:nvPr/>
        </p:nvCxnSpPr>
        <p:spPr bwMode="auto">
          <a:xfrm>
            <a:off x="2133600" y="4045796"/>
            <a:ext cx="231648" cy="571076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1568161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 …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044"/>
          <a:stretch>
            <a:fillRect/>
          </a:stretch>
        </p:blipFill>
        <p:spPr bwMode="auto">
          <a:xfrm>
            <a:off x="1947864" y="914083"/>
            <a:ext cx="5532436" cy="51125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17454011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Storage with </a:t>
            </a:r>
            <a:r>
              <a:rPr lang="en-US" dirty="0" err="1" smtClean="0"/>
              <a:t>DynaDLL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32500" lnSpcReduction="20000"/>
          </a:bodyPr>
          <a:lstStyle/>
          <a:p>
            <a:pPr marL="0" indent="0">
              <a:buNone/>
              <a:tabLst>
                <a:tab pos="1423988" algn="l"/>
              </a:tabLst>
            </a:pPr>
            <a:r>
              <a:rPr lang="en-US" dirty="0" smtClean="0"/>
              <a:t>clear</a:t>
            </a:r>
            <a:endParaRPr lang="en-US" dirty="0"/>
          </a:p>
          <a:p>
            <a:pPr marL="0" indent="0">
              <a:buNone/>
              <a:tabLst>
                <a:tab pos="1423988" algn="l"/>
              </a:tabLst>
            </a:pPr>
            <a:r>
              <a:rPr lang="en-US" dirty="0" smtClean="0"/>
              <a:t>New </a:t>
            </a:r>
            <a:r>
              <a:rPr lang="en-US" dirty="0" err="1"/>
              <a:t>Circuit.SimpleStore</a:t>
            </a:r>
            <a:r>
              <a:rPr lang="en-US" dirty="0"/>
              <a:t>     ! Creates voltage source  (</a:t>
            </a:r>
            <a:r>
              <a:rPr lang="en-US" dirty="0" err="1"/>
              <a:t>Vsource.Source</a:t>
            </a:r>
            <a:r>
              <a:rPr lang="en-US" dirty="0"/>
              <a:t>)</a:t>
            </a:r>
          </a:p>
          <a:p>
            <a:pPr marL="0" indent="0">
              <a:buNone/>
              <a:tabLst>
                <a:tab pos="1423988" algn="l"/>
              </a:tabLst>
            </a:pPr>
            <a:endParaRPr lang="en-US" dirty="0"/>
          </a:p>
          <a:p>
            <a:pPr marL="0" indent="0">
              <a:buNone/>
              <a:tabLst>
                <a:tab pos="1423988" algn="l"/>
              </a:tabLst>
            </a:pPr>
            <a:r>
              <a:rPr lang="en-US" dirty="0"/>
              <a:t>Edit </a:t>
            </a:r>
            <a:r>
              <a:rPr lang="en-US" dirty="0" err="1"/>
              <a:t>Vsource.Source</a:t>
            </a:r>
            <a:r>
              <a:rPr lang="en-US" dirty="0"/>
              <a:t> </a:t>
            </a:r>
            <a:r>
              <a:rPr lang="en-US" dirty="0" err="1"/>
              <a:t>BasekV</a:t>
            </a:r>
            <a:r>
              <a:rPr lang="en-US" dirty="0"/>
              <a:t>=115 pu=1.02  ISC3=30000  ISC1=25000  !Define source V and Z</a:t>
            </a:r>
          </a:p>
          <a:p>
            <a:pPr marL="0" indent="0">
              <a:buNone/>
              <a:tabLst>
                <a:tab pos="1423988" algn="l"/>
              </a:tabLst>
            </a:pPr>
            <a:endParaRPr lang="en-US" dirty="0"/>
          </a:p>
          <a:p>
            <a:pPr marL="0" indent="0">
              <a:buNone/>
              <a:tabLst>
                <a:tab pos="1423988" algn="l"/>
              </a:tabLst>
            </a:pPr>
            <a:r>
              <a:rPr lang="en-US" dirty="0"/>
              <a:t>New Transformer.TR1 XHL=10</a:t>
            </a:r>
          </a:p>
          <a:p>
            <a:pPr marL="0" indent="0">
              <a:buNone/>
              <a:tabLst>
                <a:tab pos="1423988" algn="l"/>
              </a:tabLst>
            </a:pPr>
            <a:r>
              <a:rPr lang="en-US" dirty="0"/>
              <a:t>~ Buses=[</a:t>
            </a:r>
            <a:r>
              <a:rPr lang="en-US" dirty="0" err="1"/>
              <a:t>SourceBus</a:t>
            </a:r>
            <a:r>
              <a:rPr lang="en-US" dirty="0"/>
              <a:t>, </a:t>
            </a:r>
            <a:r>
              <a:rPr lang="en-US" dirty="0" err="1"/>
              <a:t>Sub_Bus</a:t>
            </a:r>
            <a:r>
              <a:rPr lang="en-US" dirty="0"/>
              <a:t>] </a:t>
            </a:r>
          </a:p>
          <a:p>
            <a:pPr marL="0" indent="0">
              <a:buNone/>
              <a:tabLst>
                <a:tab pos="1423988" algn="l"/>
              </a:tabLst>
            </a:pPr>
            <a:r>
              <a:rPr lang="en-US" dirty="0"/>
              <a:t>~ Conns=[Delta Wye] </a:t>
            </a:r>
          </a:p>
          <a:p>
            <a:pPr marL="0" indent="0">
              <a:buNone/>
              <a:tabLst>
                <a:tab pos="1423988" algn="l"/>
              </a:tabLst>
            </a:pPr>
            <a:r>
              <a:rPr lang="en-US" dirty="0"/>
              <a:t>~ </a:t>
            </a:r>
            <a:r>
              <a:rPr lang="en-US" dirty="0" err="1"/>
              <a:t>kVs</a:t>
            </a:r>
            <a:r>
              <a:rPr lang="en-US" dirty="0"/>
              <a:t>= [115 12.47]</a:t>
            </a:r>
          </a:p>
          <a:p>
            <a:pPr marL="0" indent="0">
              <a:buNone/>
              <a:tabLst>
                <a:tab pos="1423988" algn="l"/>
              </a:tabLst>
            </a:pPr>
            <a:r>
              <a:rPr lang="en-US" dirty="0"/>
              <a:t>~ </a:t>
            </a:r>
            <a:r>
              <a:rPr lang="en-US" dirty="0" err="1"/>
              <a:t>kVAs</a:t>
            </a:r>
            <a:r>
              <a:rPr lang="en-US" dirty="0"/>
              <a:t>=[200000 200000] </a:t>
            </a:r>
          </a:p>
          <a:p>
            <a:pPr marL="0" indent="0">
              <a:buNone/>
              <a:tabLst>
                <a:tab pos="1423988" algn="l"/>
              </a:tabLst>
            </a:pPr>
            <a:r>
              <a:rPr lang="en-US" dirty="0" smtClean="0"/>
              <a:t>New </a:t>
            </a:r>
            <a:r>
              <a:rPr lang="en-US" dirty="0"/>
              <a:t>Linecode.336ACSR R1=0.058 X1=.1206 R0=.1784 X0=.4047 C1=3.4 C0=1.6 Units=</a:t>
            </a:r>
            <a:r>
              <a:rPr lang="en-US" dirty="0" err="1"/>
              <a:t>kft</a:t>
            </a:r>
            <a:endParaRPr lang="en-US" dirty="0"/>
          </a:p>
          <a:p>
            <a:pPr marL="0" indent="0">
              <a:buNone/>
              <a:tabLst>
                <a:tab pos="1423988" algn="l"/>
              </a:tabLst>
            </a:pPr>
            <a:r>
              <a:rPr lang="en-US" dirty="0" smtClean="0"/>
              <a:t>New </a:t>
            </a:r>
            <a:r>
              <a:rPr lang="en-US" dirty="0"/>
              <a:t>Line.LINE1 Bus1=</a:t>
            </a:r>
            <a:r>
              <a:rPr lang="en-US" dirty="0" err="1"/>
              <a:t>Sub_Bus</a:t>
            </a:r>
            <a:r>
              <a:rPr lang="en-US" dirty="0"/>
              <a:t> Bus2=</a:t>
            </a:r>
            <a:r>
              <a:rPr lang="en-US" dirty="0" err="1"/>
              <a:t>LoadBus</a:t>
            </a:r>
            <a:r>
              <a:rPr lang="en-US" dirty="0"/>
              <a:t> </a:t>
            </a:r>
            <a:r>
              <a:rPr lang="en-US" dirty="0" err="1"/>
              <a:t>Linecode</a:t>
            </a:r>
            <a:r>
              <a:rPr lang="en-US" dirty="0"/>
              <a:t>=336ACSR Length=0.011 Units=</a:t>
            </a:r>
            <a:r>
              <a:rPr lang="en-US" dirty="0" err="1"/>
              <a:t>Mi</a:t>
            </a:r>
            <a:r>
              <a:rPr lang="en-US" dirty="0"/>
              <a:t> </a:t>
            </a:r>
          </a:p>
          <a:p>
            <a:pPr marL="0" indent="0">
              <a:buNone/>
              <a:tabLst>
                <a:tab pos="1423988" algn="l"/>
              </a:tabLst>
            </a:pPr>
            <a:endParaRPr lang="en-US" dirty="0"/>
          </a:p>
          <a:p>
            <a:pPr marL="0" indent="0">
              <a:buNone/>
              <a:tabLst>
                <a:tab pos="1423988" algn="l"/>
              </a:tabLst>
            </a:pPr>
            <a:r>
              <a:rPr lang="en-US" dirty="0"/>
              <a:t>New </a:t>
            </a:r>
            <a:r>
              <a:rPr lang="en-US" dirty="0" err="1"/>
              <a:t>Transformer.MVLV</a:t>
            </a:r>
            <a:r>
              <a:rPr lang="en-US" dirty="0"/>
              <a:t>  XHL = 5</a:t>
            </a:r>
          </a:p>
          <a:p>
            <a:pPr marL="0" indent="0">
              <a:buNone/>
              <a:tabLst>
                <a:tab pos="1423988" algn="l"/>
              </a:tabLst>
            </a:pPr>
            <a:r>
              <a:rPr lang="en-US" dirty="0"/>
              <a:t>~ Buses=[</a:t>
            </a:r>
            <a:r>
              <a:rPr lang="en-US" dirty="0" err="1"/>
              <a:t>LoadBus</a:t>
            </a:r>
            <a:r>
              <a:rPr lang="en-US" dirty="0"/>
              <a:t> </a:t>
            </a:r>
            <a:r>
              <a:rPr lang="en-US" dirty="0" err="1"/>
              <a:t>LVBus</a:t>
            </a:r>
            <a:r>
              <a:rPr lang="en-US" dirty="0"/>
              <a:t>] </a:t>
            </a:r>
          </a:p>
          <a:p>
            <a:pPr marL="0" indent="0">
              <a:buNone/>
              <a:tabLst>
                <a:tab pos="1423988" algn="l"/>
              </a:tabLst>
            </a:pPr>
            <a:r>
              <a:rPr lang="en-US" dirty="0"/>
              <a:t>~ Conns=[Delta Wye] </a:t>
            </a:r>
          </a:p>
          <a:p>
            <a:pPr marL="0" indent="0">
              <a:buNone/>
              <a:tabLst>
                <a:tab pos="1423988" algn="l"/>
              </a:tabLst>
            </a:pPr>
            <a:r>
              <a:rPr lang="en-US" dirty="0"/>
              <a:t>~ </a:t>
            </a:r>
            <a:r>
              <a:rPr lang="en-US" dirty="0" err="1"/>
              <a:t>kVs</a:t>
            </a:r>
            <a:r>
              <a:rPr lang="en-US" dirty="0"/>
              <a:t>= [12.47  .400] </a:t>
            </a:r>
          </a:p>
          <a:p>
            <a:pPr marL="0" indent="0">
              <a:buNone/>
              <a:tabLst>
                <a:tab pos="1423988" algn="l"/>
              </a:tabLst>
            </a:pPr>
            <a:r>
              <a:rPr lang="en-US" dirty="0"/>
              <a:t>~ </a:t>
            </a:r>
            <a:r>
              <a:rPr lang="en-US" dirty="0" err="1"/>
              <a:t>kVAs</a:t>
            </a:r>
            <a:r>
              <a:rPr lang="en-US" dirty="0"/>
              <a:t>=[300 300]</a:t>
            </a:r>
          </a:p>
          <a:p>
            <a:pPr marL="0" indent="0">
              <a:buNone/>
              <a:tabLst>
                <a:tab pos="1423988" algn="l"/>
              </a:tabLst>
            </a:pPr>
            <a:endParaRPr lang="en-US" dirty="0"/>
          </a:p>
          <a:p>
            <a:pPr marL="0" indent="0">
              <a:buNone/>
              <a:tabLst>
                <a:tab pos="1423988" algn="l"/>
              </a:tabLst>
            </a:pPr>
            <a:r>
              <a:rPr lang="en-US" dirty="0"/>
              <a:t>New Storage.Store1 phases=3 Bus1=</a:t>
            </a:r>
            <a:r>
              <a:rPr lang="en-US" dirty="0" err="1"/>
              <a:t>LVBus</a:t>
            </a:r>
            <a:r>
              <a:rPr lang="en-US" dirty="0"/>
              <a:t> kV=0.400 conn=Delta kVA=60 </a:t>
            </a:r>
          </a:p>
          <a:p>
            <a:pPr marL="0" indent="0">
              <a:buNone/>
              <a:tabLst>
                <a:tab pos="1423988" algn="l"/>
              </a:tabLst>
            </a:pPr>
            <a:r>
              <a:rPr lang="en-US" dirty="0"/>
              <a:t>~ </a:t>
            </a:r>
            <a:r>
              <a:rPr lang="en-US" dirty="0" err="1"/>
              <a:t>kWrated</a:t>
            </a:r>
            <a:r>
              <a:rPr lang="en-US" dirty="0"/>
              <a:t>=60 </a:t>
            </a:r>
            <a:r>
              <a:rPr lang="en-US" dirty="0" err="1"/>
              <a:t>kWHrated</a:t>
            </a:r>
            <a:r>
              <a:rPr lang="en-US" dirty="0"/>
              <a:t>=   0.20833  %reserve=50    // 750 kW-s (kJ)</a:t>
            </a:r>
          </a:p>
          <a:p>
            <a:pPr marL="0" indent="0">
              <a:buNone/>
              <a:tabLst>
                <a:tab pos="1423988" algn="l"/>
              </a:tabLst>
            </a:pPr>
            <a:r>
              <a:rPr lang="en-US" dirty="0"/>
              <a:t>~ state=discharge</a:t>
            </a:r>
          </a:p>
          <a:p>
            <a:pPr marL="0" indent="0">
              <a:buNone/>
              <a:tabLst>
                <a:tab pos="1423988" algn="l"/>
              </a:tabLst>
            </a:pPr>
            <a:r>
              <a:rPr lang="en-US" dirty="0"/>
              <a:t>~ kW=50  PF=1</a:t>
            </a:r>
          </a:p>
          <a:p>
            <a:pPr marL="0" indent="0">
              <a:buNone/>
              <a:tabLst>
                <a:tab pos="1423988" algn="l"/>
              </a:tabLst>
            </a:pPr>
            <a:r>
              <a:rPr lang="en-US" dirty="0"/>
              <a:t>~ </a:t>
            </a:r>
            <a:r>
              <a:rPr lang="en-US" dirty="0" err="1">
                <a:solidFill>
                  <a:srgbClr val="FF0000"/>
                </a:solidFill>
              </a:rPr>
              <a:t>DynaDLL</a:t>
            </a:r>
            <a:r>
              <a:rPr lang="en-US" dirty="0">
                <a:solidFill>
                  <a:srgbClr val="FF0000"/>
                </a:solidFill>
              </a:rPr>
              <a:t>="C:\Users\prdu001\OpenDSS\Source\DESS1\Dess1.DLL"   </a:t>
            </a:r>
          </a:p>
          <a:p>
            <a:pPr marL="0" indent="0">
              <a:buNone/>
              <a:tabLst>
                <a:tab pos="1423988" algn="l"/>
              </a:tabLst>
            </a:pPr>
            <a:r>
              <a:rPr lang="en-US" dirty="0"/>
              <a:t>!  ~ </a:t>
            </a:r>
            <a:r>
              <a:rPr lang="en-US" dirty="0" err="1"/>
              <a:t>DynaData</a:t>
            </a:r>
            <a:r>
              <a:rPr lang="en-US" dirty="0"/>
              <a:t>=(help)</a:t>
            </a:r>
          </a:p>
          <a:p>
            <a:pPr marL="0" indent="0">
              <a:buNone/>
              <a:tabLst>
                <a:tab pos="1423988" algn="l"/>
              </a:tabLst>
            </a:pPr>
            <a:r>
              <a:rPr lang="en-US" dirty="0"/>
              <a:t>~ </a:t>
            </a:r>
            <a:r>
              <a:rPr lang="en-US" dirty="0" err="1"/>
              <a:t>DynaData</a:t>
            </a:r>
            <a:r>
              <a:rPr lang="en-US" dirty="0"/>
              <a:t>=(file=</a:t>
            </a:r>
            <a:r>
              <a:rPr lang="en-US" dirty="0" err="1"/>
              <a:t>DESSModel_Test.TxT</a:t>
            </a:r>
            <a:r>
              <a:rPr lang="en-US" dirty="0"/>
              <a:t>)</a:t>
            </a:r>
          </a:p>
          <a:p>
            <a:pPr marL="0" indent="0">
              <a:buNone/>
              <a:tabLst>
                <a:tab pos="1423988" algn="l"/>
              </a:tabLst>
            </a:pPr>
            <a:endParaRPr lang="en-US" dirty="0"/>
          </a:p>
          <a:p>
            <a:pPr marL="0" indent="0">
              <a:buNone/>
              <a:tabLst>
                <a:tab pos="1423988" algn="l"/>
              </a:tabLst>
            </a:pPr>
            <a:r>
              <a:rPr lang="en-US" dirty="0"/>
              <a:t>// New Load.LOAD1 Bus1=</a:t>
            </a:r>
            <a:r>
              <a:rPr lang="en-US" dirty="0" err="1"/>
              <a:t>LoadBus</a:t>
            </a:r>
            <a:r>
              <a:rPr lang="en-US" dirty="0"/>
              <a:t> kV=12.47 kW=1000 PF=.95 model=4 </a:t>
            </a:r>
            <a:r>
              <a:rPr lang="en-US" dirty="0" err="1"/>
              <a:t>cvrwatts</a:t>
            </a:r>
            <a:r>
              <a:rPr lang="en-US" dirty="0"/>
              <a:t>=1.2</a:t>
            </a:r>
          </a:p>
          <a:p>
            <a:pPr marL="0" indent="0">
              <a:buNone/>
              <a:tabLst>
                <a:tab pos="1423988" algn="l"/>
              </a:tabLst>
            </a:pPr>
            <a:r>
              <a:rPr lang="en-US" dirty="0"/>
              <a:t>Solve</a:t>
            </a:r>
          </a:p>
        </p:txBody>
      </p:sp>
    </p:spTree>
    <p:extLst>
      <p:ext uri="{BB962C8B-B14F-4D97-AF65-F5344CB8AC3E}">
        <p14:creationId xmlns:p14="http://schemas.microsoft.com/office/powerpoint/2010/main" val="1345069457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Storage with Controller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new </a:t>
            </a:r>
            <a:r>
              <a:rPr lang="en-US" b="1" dirty="0" err="1"/>
              <a:t>Storage.battery</a:t>
            </a:r>
            <a:r>
              <a:rPr lang="en-US" b="1" dirty="0"/>
              <a:t> phases=3 bus1=</a:t>
            </a:r>
            <a:r>
              <a:rPr lang="en-US" b="1" dirty="0" err="1"/>
              <a:t>loadbus</a:t>
            </a:r>
            <a:r>
              <a:rPr lang="en-US" b="1" dirty="0"/>
              <a:t>  </a:t>
            </a:r>
            <a:r>
              <a:rPr lang="en-US" b="1" dirty="0" err="1"/>
              <a:t>kv</a:t>
            </a:r>
            <a:r>
              <a:rPr lang="en-US" b="1" dirty="0"/>
              <a:t>=12.47  </a:t>
            </a:r>
            <a:endParaRPr lang="en-US" dirty="0"/>
          </a:p>
          <a:p>
            <a:pPr marL="0" indent="0">
              <a:buNone/>
            </a:pPr>
            <a:r>
              <a:rPr lang="en-US" b="1" dirty="0"/>
              <a:t>~ </a:t>
            </a:r>
            <a:r>
              <a:rPr lang="en-US" b="1" dirty="0" err="1"/>
              <a:t>kwrated</a:t>
            </a:r>
            <a:r>
              <a:rPr lang="en-US" b="1" dirty="0"/>
              <a:t>=250 </a:t>
            </a:r>
            <a:r>
              <a:rPr lang="en-US" b="1" dirty="0" err="1"/>
              <a:t>kwhrated</a:t>
            </a:r>
            <a:r>
              <a:rPr lang="en-US" b="1" dirty="0"/>
              <a:t>=1000 </a:t>
            </a:r>
            <a:endParaRPr lang="en-US" b="1" dirty="0" smtClean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new </a:t>
            </a:r>
            <a:r>
              <a:rPr lang="en-US" b="1" dirty="0" err="1"/>
              <a:t>StorageController.battery</a:t>
            </a:r>
            <a:r>
              <a:rPr lang="en-US" b="1" dirty="0"/>
              <a:t> element=line.Line1   </a:t>
            </a:r>
            <a:endParaRPr lang="en-US" dirty="0"/>
          </a:p>
          <a:p>
            <a:pPr marL="0" indent="0">
              <a:buNone/>
            </a:pPr>
            <a:r>
              <a:rPr lang="en-US" b="1" dirty="0"/>
              <a:t>~ %Reserve=20.0 </a:t>
            </a:r>
            <a:endParaRPr lang="en-US" dirty="0"/>
          </a:p>
          <a:p>
            <a:pPr marL="0" indent="0">
              <a:buNone/>
            </a:pPr>
            <a:r>
              <a:rPr lang="en-US" b="1" dirty="0"/>
              <a:t>~ </a:t>
            </a:r>
            <a:r>
              <a:rPr lang="en-US" b="1" dirty="0" err="1"/>
              <a:t>ModeCharge</a:t>
            </a:r>
            <a:r>
              <a:rPr lang="en-US" b="1" dirty="0"/>
              <a:t>=</a:t>
            </a:r>
            <a:r>
              <a:rPr lang="en-US" b="1" dirty="0" err="1"/>
              <a:t>Loadshape</a:t>
            </a:r>
            <a:r>
              <a:rPr lang="en-US" b="1" dirty="0"/>
              <a:t> </a:t>
            </a:r>
            <a:endParaRPr lang="en-US" dirty="0"/>
          </a:p>
          <a:p>
            <a:pPr marL="0" indent="0">
              <a:buNone/>
            </a:pPr>
            <a:r>
              <a:rPr lang="en-US" b="1" dirty="0"/>
              <a:t>~ </a:t>
            </a:r>
            <a:r>
              <a:rPr lang="en-US" b="1" dirty="0" err="1"/>
              <a:t>ModeDischarge</a:t>
            </a:r>
            <a:r>
              <a:rPr lang="en-US" b="1" dirty="0"/>
              <a:t>=</a:t>
            </a:r>
            <a:r>
              <a:rPr lang="en-US" b="1" dirty="0" err="1"/>
              <a:t>Loadshape</a:t>
            </a:r>
            <a:r>
              <a:rPr lang="en-US" b="1" dirty="0"/>
              <a:t> </a:t>
            </a:r>
            <a:endParaRPr lang="en-US" dirty="0"/>
          </a:p>
          <a:p>
            <a:pPr marL="0" indent="0">
              <a:buNone/>
            </a:pPr>
            <a:r>
              <a:rPr lang="en-US" b="1" dirty="0"/>
              <a:t>~ Yearly=</a:t>
            </a:r>
            <a:r>
              <a:rPr lang="en-US" b="1" dirty="0" err="1"/>
              <a:t>ls_bat_cntrl</a:t>
            </a:r>
            <a:r>
              <a:rPr lang="en-US" b="1" dirty="0"/>
              <a:t>  </a:t>
            </a:r>
            <a:endParaRPr lang="en-US" dirty="0"/>
          </a:p>
          <a:p>
            <a:pPr marL="0" indent="0">
              <a:buNone/>
            </a:pPr>
            <a:r>
              <a:rPr lang="en-US" b="1" dirty="0"/>
              <a:t>~ </a:t>
            </a:r>
            <a:r>
              <a:rPr lang="en-US" b="1" dirty="0" err="1"/>
              <a:t>EventLog</a:t>
            </a:r>
            <a:r>
              <a:rPr lang="en-US" b="1" dirty="0"/>
              <a:t>=Yes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6693647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ctrTitle" sz="quarter"/>
          </p:nvPr>
        </p:nvSpPr>
        <p:spPr/>
        <p:txBody>
          <a:bodyPr/>
          <a:lstStyle/>
          <a:p>
            <a:r>
              <a:rPr lang="en-US" dirty="0" smtClean="0"/>
              <a:t>DG Screener Circuit Model Templates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3421887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DG Screener Circuit Model Templates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235" y="997393"/>
            <a:ext cx="5800725" cy="16478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235" y="2560379"/>
            <a:ext cx="3495675" cy="14287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390167" y="1475621"/>
            <a:ext cx="24795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Default</a:t>
            </a:r>
            <a:endParaRPr lang="en-US" sz="2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663" y="4208204"/>
            <a:ext cx="4238625" cy="142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013926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DG Screener Circuit Model Templates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" y="914083"/>
            <a:ext cx="5381625" cy="16668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" y="2445703"/>
            <a:ext cx="6638925" cy="17335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705" y="4272221"/>
            <a:ext cx="4819650" cy="212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151949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DG Screener Circuit Model Templates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663" y="1337635"/>
            <a:ext cx="6029325" cy="27051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663" y="4466287"/>
            <a:ext cx="7458075" cy="134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079874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Examining Transactions between </a:t>
            </a:r>
            <a:r>
              <a:rPr lang="en-US" dirty="0" err="1" smtClean="0"/>
              <a:t>OpenDSS</a:t>
            </a:r>
            <a:r>
              <a:rPr lang="en-US" dirty="0" smtClean="0"/>
              <a:t> and DG Screener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" y="2592277"/>
            <a:ext cx="5076825" cy="34385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881932" y="914083"/>
            <a:ext cx="2041451" cy="58400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900" dirty="0"/>
              <a:t>Edit Transformer.G1</a:t>
            </a:r>
          </a:p>
          <a:p>
            <a:pPr algn="l"/>
            <a:r>
              <a:rPr lang="en-US" sz="900" dirty="0"/>
              <a:t>~ </a:t>
            </a:r>
            <a:r>
              <a:rPr lang="en-US" sz="900" dirty="0" err="1"/>
              <a:t>Wdg</a:t>
            </a:r>
            <a:r>
              <a:rPr lang="en-US" sz="900" dirty="0"/>
              <a:t>=1</a:t>
            </a:r>
          </a:p>
          <a:p>
            <a:pPr algn="l"/>
            <a:r>
              <a:rPr lang="en-US" sz="900" dirty="0"/>
              <a:t>? Transformer.G1.conn</a:t>
            </a:r>
          </a:p>
          <a:p>
            <a:pPr algn="l"/>
            <a:r>
              <a:rPr lang="en-US" sz="900" dirty="0"/>
              <a:t>? Transformer.G1.kV</a:t>
            </a:r>
          </a:p>
          <a:p>
            <a:pPr algn="l"/>
            <a:r>
              <a:rPr lang="en-US" sz="900" dirty="0"/>
              <a:t>? Transformer.G1.kva</a:t>
            </a:r>
          </a:p>
          <a:p>
            <a:pPr algn="l"/>
            <a:r>
              <a:rPr lang="en-US" sz="900" dirty="0"/>
              <a:t>? Transformer.G1.tap</a:t>
            </a:r>
          </a:p>
          <a:p>
            <a:pPr algn="l"/>
            <a:r>
              <a:rPr lang="en-US" sz="900" dirty="0"/>
              <a:t>? Transformer.G1.bus</a:t>
            </a:r>
          </a:p>
          <a:p>
            <a:pPr algn="l"/>
            <a:r>
              <a:rPr lang="en-US" sz="900" dirty="0"/>
              <a:t>~ </a:t>
            </a:r>
            <a:r>
              <a:rPr lang="en-US" sz="900" dirty="0" err="1"/>
              <a:t>Wdg</a:t>
            </a:r>
            <a:r>
              <a:rPr lang="en-US" sz="900" dirty="0"/>
              <a:t>=2</a:t>
            </a:r>
          </a:p>
          <a:p>
            <a:pPr algn="l"/>
            <a:r>
              <a:rPr lang="en-US" sz="900" dirty="0"/>
              <a:t>? Transformer.G1.conn</a:t>
            </a:r>
          </a:p>
          <a:p>
            <a:pPr algn="l"/>
            <a:r>
              <a:rPr lang="en-US" sz="900" dirty="0"/>
              <a:t>? Transformer.G1.kV</a:t>
            </a:r>
          </a:p>
          <a:p>
            <a:pPr algn="l"/>
            <a:r>
              <a:rPr lang="en-US" sz="900" dirty="0"/>
              <a:t>? Transformer.G1.tap</a:t>
            </a:r>
          </a:p>
          <a:p>
            <a:pPr algn="l"/>
            <a:r>
              <a:rPr lang="en-US" sz="900" dirty="0"/>
              <a:t>? Transformer.G1.bus</a:t>
            </a:r>
          </a:p>
          <a:p>
            <a:pPr algn="l"/>
            <a:r>
              <a:rPr lang="en-US" sz="900" dirty="0"/>
              <a:t>? Transformer.G1.xhl</a:t>
            </a:r>
          </a:p>
          <a:p>
            <a:pPr algn="l"/>
            <a:r>
              <a:rPr lang="en-US" sz="900" dirty="0"/>
              <a:t>? Transformer.G1.%LoadLoss</a:t>
            </a:r>
          </a:p>
          <a:p>
            <a:pPr algn="l"/>
            <a:r>
              <a:rPr lang="en-US" sz="900" dirty="0"/>
              <a:t>Edit Transformer.G1</a:t>
            </a:r>
          </a:p>
          <a:p>
            <a:pPr algn="l"/>
            <a:r>
              <a:rPr lang="en-US" sz="900" dirty="0"/>
              <a:t>Transformer.G1.Wdg=1</a:t>
            </a:r>
          </a:p>
          <a:p>
            <a:pPr algn="l"/>
            <a:r>
              <a:rPr lang="en-US" sz="900" dirty="0"/>
              <a:t>~ Conn=WYE</a:t>
            </a:r>
          </a:p>
          <a:p>
            <a:pPr algn="l"/>
            <a:r>
              <a:rPr lang="en-US" sz="900" dirty="0"/>
              <a:t>~ kV=13.8</a:t>
            </a:r>
          </a:p>
          <a:p>
            <a:pPr algn="l"/>
            <a:r>
              <a:rPr lang="en-US" sz="900" dirty="0"/>
              <a:t>~ </a:t>
            </a:r>
            <a:r>
              <a:rPr lang="en-US" sz="900" dirty="0" err="1"/>
              <a:t>kva</a:t>
            </a:r>
            <a:r>
              <a:rPr lang="en-US" sz="900" dirty="0"/>
              <a:t>=5000</a:t>
            </a:r>
          </a:p>
          <a:p>
            <a:pPr algn="l"/>
            <a:r>
              <a:rPr lang="en-US" sz="900" dirty="0"/>
              <a:t>~ tap=1</a:t>
            </a:r>
          </a:p>
          <a:p>
            <a:pPr algn="l"/>
            <a:r>
              <a:rPr lang="en-US" sz="900" dirty="0"/>
              <a:t>~ </a:t>
            </a:r>
            <a:r>
              <a:rPr lang="en-US" sz="900" dirty="0" err="1"/>
              <a:t>Wdg</a:t>
            </a:r>
            <a:r>
              <a:rPr lang="en-US" sz="900" dirty="0"/>
              <a:t>=2</a:t>
            </a:r>
          </a:p>
          <a:p>
            <a:pPr algn="l"/>
            <a:r>
              <a:rPr lang="en-US" sz="900" dirty="0"/>
              <a:t>~ Conn=WYE</a:t>
            </a:r>
          </a:p>
          <a:p>
            <a:pPr algn="l"/>
            <a:r>
              <a:rPr lang="en-US" sz="900" dirty="0"/>
              <a:t>~ kV=4.16</a:t>
            </a:r>
          </a:p>
          <a:p>
            <a:pPr algn="l"/>
            <a:r>
              <a:rPr lang="en-US" sz="900" dirty="0"/>
              <a:t>~ tap=1</a:t>
            </a:r>
          </a:p>
          <a:p>
            <a:pPr algn="l"/>
            <a:r>
              <a:rPr lang="en-US" sz="900" dirty="0"/>
              <a:t>~ </a:t>
            </a:r>
            <a:r>
              <a:rPr lang="en-US" sz="900" dirty="0" err="1"/>
              <a:t>xhl</a:t>
            </a:r>
            <a:r>
              <a:rPr lang="en-US" sz="900" dirty="0"/>
              <a:t>=4</a:t>
            </a:r>
          </a:p>
          <a:p>
            <a:pPr algn="l"/>
            <a:r>
              <a:rPr lang="en-US" sz="900" dirty="0"/>
              <a:t>~ %</a:t>
            </a:r>
            <a:r>
              <a:rPr lang="en-US" sz="900" dirty="0" err="1"/>
              <a:t>LoadLoss</a:t>
            </a:r>
            <a:r>
              <a:rPr lang="en-US" sz="900" dirty="0"/>
              <a:t>=0.4</a:t>
            </a:r>
          </a:p>
          <a:p>
            <a:pPr algn="l"/>
            <a:r>
              <a:rPr lang="en-US" sz="900" dirty="0" err="1"/>
              <a:t>SetkVBase</a:t>
            </a:r>
            <a:r>
              <a:rPr lang="en-US" sz="900" dirty="0"/>
              <a:t> b7 4.16</a:t>
            </a:r>
          </a:p>
          <a:p>
            <a:pPr algn="l"/>
            <a:r>
              <a:rPr lang="en-US" sz="900" dirty="0"/>
              <a:t>Set Recorder=no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76338" y="1460792"/>
            <a:ext cx="44465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 smtClean="0"/>
              <a:t>All Dialogs are populated using </a:t>
            </a:r>
            <a:r>
              <a:rPr lang="en-US" dirty="0" err="1" smtClean="0"/>
              <a:t>OpenDSS</a:t>
            </a:r>
            <a:r>
              <a:rPr lang="en-US" dirty="0" smtClean="0"/>
              <a:t> script commands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 bwMode="auto">
          <a:xfrm flipV="1">
            <a:off x="3476847" y="1913860"/>
            <a:ext cx="2126511" cy="5316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419067267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Recorder File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274320" y="1054249"/>
            <a:ext cx="4206240" cy="5346551"/>
          </a:xfrm>
        </p:spPr>
        <p:txBody>
          <a:bodyPr/>
          <a:lstStyle/>
          <a:p>
            <a:r>
              <a:rPr lang="en-US" dirty="0" smtClean="0"/>
              <a:t>The Recorder file is an </a:t>
            </a:r>
            <a:r>
              <a:rPr lang="en-US" dirty="0" err="1" smtClean="0"/>
              <a:t>OpenDSS</a:t>
            </a:r>
            <a:r>
              <a:rPr lang="en-US" dirty="0" smtClean="0"/>
              <a:t> feature that captures all text script transactions between </a:t>
            </a:r>
            <a:r>
              <a:rPr lang="en-US" dirty="0" err="1" smtClean="0"/>
              <a:t>OpenDSS</a:t>
            </a:r>
            <a:r>
              <a:rPr lang="en-US" dirty="0" smtClean="0"/>
              <a:t> and DG Screener</a:t>
            </a:r>
          </a:p>
          <a:p>
            <a:r>
              <a:rPr lang="en-US" dirty="0" smtClean="0"/>
              <a:t>Toggle on/off</a:t>
            </a:r>
          </a:p>
          <a:p>
            <a:r>
              <a:rPr lang="en-US" dirty="0" smtClean="0"/>
              <a:t>Show Recorder File will toggle off and display the file</a:t>
            </a:r>
          </a:p>
          <a:p>
            <a:r>
              <a:rPr lang="en-US" dirty="0" smtClean="0"/>
              <a:t>Use the Recorder File to capture the template, edit, and run directly in </a:t>
            </a:r>
            <a:r>
              <a:rPr lang="en-US" dirty="0" err="1" smtClean="0"/>
              <a:t>OpenDSS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244" y="1159883"/>
            <a:ext cx="3486150" cy="21240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9931" y="3529441"/>
            <a:ext cx="3152775" cy="261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797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ctrTitle" sz="quarter"/>
          </p:nvPr>
        </p:nvSpPr>
        <p:spPr/>
        <p:txBody>
          <a:bodyPr/>
          <a:lstStyle/>
          <a:p>
            <a:r>
              <a:rPr lang="en-US" dirty="0" smtClean="0"/>
              <a:t>The DG Screener Screens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42655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Country List  …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7063" y="1127125"/>
            <a:ext cx="2809875" cy="5153025"/>
          </a:xfrm>
        </p:spPr>
      </p:pic>
    </p:spTree>
    <p:extLst>
      <p:ext uri="{BB962C8B-B14F-4D97-AF65-F5344CB8AC3E}">
        <p14:creationId xmlns:p14="http://schemas.microsoft.com/office/powerpoint/2010/main" val="3294169610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Voltage Change Analysis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" y="1999427"/>
            <a:ext cx="4154805" cy="363474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875" y="1999427"/>
            <a:ext cx="4154805" cy="363474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74320" y="1185863"/>
            <a:ext cx="41548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PF=1.0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714874" y="1185863"/>
            <a:ext cx="41548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PF=-0.97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1176729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Short Circuit Analysis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" y="4273550"/>
            <a:ext cx="6210300" cy="1981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3380" y="914083"/>
            <a:ext cx="4770120" cy="471381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74320" y="2014538"/>
            <a:ext cx="34975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SLG Voltage Profile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 bwMode="auto">
          <a:xfrm>
            <a:off x="3171825" y="2183815"/>
            <a:ext cx="2014538" cy="16927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1879389700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044" y="2146781"/>
            <a:ext cx="4754361" cy="415924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 Conductor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0224" y="292581"/>
            <a:ext cx="5918200" cy="185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298948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Islanding Screen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047" y="1552575"/>
            <a:ext cx="4311953" cy="377221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2489" y="1552575"/>
            <a:ext cx="3724991" cy="3772217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 bwMode="auto">
          <a:xfrm>
            <a:off x="702303" y="5606098"/>
            <a:ext cx="1565477" cy="731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kern="0" dirty="0" smtClean="0"/>
              <a:t>Voltages</a:t>
            </a:r>
            <a:endParaRPr lang="en-US" kern="0" dirty="0"/>
          </a:p>
        </p:txBody>
      </p:sp>
      <p:sp>
        <p:nvSpPr>
          <p:cNvPr id="8" name="Title 1"/>
          <p:cNvSpPr txBox="1">
            <a:spLocks/>
          </p:cNvSpPr>
          <p:nvPr/>
        </p:nvSpPr>
        <p:spPr bwMode="auto">
          <a:xfrm>
            <a:off x="5759129" y="5606098"/>
            <a:ext cx="2271713" cy="731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kern="0" dirty="0" smtClean="0"/>
              <a:t>Frequency</a:t>
            </a:r>
            <a:endParaRPr lang="en-US" kern="0" dirty="0"/>
          </a:p>
        </p:txBody>
      </p:sp>
      <p:sp>
        <p:nvSpPr>
          <p:cNvPr id="9" name="Title 1"/>
          <p:cNvSpPr txBox="1">
            <a:spLocks/>
          </p:cNvSpPr>
          <p:nvPr/>
        </p:nvSpPr>
        <p:spPr bwMode="auto">
          <a:xfrm>
            <a:off x="274320" y="821055"/>
            <a:ext cx="5026343" cy="731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kern="0" dirty="0" smtClean="0"/>
              <a:t>SLG Fault Stays On</a:t>
            </a:r>
            <a:endParaRPr lang="en-US" kern="0" dirty="0"/>
          </a:p>
        </p:txBody>
      </p:sp>
      <p:sp>
        <p:nvSpPr>
          <p:cNvPr id="10" name="Title 1"/>
          <p:cNvSpPr txBox="1">
            <a:spLocks/>
          </p:cNvSpPr>
          <p:nvPr/>
        </p:nvSpPr>
        <p:spPr bwMode="auto">
          <a:xfrm>
            <a:off x="3520373" y="3072923"/>
            <a:ext cx="2513172" cy="73152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kern="0" dirty="0" smtClean="0"/>
              <a:t>Breaker Opens</a:t>
            </a:r>
            <a:endParaRPr lang="en-US" kern="0" dirty="0"/>
          </a:p>
        </p:txBody>
      </p:sp>
      <p:cxnSp>
        <p:nvCxnSpPr>
          <p:cNvPr id="12" name="Straight Arrow Connector 11"/>
          <p:cNvCxnSpPr/>
          <p:nvPr/>
        </p:nvCxnSpPr>
        <p:spPr bwMode="auto">
          <a:xfrm flipH="1" flipV="1">
            <a:off x="2267780" y="3072923"/>
            <a:ext cx="1252593" cy="18462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3" name="Straight Arrow Connector 12"/>
          <p:cNvCxnSpPr/>
          <p:nvPr/>
        </p:nvCxnSpPr>
        <p:spPr bwMode="auto">
          <a:xfrm>
            <a:off x="6122116" y="3906043"/>
            <a:ext cx="460490" cy="63849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013512608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Voltage Fluctuations Screen for Solar PV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1" y="785813"/>
            <a:ext cx="3752894" cy="38004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4495" y="1943193"/>
            <a:ext cx="5048228" cy="4416332"/>
          </a:xfrm>
          <a:prstGeom prst="rect">
            <a:avLst/>
          </a:prstGeom>
        </p:spPr>
      </p:pic>
      <p:sp>
        <p:nvSpPr>
          <p:cNvPr id="6" name="Bent-Up Arrow 5"/>
          <p:cNvSpPr/>
          <p:nvPr/>
        </p:nvSpPr>
        <p:spPr bwMode="auto">
          <a:xfrm rot="5400000">
            <a:off x="2840082" y="4814889"/>
            <a:ext cx="1243013" cy="785812"/>
          </a:xfrm>
          <a:prstGeom prst="bentUp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219075" marR="0" indent="-219075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1601" y="4800600"/>
            <a:ext cx="27987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Library of PV Shapes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5622493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sz="quarter" idx="1"/>
          </p:nvPr>
        </p:nvSpPr>
        <p:spPr/>
        <p:txBody>
          <a:bodyPr/>
          <a:lstStyle/>
          <a:p>
            <a:r>
              <a:rPr lang="en-US" dirty="0"/>
              <a:t>Example of Building a Custom Circuit Model from a Template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ctrTitle" sz="quarter"/>
          </p:nvPr>
        </p:nvSpPr>
        <p:spPr/>
        <p:txBody>
          <a:bodyPr/>
          <a:lstStyle/>
          <a:p>
            <a:pPr lvl="0"/>
            <a:r>
              <a:rPr lang="en-US" dirty="0"/>
              <a:t>Using </a:t>
            </a:r>
            <a:r>
              <a:rPr lang="en-US" dirty="0" err="1"/>
              <a:t>DGScreener</a:t>
            </a:r>
            <a:r>
              <a:rPr lang="en-US" dirty="0"/>
              <a:t> to Generate Custom </a:t>
            </a:r>
            <a:r>
              <a:rPr lang="en-US" dirty="0" err="1"/>
              <a:t>OpenDSS</a:t>
            </a:r>
            <a:r>
              <a:rPr lang="en-US" dirty="0"/>
              <a:t> Models </a:t>
            </a:r>
          </a:p>
        </p:txBody>
      </p:sp>
    </p:spTree>
    <p:extLst>
      <p:ext uri="{BB962C8B-B14F-4D97-AF65-F5344CB8AC3E}">
        <p14:creationId xmlns:p14="http://schemas.microsoft.com/office/powerpoint/2010/main" val="3610636395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sz="quarter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ctrTitle" sz="quarter"/>
          </p:nvPr>
        </p:nvSpPr>
        <p:spPr/>
        <p:txBody>
          <a:bodyPr/>
          <a:lstStyle/>
          <a:p>
            <a:r>
              <a:rPr lang="en-US" dirty="0" smtClean="0"/>
              <a:t>Misc. DG Screener Issues and Exercises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4649823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for Direct-Connect Y-connected DG to avoid convergence issue</a:t>
            </a:r>
            <a:endParaRPr lang="en-US" dirty="0"/>
          </a:p>
        </p:txBody>
      </p:sp>
      <p:pic>
        <p:nvPicPr>
          <p:cNvPr id="1026" name="Picture 2" descr="GeneratorMode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4812" y="1100138"/>
            <a:ext cx="5027301" cy="3231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 bwMode="auto">
          <a:xfrm>
            <a:off x="274320" y="4332130"/>
            <a:ext cx="8595360" cy="1954369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l">
              <a:spcBef>
                <a:spcPct val="0"/>
              </a:spcBef>
              <a:spcAft>
                <a:spcPts val="0"/>
              </a:spcAft>
            </a:pPr>
            <a:r>
              <a:rPr lang="en-US" sz="2400" b="1" dirty="0">
                <a:solidFill>
                  <a:schemeClr val="bg1"/>
                </a:solidFill>
                <a:latin typeface="Arial Narrow" panose="020B0606020202030204" pitchFamily="34" charset="0"/>
              </a:rPr>
              <a:t>Insert a </a:t>
            </a:r>
            <a:r>
              <a:rPr lang="en-US" sz="2400" b="1" dirty="0" err="1">
                <a:solidFill>
                  <a:schemeClr val="bg1"/>
                </a:solidFill>
                <a:latin typeface="Arial Narrow" panose="020B0606020202030204" pitchFamily="34" charset="0"/>
              </a:rPr>
              <a:t>Yn</a:t>
            </a:r>
            <a:r>
              <a:rPr lang="en-US" sz="2400" b="1" dirty="0">
                <a:solidFill>
                  <a:schemeClr val="bg1"/>
                </a:solidFill>
                <a:latin typeface="Arial Narrow" panose="020B0606020202030204" pitchFamily="34" charset="0"/>
              </a:rPr>
              <a:t>-D Transformer in Series with delta-connected DG to achieve Y </a:t>
            </a:r>
            <a:r>
              <a:rPr lang="en-US" sz="2400" b="1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direct to avoid numerical problems in </a:t>
            </a:r>
            <a:r>
              <a:rPr lang="en-US" sz="2400" b="1" dirty="0" err="1" smtClean="0">
                <a:solidFill>
                  <a:schemeClr val="bg1"/>
                </a:solidFill>
                <a:latin typeface="Arial Narrow" panose="020B0606020202030204" pitchFamily="34" charset="0"/>
              </a:rPr>
              <a:t>OpenDSS</a:t>
            </a:r>
            <a:r>
              <a:rPr lang="en-US" sz="2400" b="1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. </a:t>
            </a:r>
            <a:br>
              <a:rPr lang="en-US" sz="2400" b="1" dirty="0" smtClean="0">
                <a:solidFill>
                  <a:schemeClr val="bg1"/>
                </a:solidFill>
                <a:latin typeface="Arial Narrow" panose="020B0606020202030204" pitchFamily="34" charset="0"/>
              </a:rPr>
            </a:br>
            <a:r>
              <a:rPr lang="en-US" sz="2400" b="1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/>
            </a:r>
            <a:br>
              <a:rPr lang="en-US" sz="2400" b="1" dirty="0" smtClean="0">
                <a:solidFill>
                  <a:schemeClr val="bg1"/>
                </a:solidFill>
                <a:latin typeface="Arial Narrow" panose="020B0606020202030204" pitchFamily="34" charset="0"/>
              </a:rPr>
            </a:br>
            <a:r>
              <a:rPr lang="en-US" sz="2400" b="1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Set Transformer XHL = DG’s %X</a:t>
            </a:r>
            <a:r>
              <a:rPr lang="en-US" sz="2400" b="1" baseline="-25000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0 </a:t>
            </a:r>
            <a:endParaRPr lang="en-US" sz="2400" b="1" baseline="-25000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8098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Questions, Requests, Examples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885898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6" name="Subtitle 4"/>
          <p:cNvSpPr>
            <a:spLocks noGrp="1"/>
          </p:cNvSpPr>
          <p:nvPr>
            <p:ph type="subTitle" sz="quarter" idx="1"/>
          </p:nvPr>
        </p:nvSpPr>
        <p:spPr>
          <a:xfrm>
            <a:off x="3752850" y="3886200"/>
            <a:ext cx="4019550" cy="1752600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Using Visual Studio 2013 Express Version</a:t>
            </a:r>
          </a:p>
        </p:txBody>
      </p:sp>
      <p:sp>
        <p:nvSpPr>
          <p:cNvPr id="195587" name="Title 3"/>
          <p:cNvSpPr>
            <a:spLocks noGrp="1"/>
          </p:cNvSpPr>
          <p:nvPr>
            <p:ph type="ctrTitle" sz="quarter"/>
          </p:nvPr>
        </p:nvSpPr>
        <p:spPr/>
        <p:txBody>
          <a:bodyPr/>
          <a:lstStyle/>
          <a:p>
            <a:pPr algn="r" eaLnBrk="1" hangingPunct="1"/>
            <a:r>
              <a:rPr lang="en-US" altLang="en-US" smtClean="0"/>
              <a:t>COM Server and C# Examples</a:t>
            </a:r>
          </a:p>
        </p:txBody>
      </p:sp>
      <p:pic>
        <p:nvPicPr>
          <p:cNvPr id="195588" name="Picture 4" descr="2010 PQA ppt cov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588"/>
            <a:ext cx="3656013" cy="6856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10998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72140" y="1005840"/>
            <a:ext cx="8591107" cy="5539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b="1" i="1" dirty="0"/>
              <a:t>Day 1</a:t>
            </a:r>
          </a:p>
          <a:p>
            <a:pPr lvl="0" algn="l"/>
            <a:r>
              <a:rPr lang="en-US" sz="1200" dirty="0"/>
              <a:t>Brief introduction to distribution systems and modeling</a:t>
            </a:r>
          </a:p>
          <a:p>
            <a:pPr lvl="0" algn="l"/>
            <a:r>
              <a:rPr lang="en-US" sz="1200" dirty="0"/>
              <a:t>Introduction to DG Screener</a:t>
            </a:r>
          </a:p>
          <a:p>
            <a:pPr lvl="1" algn="l"/>
            <a:r>
              <a:rPr lang="en-US" sz="1200" dirty="0"/>
              <a:t>Purpose </a:t>
            </a:r>
          </a:p>
          <a:p>
            <a:pPr lvl="1" algn="l"/>
            <a:r>
              <a:rPr lang="en-US" sz="1200" dirty="0"/>
              <a:t>Installation</a:t>
            </a:r>
          </a:p>
          <a:p>
            <a:pPr lvl="1" algn="l"/>
            <a:r>
              <a:rPr lang="en-US" sz="1200" dirty="0"/>
              <a:t>Tour of User Interface and Documentation</a:t>
            </a:r>
          </a:p>
          <a:p>
            <a:pPr lvl="0" algn="l"/>
            <a:r>
              <a:rPr lang="en-US" sz="1200" dirty="0"/>
              <a:t>Introduction to </a:t>
            </a:r>
            <a:r>
              <a:rPr lang="en-US" sz="1200" dirty="0" err="1"/>
              <a:t>OpenDSS</a:t>
            </a:r>
            <a:endParaRPr lang="en-US" sz="1200" dirty="0"/>
          </a:p>
          <a:p>
            <a:pPr lvl="1" algn="l"/>
            <a:r>
              <a:rPr lang="en-US" sz="1200" dirty="0"/>
              <a:t>How Does </a:t>
            </a:r>
            <a:r>
              <a:rPr lang="en-US" sz="1200" dirty="0" err="1"/>
              <a:t>OpenDSS</a:t>
            </a:r>
            <a:r>
              <a:rPr lang="en-US" sz="1200" dirty="0"/>
              <a:t> Work</a:t>
            </a:r>
            <a:r>
              <a:rPr lang="en-US" sz="1200" dirty="0" smtClean="0"/>
              <a:t>?</a:t>
            </a:r>
          </a:p>
          <a:p>
            <a:pPr lvl="1" algn="l"/>
            <a:r>
              <a:rPr lang="en-US" sz="1200" dirty="0" smtClean="0"/>
              <a:t>Review of User Primer</a:t>
            </a:r>
            <a:endParaRPr lang="en-US" sz="1200" dirty="0"/>
          </a:p>
          <a:p>
            <a:pPr lvl="1" algn="l"/>
            <a:r>
              <a:rPr lang="en-US" sz="1200" dirty="0" err="1"/>
              <a:t>OpenDSS</a:t>
            </a:r>
            <a:r>
              <a:rPr lang="en-US" sz="1200" dirty="0"/>
              <a:t> Architecture </a:t>
            </a:r>
          </a:p>
          <a:p>
            <a:pPr lvl="0" algn="l"/>
            <a:r>
              <a:rPr lang="en-US" sz="1200" dirty="0"/>
              <a:t>Circuit Modeling Basics in </a:t>
            </a:r>
            <a:r>
              <a:rPr lang="en-US" sz="1200" dirty="0" err="1" smtClean="0"/>
              <a:t>OpenDSS</a:t>
            </a:r>
            <a:endParaRPr lang="en-US" sz="1200" dirty="0"/>
          </a:p>
          <a:p>
            <a:pPr lvl="0" algn="l"/>
            <a:r>
              <a:rPr lang="en-US" sz="1200" dirty="0" err="1"/>
              <a:t>OpenDSS</a:t>
            </a:r>
            <a:r>
              <a:rPr lang="en-US" sz="1200" dirty="0"/>
              <a:t> Scripting Basics</a:t>
            </a:r>
          </a:p>
          <a:p>
            <a:pPr lvl="1" algn="l"/>
            <a:r>
              <a:rPr lang="en-US" sz="1200" dirty="0"/>
              <a:t>Class </a:t>
            </a:r>
            <a:r>
              <a:rPr lang="en-US" sz="1200" dirty="0" smtClean="0"/>
              <a:t>Exercises</a:t>
            </a:r>
          </a:p>
          <a:p>
            <a:pPr lvl="1" algn="l"/>
            <a:r>
              <a:rPr lang="en-US" sz="1200" dirty="0" smtClean="0"/>
              <a:t>	Simple Circuit</a:t>
            </a:r>
          </a:p>
          <a:p>
            <a:pPr lvl="1" algn="l"/>
            <a:r>
              <a:rPr lang="en-US" sz="1200" dirty="0"/>
              <a:t>	Scripting for Large Circuit </a:t>
            </a:r>
            <a:r>
              <a:rPr lang="en-US" sz="1200" dirty="0" smtClean="0"/>
              <a:t>Models</a:t>
            </a:r>
            <a:endParaRPr lang="en-US" sz="1200" dirty="0"/>
          </a:p>
          <a:p>
            <a:pPr lvl="0" algn="l"/>
            <a:r>
              <a:rPr lang="en-US" sz="1200" dirty="0"/>
              <a:t>DG Screener Connection to </a:t>
            </a:r>
            <a:r>
              <a:rPr lang="en-US" sz="1200" dirty="0" err="1" smtClean="0"/>
              <a:t>OpenDSS</a:t>
            </a:r>
            <a:endParaRPr lang="en-US" sz="1200" dirty="0"/>
          </a:p>
          <a:p>
            <a:pPr lvl="0" algn="l"/>
            <a:r>
              <a:rPr lang="en-US" sz="1200" dirty="0" err="1" smtClean="0"/>
              <a:t>OpenDSS</a:t>
            </a:r>
            <a:r>
              <a:rPr lang="en-US" sz="1200" dirty="0" smtClean="0"/>
              <a:t> </a:t>
            </a:r>
            <a:r>
              <a:rPr lang="en-US" sz="1200" dirty="0"/>
              <a:t>COM Interface: Exploiting the Power of the Program</a:t>
            </a:r>
          </a:p>
          <a:p>
            <a:pPr lvl="1" algn="l"/>
            <a:r>
              <a:rPr lang="en-US" sz="1200" dirty="0" smtClean="0"/>
              <a:t>Class </a:t>
            </a:r>
            <a:r>
              <a:rPr lang="en-US" sz="1200" dirty="0"/>
              <a:t>Exercise</a:t>
            </a:r>
          </a:p>
          <a:p>
            <a:pPr lvl="2" algn="l"/>
            <a:r>
              <a:rPr lang="en-US" sz="1200" dirty="0"/>
              <a:t>Driving </a:t>
            </a:r>
            <a:r>
              <a:rPr lang="en-US" sz="1200" dirty="0" err="1"/>
              <a:t>OpenDSS</a:t>
            </a:r>
            <a:r>
              <a:rPr lang="en-US" sz="1200" dirty="0"/>
              <a:t> via COM Interface with Excel</a:t>
            </a:r>
          </a:p>
          <a:p>
            <a:pPr algn="l"/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722506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What is the OpenDSS? 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Heritage of </a:t>
            </a:r>
            <a:r>
              <a:rPr lang="en-US" altLang="en-US" dirty="0" err="1" smtClean="0"/>
              <a:t>OpenDSS</a:t>
            </a:r>
            <a:endParaRPr lang="en-US" altLang="en-US" dirty="0" smtClean="0"/>
          </a:p>
          <a:p>
            <a:pPr lvl="1" eaLnBrk="1" hangingPunct="1"/>
            <a:r>
              <a:rPr lang="en-US" altLang="en-US" b="1" dirty="0" smtClean="0"/>
              <a:t>Harmonics solvers</a:t>
            </a:r>
            <a:r>
              <a:rPr lang="en-US" altLang="en-US" dirty="0" smtClean="0"/>
              <a:t> rather than </a:t>
            </a:r>
            <a:r>
              <a:rPr lang="en-US" altLang="en-US" b="1" dirty="0" smtClean="0"/>
              <a:t>power flow</a:t>
            </a:r>
          </a:p>
          <a:p>
            <a:pPr lvl="2" eaLnBrk="1" hangingPunct="1"/>
            <a:r>
              <a:rPr lang="en-US" altLang="en-US" dirty="0" smtClean="0"/>
              <a:t>Gives </a:t>
            </a:r>
            <a:r>
              <a:rPr lang="en-US" altLang="en-US" dirty="0" err="1" smtClean="0"/>
              <a:t>OpenDSS</a:t>
            </a:r>
            <a:r>
              <a:rPr lang="en-US" altLang="en-US" dirty="0" smtClean="0"/>
              <a:t> extraordinary distribution system modeling capability</a:t>
            </a:r>
          </a:p>
          <a:p>
            <a:pPr lvl="1" eaLnBrk="1" hangingPunct="1"/>
            <a:r>
              <a:rPr lang="en-US" altLang="en-US" dirty="0" smtClean="0"/>
              <a:t>Simpler to solve the power flow problem with a harmonics solver than vice-versa</a:t>
            </a:r>
          </a:p>
          <a:p>
            <a:pPr eaLnBrk="1" hangingPunct="1"/>
            <a:r>
              <a:rPr lang="en-US" altLang="en-US" dirty="0" smtClean="0"/>
              <a:t>Supports all </a:t>
            </a:r>
            <a:r>
              <a:rPr lang="en-US" altLang="en-US" b="1" dirty="0" err="1" smtClean="0"/>
              <a:t>rms</a:t>
            </a:r>
            <a:r>
              <a:rPr lang="en-US" altLang="en-US" b="1" dirty="0" smtClean="0"/>
              <a:t> steady-state </a:t>
            </a:r>
            <a:r>
              <a:rPr lang="en-US" altLang="en-US" dirty="0" smtClean="0"/>
              <a:t>(i.e., frequency domain) analyses commonly performed for utility distribution system planning</a:t>
            </a:r>
          </a:p>
          <a:p>
            <a:pPr lvl="1" eaLnBrk="1" hangingPunct="1"/>
            <a:r>
              <a:rPr lang="en-US" altLang="en-US" dirty="0" smtClean="0"/>
              <a:t>And many new types of analyses</a:t>
            </a:r>
          </a:p>
          <a:p>
            <a:pPr lvl="1" eaLnBrk="1" hangingPunct="1"/>
            <a:r>
              <a:rPr lang="en-US" altLang="en-US" dirty="0" smtClean="0"/>
              <a:t>Original purpose in 1997: DG interconnection analysis</a:t>
            </a:r>
          </a:p>
          <a:p>
            <a:pPr eaLnBrk="1" hangingPunct="1">
              <a:buFontTx/>
              <a:buNone/>
            </a:pPr>
            <a:endParaRPr lang="en-US" altLang="en-US" dirty="0" smtClean="0"/>
          </a:p>
          <a:p>
            <a:pPr eaLnBrk="1" hangingPunct="1"/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643593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Create a New Visual C# Project …</a:t>
            </a:r>
          </a:p>
        </p:txBody>
      </p:sp>
      <p:pic>
        <p:nvPicPr>
          <p:cNvPr id="196611" name="Content Placeholder 3" descr="PPTFF80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52400" y="1219200"/>
            <a:ext cx="2155825" cy="2514600"/>
          </a:xfrm>
        </p:spPr>
      </p:pic>
      <p:pic>
        <p:nvPicPr>
          <p:cNvPr id="196612" name="Picture 4" descr="PPT5CDC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188" y="3581400"/>
            <a:ext cx="8913812" cy="282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30309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Select Project &gt; Add Reference …</a:t>
            </a:r>
          </a:p>
        </p:txBody>
      </p:sp>
      <p:pic>
        <p:nvPicPr>
          <p:cNvPr id="197635" name="Picture 3" descr="PPT18EB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1981200"/>
            <a:ext cx="3905250" cy="3714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7636" name="Oval 4"/>
          <p:cNvSpPr>
            <a:spLocks noChangeArrowheads="1"/>
          </p:cNvSpPr>
          <p:nvPr/>
        </p:nvSpPr>
        <p:spPr bwMode="auto">
          <a:xfrm>
            <a:off x="2819400" y="3886200"/>
            <a:ext cx="1295400" cy="533400"/>
          </a:xfrm>
          <a:prstGeom prst="ellipse">
            <a:avLst/>
          </a:prstGeom>
          <a:noFill/>
          <a:ln w="381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 marL="219075" indent="-219075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00388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58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Choose OpenDSSEngine from the List …</a:t>
            </a:r>
          </a:p>
        </p:txBody>
      </p:sp>
      <p:pic>
        <p:nvPicPr>
          <p:cNvPr id="198659" name="Picture 4" descr="PPT794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371600"/>
            <a:ext cx="7118350" cy="488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75905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Add “using” clause in Code View ..</a:t>
            </a:r>
          </a:p>
        </p:txBody>
      </p:sp>
      <p:pic>
        <p:nvPicPr>
          <p:cNvPr id="199683" name="Picture 2" descr="PPT7B6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752600"/>
            <a:ext cx="4600575" cy="3743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9684" name="TextBox 3"/>
          <p:cNvSpPr txBox="1">
            <a:spLocks noChangeArrowheads="1"/>
          </p:cNvSpPr>
          <p:nvPr/>
        </p:nvSpPr>
        <p:spPr bwMode="auto">
          <a:xfrm>
            <a:off x="5943600" y="2438400"/>
            <a:ext cx="23622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>
                <a:solidFill>
                  <a:srgbClr val="FF0000"/>
                </a:solidFill>
              </a:rPr>
              <a:t>You will get a helpful hint</a:t>
            </a:r>
          </a:p>
        </p:txBody>
      </p:sp>
      <p:cxnSp>
        <p:nvCxnSpPr>
          <p:cNvPr id="199685" name="Straight Arrow Connector 5"/>
          <p:cNvCxnSpPr>
            <a:cxnSpLocks noChangeShapeType="1"/>
          </p:cNvCxnSpPr>
          <p:nvPr/>
        </p:nvCxnSpPr>
        <p:spPr bwMode="auto">
          <a:xfrm flipH="1">
            <a:off x="3048000" y="2819400"/>
            <a:ext cx="3200400" cy="838200"/>
          </a:xfrm>
          <a:prstGeom prst="straightConnector1">
            <a:avLst/>
          </a:prstGeom>
          <a:noFill/>
          <a:ln w="38100" algn="ctr">
            <a:solidFill>
              <a:srgbClr val="FF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3535213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Add Public Variable for DSS object</a:t>
            </a:r>
          </a:p>
        </p:txBody>
      </p:sp>
      <p:pic>
        <p:nvPicPr>
          <p:cNvPr id="200707" name="Picture 2" descr="PPTC86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600200"/>
            <a:ext cx="4000500" cy="429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00708" name="Straight Arrow Connector 3"/>
          <p:cNvCxnSpPr>
            <a:cxnSpLocks noChangeShapeType="1"/>
          </p:cNvCxnSpPr>
          <p:nvPr/>
        </p:nvCxnSpPr>
        <p:spPr bwMode="auto">
          <a:xfrm flipH="1">
            <a:off x="2971800" y="3733800"/>
            <a:ext cx="3200400" cy="838200"/>
          </a:xfrm>
          <a:prstGeom prst="straightConnector1">
            <a:avLst/>
          </a:prstGeom>
          <a:noFill/>
          <a:ln w="38100" algn="ctr">
            <a:solidFill>
              <a:srgbClr val="FF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00709" name="TextBox 4"/>
          <p:cNvSpPr txBox="1">
            <a:spLocks noChangeArrowheads="1"/>
          </p:cNvSpPr>
          <p:nvPr/>
        </p:nvSpPr>
        <p:spPr bwMode="auto">
          <a:xfrm>
            <a:off x="6248400" y="3276600"/>
            <a:ext cx="266700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>
                <a:solidFill>
                  <a:srgbClr val="FF0000"/>
                </a:solidFill>
              </a:rPr>
              <a:t>Type is DSS (the editor will prompt you when you start to type it)</a:t>
            </a:r>
          </a:p>
        </p:txBody>
      </p:sp>
      <p:sp>
        <p:nvSpPr>
          <p:cNvPr id="200710" name="TextBox 5"/>
          <p:cNvSpPr txBox="1">
            <a:spLocks noChangeArrowheads="1"/>
          </p:cNvSpPr>
          <p:nvPr/>
        </p:nvSpPr>
        <p:spPr bwMode="auto">
          <a:xfrm>
            <a:off x="6096000" y="4495800"/>
            <a:ext cx="2667000" cy="1077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>
                <a:solidFill>
                  <a:srgbClr val="FF0000"/>
                </a:solidFill>
              </a:rPr>
              <a:t>This is the main interface to OpenDSSEngine. The registered interface is “OpenDSSEngine.DSS”</a:t>
            </a:r>
          </a:p>
        </p:txBody>
      </p:sp>
    </p:spTree>
    <p:extLst>
      <p:ext uri="{BB962C8B-B14F-4D97-AF65-F5344CB8AC3E}">
        <p14:creationId xmlns:p14="http://schemas.microsoft.com/office/powerpoint/2010/main" val="4058489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7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From ToolBox, add a Button the Main Form to Load and Start OpenDSS</a:t>
            </a:r>
          </a:p>
        </p:txBody>
      </p:sp>
      <p:pic>
        <p:nvPicPr>
          <p:cNvPr id="201731" name="Picture 2" descr="PPT79B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828800"/>
            <a:ext cx="5343525" cy="3933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01732" name="Straight Arrow Connector 3"/>
          <p:cNvCxnSpPr>
            <a:cxnSpLocks noChangeShapeType="1"/>
          </p:cNvCxnSpPr>
          <p:nvPr/>
        </p:nvCxnSpPr>
        <p:spPr bwMode="auto">
          <a:xfrm flipH="1" flipV="1">
            <a:off x="3733800" y="2895600"/>
            <a:ext cx="2514600" cy="609600"/>
          </a:xfrm>
          <a:prstGeom prst="straightConnector1">
            <a:avLst/>
          </a:prstGeom>
          <a:noFill/>
          <a:ln w="38100" algn="ctr">
            <a:solidFill>
              <a:srgbClr val="FF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01733" name="TextBox 4"/>
          <p:cNvSpPr txBox="1">
            <a:spLocks noChangeArrowheads="1"/>
          </p:cNvSpPr>
          <p:nvPr/>
        </p:nvSpPr>
        <p:spPr bwMode="auto">
          <a:xfrm>
            <a:off x="6248400" y="3276600"/>
            <a:ext cx="266700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>
                <a:solidFill>
                  <a:srgbClr val="FF0000"/>
                </a:solidFill>
              </a:rPr>
              <a:t>Double-Click this to create code for processing button click</a:t>
            </a:r>
          </a:p>
        </p:txBody>
      </p:sp>
      <p:cxnSp>
        <p:nvCxnSpPr>
          <p:cNvPr id="201734" name="Straight Arrow Connector 7"/>
          <p:cNvCxnSpPr>
            <a:cxnSpLocks noChangeShapeType="1"/>
          </p:cNvCxnSpPr>
          <p:nvPr/>
        </p:nvCxnSpPr>
        <p:spPr bwMode="auto">
          <a:xfrm flipH="1" flipV="1">
            <a:off x="2819400" y="2895600"/>
            <a:ext cx="3505200" cy="2362200"/>
          </a:xfrm>
          <a:prstGeom prst="straightConnector1">
            <a:avLst/>
          </a:prstGeom>
          <a:noFill/>
          <a:ln w="38100" algn="ctr">
            <a:solidFill>
              <a:srgbClr val="FF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01735" name="TextBox 10"/>
          <p:cNvSpPr txBox="1">
            <a:spLocks noChangeArrowheads="1"/>
          </p:cNvSpPr>
          <p:nvPr/>
        </p:nvSpPr>
        <p:spPr bwMode="auto">
          <a:xfrm>
            <a:off x="6477000" y="5257800"/>
            <a:ext cx="266700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>
                <a:solidFill>
                  <a:srgbClr val="FF0000"/>
                </a:solidFill>
              </a:rPr>
              <a:t>Set the Text property of the button control to </a:t>
            </a:r>
            <a:br>
              <a:rPr lang="en-US" altLang="en-US">
                <a:solidFill>
                  <a:srgbClr val="FF0000"/>
                </a:solidFill>
              </a:rPr>
            </a:br>
            <a:r>
              <a:rPr lang="en-US" altLang="en-US">
                <a:solidFill>
                  <a:srgbClr val="FF0000"/>
                </a:solidFill>
              </a:rPr>
              <a:t>“Start &amp;OpenDSS”</a:t>
            </a:r>
          </a:p>
        </p:txBody>
      </p:sp>
    </p:spTree>
    <p:extLst>
      <p:ext uri="{BB962C8B-B14F-4D97-AF65-F5344CB8AC3E}">
        <p14:creationId xmlns:p14="http://schemas.microsoft.com/office/powerpoint/2010/main" val="2071394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Start OpenDSS and Check if OK</a:t>
            </a:r>
          </a:p>
        </p:txBody>
      </p:sp>
      <p:pic>
        <p:nvPicPr>
          <p:cNvPr id="202755" name="Picture 2" descr="PPTDCEB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676400"/>
            <a:ext cx="6475413" cy="438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02756" name="Straight Arrow Connector 3"/>
          <p:cNvCxnSpPr>
            <a:cxnSpLocks noChangeShapeType="1"/>
          </p:cNvCxnSpPr>
          <p:nvPr/>
        </p:nvCxnSpPr>
        <p:spPr bwMode="auto">
          <a:xfrm flipH="1">
            <a:off x="2667000" y="1828800"/>
            <a:ext cx="2667000" cy="762000"/>
          </a:xfrm>
          <a:prstGeom prst="straightConnector1">
            <a:avLst/>
          </a:prstGeom>
          <a:noFill/>
          <a:ln w="38100" algn="ctr">
            <a:solidFill>
              <a:srgbClr val="FF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02757" name="TextBox 4"/>
          <p:cNvSpPr txBox="1">
            <a:spLocks noChangeArrowheads="1"/>
          </p:cNvSpPr>
          <p:nvPr/>
        </p:nvSpPr>
        <p:spPr bwMode="auto">
          <a:xfrm>
            <a:off x="5410200" y="1447800"/>
            <a:ext cx="266700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>
                <a:solidFill>
                  <a:srgbClr val="FF0000"/>
                </a:solidFill>
              </a:rPr>
              <a:t>Add public variable for Text interface after OpenDSS starts OK</a:t>
            </a:r>
          </a:p>
        </p:txBody>
      </p:sp>
      <p:sp>
        <p:nvSpPr>
          <p:cNvPr id="202758" name="TextBox 6"/>
          <p:cNvSpPr txBox="1">
            <a:spLocks noChangeArrowheads="1"/>
          </p:cNvSpPr>
          <p:nvPr/>
        </p:nvSpPr>
        <p:spPr bwMode="auto">
          <a:xfrm>
            <a:off x="5257800" y="2514600"/>
            <a:ext cx="37338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>
                <a:solidFill>
                  <a:srgbClr val="FF0000"/>
                </a:solidFill>
              </a:rPr>
              <a:t>This is the code generated to handle the button click (named StartButton)</a:t>
            </a:r>
          </a:p>
        </p:txBody>
      </p:sp>
      <p:cxnSp>
        <p:nvCxnSpPr>
          <p:cNvPr id="202759" name="Straight Arrow Connector 7"/>
          <p:cNvCxnSpPr>
            <a:cxnSpLocks noChangeShapeType="1"/>
          </p:cNvCxnSpPr>
          <p:nvPr/>
        </p:nvCxnSpPr>
        <p:spPr bwMode="auto">
          <a:xfrm flipH="1">
            <a:off x="2743200" y="2895600"/>
            <a:ext cx="2590800" cy="838200"/>
          </a:xfrm>
          <a:prstGeom prst="straightConnector1">
            <a:avLst/>
          </a:prstGeom>
          <a:noFill/>
          <a:ln w="38100" algn="ctr">
            <a:solidFill>
              <a:srgbClr val="FF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2760" name="Straight Arrow Connector 10"/>
          <p:cNvCxnSpPr>
            <a:cxnSpLocks noChangeShapeType="1"/>
          </p:cNvCxnSpPr>
          <p:nvPr/>
        </p:nvCxnSpPr>
        <p:spPr bwMode="auto">
          <a:xfrm flipH="1">
            <a:off x="2895600" y="3581400"/>
            <a:ext cx="2743200" cy="685800"/>
          </a:xfrm>
          <a:prstGeom prst="straightConnector1">
            <a:avLst/>
          </a:prstGeom>
          <a:noFill/>
          <a:ln w="38100" algn="ctr">
            <a:solidFill>
              <a:srgbClr val="FF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02761" name="TextBox 12"/>
          <p:cNvSpPr txBox="1">
            <a:spLocks noChangeArrowheads="1"/>
          </p:cNvSpPr>
          <p:nvPr/>
        </p:nvSpPr>
        <p:spPr bwMode="auto">
          <a:xfrm>
            <a:off x="5410200" y="3200400"/>
            <a:ext cx="37338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>
                <a:solidFill>
                  <a:srgbClr val="FF0000"/>
                </a:solidFill>
              </a:rPr>
              <a:t>This connects DSSObj variable to the COM server and loads the server</a:t>
            </a:r>
          </a:p>
        </p:txBody>
      </p:sp>
      <p:cxnSp>
        <p:nvCxnSpPr>
          <p:cNvPr id="202762" name="Straight Arrow Connector 14"/>
          <p:cNvCxnSpPr>
            <a:cxnSpLocks noChangeShapeType="1"/>
          </p:cNvCxnSpPr>
          <p:nvPr/>
        </p:nvCxnSpPr>
        <p:spPr bwMode="auto">
          <a:xfrm flipH="1">
            <a:off x="3124200" y="4343400"/>
            <a:ext cx="2667000" cy="152400"/>
          </a:xfrm>
          <a:prstGeom prst="straightConnector1">
            <a:avLst/>
          </a:prstGeom>
          <a:noFill/>
          <a:ln w="38100" algn="ctr">
            <a:solidFill>
              <a:srgbClr val="FF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02763" name="TextBox 19"/>
          <p:cNvSpPr txBox="1">
            <a:spLocks noChangeArrowheads="1"/>
          </p:cNvSpPr>
          <p:nvPr/>
        </p:nvSpPr>
        <p:spPr bwMode="auto">
          <a:xfrm>
            <a:off x="6248400" y="4114800"/>
            <a:ext cx="28956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>
                <a:solidFill>
                  <a:srgbClr val="FF0000"/>
                </a:solidFill>
              </a:rPr>
              <a:t>Attempt to start the OpenDSS program</a:t>
            </a:r>
          </a:p>
        </p:txBody>
      </p:sp>
      <p:cxnSp>
        <p:nvCxnSpPr>
          <p:cNvPr id="202764" name="Straight Arrow Connector 20"/>
          <p:cNvCxnSpPr>
            <a:cxnSpLocks noChangeShapeType="1"/>
          </p:cNvCxnSpPr>
          <p:nvPr/>
        </p:nvCxnSpPr>
        <p:spPr bwMode="auto">
          <a:xfrm flipH="1" flipV="1">
            <a:off x="3429000" y="5562600"/>
            <a:ext cx="1828800" cy="457200"/>
          </a:xfrm>
          <a:prstGeom prst="straightConnector1">
            <a:avLst/>
          </a:prstGeom>
          <a:noFill/>
          <a:ln w="38100" algn="ctr">
            <a:solidFill>
              <a:srgbClr val="FF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02765" name="TextBox 22"/>
          <p:cNvSpPr txBox="1">
            <a:spLocks noChangeArrowheads="1"/>
          </p:cNvSpPr>
          <p:nvPr/>
        </p:nvSpPr>
        <p:spPr bwMode="auto">
          <a:xfrm>
            <a:off x="5257800" y="5867400"/>
            <a:ext cx="28956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>
                <a:solidFill>
                  <a:srgbClr val="FF0000"/>
                </a:solidFill>
              </a:rPr>
              <a:t>If successful, assign the variable for the Text interface</a:t>
            </a:r>
          </a:p>
        </p:txBody>
      </p:sp>
    </p:spTree>
    <p:extLst>
      <p:ext uri="{BB962C8B-B14F-4D97-AF65-F5344CB8AC3E}">
        <p14:creationId xmlns:p14="http://schemas.microsoft.com/office/powerpoint/2010/main" val="3287626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77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Test it --- Success!</a:t>
            </a:r>
          </a:p>
        </p:txBody>
      </p:sp>
      <p:pic>
        <p:nvPicPr>
          <p:cNvPr id="203779" name="Picture 2" descr="PPT453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209800"/>
            <a:ext cx="7046913" cy="433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3780" name="Picture 3" descr="PPT6E0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295400"/>
            <a:ext cx="1885950" cy="80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03781" name="Straight Arrow Connector 4"/>
          <p:cNvCxnSpPr>
            <a:cxnSpLocks noChangeShapeType="1"/>
          </p:cNvCxnSpPr>
          <p:nvPr/>
        </p:nvCxnSpPr>
        <p:spPr bwMode="auto">
          <a:xfrm flipH="1">
            <a:off x="2438400" y="1524000"/>
            <a:ext cx="2667000" cy="152400"/>
          </a:xfrm>
          <a:prstGeom prst="straightConnector1">
            <a:avLst/>
          </a:prstGeom>
          <a:noFill/>
          <a:ln w="38100" algn="ctr">
            <a:solidFill>
              <a:srgbClr val="FF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03782" name="TextBox 5"/>
          <p:cNvSpPr txBox="1">
            <a:spLocks noChangeArrowheads="1"/>
          </p:cNvSpPr>
          <p:nvPr/>
        </p:nvSpPr>
        <p:spPr bwMode="auto">
          <a:xfrm>
            <a:off x="5257800" y="1295400"/>
            <a:ext cx="28956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>
                <a:solidFill>
                  <a:srgbClr val="FF0000"/>
                </a:solidFill>
              </a:rPr>
              <a:t>Click Start</a:t>
            </a:r>
          </a:p>
        </p:txBody>
      </p:sp>
      <p:cxnSp>
        <p:nvCxnSpPr>
          <p:cNvPr id="203783" name="Straight Arrow Connector 6"/>
          <p:cNvCxnSpPr>
            <a:cxnSpLocks noChangeShapeType="1"/>
          </p:cNvCxnSpPr>
          <p:nvPr/>
        </p:nvCxnSpPr>
        <p:spPr bwMode="auto">
          <a:xfrm flipH="1" flipV="1">
            <a:off x="3657600" y="3124200"/>
            <a:ext cx="2743200" cy="304800"/>
          </a:xfrm>
          <a:prstGeom prst="straightConnector1">
            <a:avLst/>
          </a:prstGeom>
          <a:noFill/>
          <a:ln w="38100" algn="ctr">
            <a:solidFill>
              <a:srgbClr val="FF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03784" name="TextBox 8"/>
          <p:cNvSpPr txBox="1">
            <a:spLocks noChangeArrowheads="1"/>
          </p:cNvSpPr>
          <p:nvPr/>
        </p:nvSpPr>
        <p:spPr bwMode="auto">
          <a:xfrm>
            <a:off x="5867400" y="3581400"/>
            <a:ext cx="28956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>
                <a:solidFill>
                  <a:srgbClr val="FF0000"/>
                </a:solidFill>
              </a:rPr>
              <a:t>Then click this</a:t>
            </a:r>
          </a:p>
          <a:p>
            <a:r>
              <a:rPr lang="en-US" altLang="en-US">
                <a:solidFill>
                  <a:srgbClr val="FF0000"/>
                </a:solidFill>
              </a:rPr>
              <a:t>Now we’re off and running!</a:t>
            </a:r>
          </a:p>
        </p:txBody>
      </p:sp>
    </p:spTree>
    <p:extLst>
      <p:ext uri="{BB962C8B-B14F-4D97-AF65-F5344CB8AC3E}">
        <p14:creationId xmlns:p14="http://schemas.microsoft.com/office/powerpoint/2010/main" val="4117002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Solve the IEEE 123-Bus Test Feeder</a:t>
            </a:r>
          </a:p>
        </p:txBody>
      </p:sp>
      <p:pic>
        <p:nvPicPr>
          <p:cNvPr id="204803" name="Picture 2" descr="PPT882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209800"/>
            <a:ext cx="7240588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804" name="TextBox 3"/>
          <p:cNvSpPr txBox="1">
            <a:spLocks noChangeArrowheads="1"/>
          </p:cNvSpPr>
          <p:nvPr/>
        </p:nvSpPr>
        <p:spPr bwMode="auto">
          <a:xfrm>
            <a:off x="381000" y="1524000"/>
            <a:ext cx="51816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US" altLang="en-US"/>
              <a:t>Add some stuff to the main form</a:t>
            </a:r>
          </a:p>
        </p:txBody>
      </p:sp>
      <p:sp>
        <p:nvSpPr>
          <p:cNvPr id="204805" name="TextBox 4"/>
          <p:cNvSpPr txBox="1">
            <a:spLocks noChangeArrowheads="1"/>
          </p:cNvSpPr>
          <p:nvPr/>
        </p:nvSpPr>
        <p:spPr bwMode="auto">
          <a:xfrm>
            <a:off x="5486400" y="1295400"/>
            <a:ext cx="243840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>
                <a:solidFill>
                  <a:srgbClr val="FF0000"/>
                </a:solidFill>
              </a:rPr>
              <a:t>TextBox with full path name of the IEEE123Master.DSS file</a:t>
            </a:r>
          </a:p>
        </p:txBody>
      </p:sp>
      <p:cxnSp>
        <p:nvCxnSpPr>
          <p:cNvPr id="204806" name="Straight Arrow Connector 5"/>
          <p:cNvCxnSpPr>
            <a:cxnSpLocks noChangeShapeType="1"/>
          </p:cNvCxnSpPr>
          <p:nvPr/>
        </p:nvCxnSpPr>
        <p:spPr bwMode="auto">
          <a:xfrm flipH="1">
            <a:off x="3657600" y="1752600"/>
            <a:ext cx="2057400" cy="1143000"/>
          </a:xfrm>
          <a:prstGeom prst="straightConnector1">
            <a:avLst/>
          </a:prstGeom>
          <a:noFill/>
          <a:ln w="38100" algn="ctr">
            <a:solidFill>
              <a:srgbClr val="FF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2176500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Start Button Code</a:t>
            </a:r>
          </a:p>
        </p:txBody>
      </p:sp>
      <p:pic>
        <p:nvPicPr>
          <p:cNvPr id="205827" name="Picture 2" descr="PPTCA3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828800"/>
            <a:ext cx="5819775" cy="441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828" name="TextBox 3"/>
          <p:cNvSpPr txBox="1">
            <a:spLocks noChangeArrowheads="1"/>
          </p:cNvSpPr>
          <p:nvPr/>
        </p:nvSpPr>
        <p:spPr bwMode="auto">
          <a:xfrm>
            <a:off x="4953000" y="4572000"/>
            <a:ext cx="34290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>
                <a:solidFill>
                  <a:srgbClr val="FF0000"/>
                </a:solidFill>
              </a:rPr>
              <a:t>No message on successful start</a:t>
            </a:r>
          </a:p>
        </p:txBody>
      </p:sp>
      <p:cxnSp>
        <p:nvCxnSpPr>
          <p:cNvPr id="205829" name="Straight Arrow Connector 4"/>
          <p:cNvCxnSpPr>
            <a:cxnSpLocks noChangeShapeType="1"/>
          </p:cNvCxnSpPr>
          <p:nvPr/>
        </p:nvCxnSpPr>
        <p:spPr bwMode="auto">
          <a:xfrm flipH="1">
            <a:off x="2819400" y="1828800"/>
            <a:ext cx="2057400" cy="457200"/>
          </a:xfrm>
          <a:prstGeom prst="straightConnector1">
            <a:avLst/>
          </a:prstGeom>
          <a:noFill/>
          <a:ln w="38100" algn="ctr">
            <a:solidFill>
              <a:srgbClr val="FF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05830" name="TextBox 7"/>
          <p:cNvSpPr txBox="1">
            <a:spLocks noChangeArrowheads="1"/>
          </p:cNvSpPr>
          <p:nvPr/>
        </p:nvSpPr>
        <p:spPr bwMode="auto">
          <a:xfrm>
            <a:off x="5029200" y="1600200"/>
            <a:ext cx="34290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US" altLang="en-US">
                <a:solidFill>
                  <a:srgbClr val="FF0000"/>
                </a:solidFill>
              </a:rPr>
              <a:t>New Helper Variables</a:t>
            </a:r>
          </a:p>
        </p:txBody>
      </p:sp>
      <p:cxnSp>
        <p:nvCxnSpPr>
          <p:cNvPr id="205831" name="Straight Arrow Connector 8"/>
          <p:cNvCxnSpPr>
            <a:cxnSpLocks noChangeShapeType="1"/>
          </p:cNvCxnSpPr>
          <p:nvPr/>
        </p:nvCxnSpPr>
        <p:spPr bwMode="auto">
          <a:xfrm flipH="1">
            <a:off x="3200400" y="4724400"/>
            <a:ext cx="1981200" cy="228600"/>
          </a:xfrm>
          <a:prstGeom prst="straightConnector1">
            <a:avLst/>
          </a:prstGeom>
          <a:noFill/>
          <a:ln w="38100" algn="ctr">
            <a:solidFill>
              <a:srgbClr val="FF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05832" name="TextBox 10"/>
          <p:cNvSpPr txBox="1">
            <a:spLocks noChangeArrowheads="1"/>
          </p:cNvSpPr>
          <p:nvPr/>
        </p:nvSpPr>
        <p:spPr bwMode="auto">
          <a:xfrm>
            <a:off x="5029200" y="5715000"/>
            <a:ext cx="34290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>
                <a:solidFill>
                  <a:srgbClr val="FF0000"/>
                </a:solidFill>
              </a:rPr>
              <a:t>Set the new variables</a:t>
            </a:r>
          </a:p>
        </p:txBody>
      </p:sp>
      <p:cxnSp>
        <p:nvCxnSpPr>
          <p:cNvPr id="205833" name="Straight Arrow Connector 11"/>
          <p:cNvCxnSpPr>
            <a:cxnSpLocks noChangeShapeType="1"/>
          </p:cNvCxnSpPr>
          <p:nvPr/>
        </p:nvCxnSpPr>
        <p:spPr bwMode="auto">
          <a:xfrm flipH="1" flipV="1">
            <a:off x="3886200" y="5791200"/>
            <a:ext cx="1066800" cy="76200"/>
          </a:xfrm>
          <a:prstGeom prst="straightConnector1">
            <a:avLst/>
          </a:prstGeom>
          <a:noFill/>
          <a:ln w="38100" algn="ctr">
            <a:solidFill>
              <a:srgbClr val="FF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3860489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What is the OpenDSS? (cont’d)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What it is </a:t>
            </a:r>
            <a:r>
              <a:rPr lang="en-US" altLang="en-US" u="sng" smtClean="0"/>
              <a:t>NOT</a:t>
            </a:r>
          </a:p>
          <a:p>
            <a:pPr lvl="1" eaLnBrk="1" hangingPunct="1"/>
            <a:r>
              <a:rPr lang="en-US" altLang="en-US" smtClean="0"/>
              <a:t>An </a:t>
            </a:r>
            <a:r>
              <a:rPr lang="en-US" altLang="en-US" i="1" smtClean="0"/>
              <a:t>Electromagnetic</a:t>
            </a:r>
            <a:r>
              <a:rPr lang="en-US" altLang="en-US" smtClean="0"/>
              <a:t> transients solver (Time Domain)</a:t>
            </a:r>
          </a:p>
          <a:p>
            <a:pPr lvl="2" eaLnBrk="1" hangingPunct="1"/>
            <a:r>
              <a:rPr lang="en-US" altLang="en-US" smtClean="0"/>
              <a:t>It can solve </a:t>
            </a:r>
            <a:r>
              <a:rPr lang="en-US" altLang="en-US" i="1" smtClean="0"/>
              <a:t>Electromechanical transients</a:t>
            </a:r>
          </a:p>
          <a:p>
            <a:pPr lvl="3" eaLnBrk="1" hangingPunct="1"/>
            <a:r>
              <a:rPr lang="en-US" altLang="en-US" smtClean="0"/>
              <a:t>Frequency Domain =&gt; “Dynamics” mode</a:t>
            </a:r>
          </a:p>
          <a:p>
            <a:pPr lvl="3" eaLnBrk="1" hangingPunct="1"/>
            <a:r>
              <a:rPr lang="en-US" altLang="en-US" smtClean="0"/>
              <a:t>All solutions are in </a:t>
            </a:r>
            <a:r>
              <a:rPr lang="en-US" altLang="en-US" b="1" i="1" smtClean="0"/>
              <a:t>phasors </a:t>
            </a:r>
            <a:r>
              <a:rPr lang="en-US" altLang="en-US" smtClean="0"/>
              <a:t>(complex math)</a:t>
            </a:r>
          </a:p>
          <a:p>
            <a:pPr lvl="1" eaLnBrk="1" hangingPunct="1"/>
            <a:r>
              <a:rPr lang="en-US" altLang="en-US" smtClean="0"/>
              <a:t>Not a “Power Flow” program</a:t>
            </a:r>
          </a:p>
          <a:p>
            <a:pPr lvl="1" eaLnBrk="1" hangingPunct="1"/>
            <a:r>
              <a:rPr lang="en-US" altLang="en-US" smtClean="0"/>
              <a:t>Not a radial circuit solver</a:t>
            </a:r>
          </a:p>
          <a:p>
            <a:pPr lvl="2" eaLnBrk="1" hangingPunct="1"/>
            <a:r>
              <a:rPr lang="en-US" altLang="en-US" smtClean="0"/>
              <a:t>Does meshed networks with equal ease</a:t>
            </a:r>
          </a:p>
          <a:p>
            <a:pPr lvl="1" eaLnBrk="1" hangingPunct="1"/>
            <a:r>
              <a:rPr lang="en-US" altLang="en-US" smtClean="0"/>
              <a:t>Not a distribution data management tool</a:t>
            </a:r>
          </a:p>
          <a:p>
            <a:pPr lvl="2" eaLnBrk="1" hangingPunct="1"/>
            <a:r>
              <a:rPr lang="en-US" altLang="en-US" smtClean="0"/>
              <a:t>It is a </a:t>
            </a:r>
            <a:r>
              <a:rPr lang="en-US" altLang="en-US" i="1" smtClean="0"/>
              <a:t>simulation engine </a:t>
            </a:r>
            <a:r>
              <a:rPr lang="en-US" altLang="en-US" smtClean="0"/>
              <a:t>designed to work with data extracted from one or more utility databases</a:t>
            </a:r>
          </a:p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4252647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Compile Button Code</a:t>
            </a:r>
          </a:p>
        </p:txBody>
      </p:sp>
      <p:pic>
        <p:nvPicPr>
          <p:cNvPr id="206851" name="Picture 2" descr="PPTEDF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057400"/>
            <a:ext cx="5799138" cy="281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6852" name="TextBox 3"/>
          <p:cNvSpPr txBox="1">
            <a:spLocks noChangeArrowheads="1"/>
          </p:cNvSpPr>
          <p:nvPr/>
        </p:nvSpPr>
        <p:spPr bwMode="auto">
          <a:xfrm>
            <a:off x="609600" y="1524000"/>
            <a:ext cx="45720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US" altLang="en-US"/>
              <a:t>Sends Compile command to text interface</a:t>
            </a:r>
          </a:p>
        </p:txBody>
      </p:sp>
      <p:sp>
        <p:nvSpPr>
          <p:cNvPr id="206853" name="TextBox 4"/>
          <p:cNvSpPr txBox="1">
            <a:spLocks noChangeArrowheads="1"/>
          </p:cNvSpPr>
          <p:nvPr/>
        </p:nvSpPr>
        <p:spPr bwMode="auto">
          <a:xfrm>
            <a:off x="5562600" y="1524000"/>
            <a:ext cx="34290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>
                <a:solidFill>
                  <a:srgbClr val="FF0000"/>
                </a:solidFill>
              </a:rPr>
              <a:t>Contents of TextBox</a:t>
            </a:r>
          </a:p>
        </p:txBody>
      </p:sp>
      <p:cxnSp>
        <p:nvCxnSpPr>
          <p:cNvPr id="206854" name="Straight Arrow Connector 5"/>
          <p:cNvCxnSpPr>
            <a:cxnSpLocks noChangeShapeType="1"/>
          </p:cNvCxnSpPr>
          <p:nvPr/>
        </p:nvCxnSpPr>
        <p:spPr bwMode="auto">
          <a:xfrm flipH="1">
            <a:off x="5334000" y="1981200"/>
            <a:ext cx="1447800" cy="609600"/>
          </a:xfrm>
          <a:prstGeom prst="straightConnector1">
            <a:avLst/>
          </a:prstGeom>
          <a:noFill/>
          <a:ln w="38100" algn="ctr">
            <a:solidFill>
              <a:srgbClr val="FF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06855" name="TextBox 10"/>
          <p:cNvSpPr txBox="1">
            <a:spLocks noChangeArrowheads="1"/>
          </p:cNvSpPr>
          <p:nvPr/>
        </p:nvSpPr>
        <p:spPr bwMode="auto">
          <a:xfrm>
            <a:off x="5562600" y="2819400"/>
            <a:ext cx="34290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>
                <a:solidFill>
                  <a:srgbClr val="FF0000"/>
                </a:solidFill>
              </a:rPr>
              <a:t>Check Error Number on return</a:t>
            </a:r>
          </a:p>
        </p:txBody>
      </p:sp>
      <p:cxnSp>
        <p:nvCxnSpPr>
          <p:cNvPr id="206856" name="Straight Arrow Connector 11"/>
          <p:cNvCxnSpPr>
            <a:cxnSpLocks noChangeShapeType="1"/>
          </p:cNvCxnSpPr>
          <p:nvPr/>
        </p:nvCxnSpPr>
        <p:spPr bwMode="auto">
          <a:xfrm flipH="1" flipV="1">
            <a:off x="3657600" y="2895600"/>
            <a:ext cx="2209800" cy="76200"/>
          </a:xfrm>
          <a:prstGeom prst="straightConnector1">
            <a:avLst/>
          </a:prstGeom>
          <a:noFill/>
          <a:ln w="38100" algn="ctr">
            <a:solidFill>
              <a:srgbClr val="FF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06857" name="TextBox 13"/>
          <p:cNvSpPr txBox="1">
            <a:spLocks noChangeArrowheads="1"/>
          </p:cNvSpPr>
          <p:nvPr/>
        </p:nvSpPr>
        <p:spPr bwMode="auto">
          <a:xfrm>
            <a:off x="5105400" y="3505200"/>
            <a:ext cx="34290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>
                <a:solidFill>
                  <a:srgbClr val="FF0000"/>
                </a:solidFill>
              </a:rPr>
              <a:t>If error, show result message</a:t>
            </a:r>
          </a:p>
          <a:p>
            <a:r>
              <a:rPr lang="en-US" altLang="en-US">
                <a:solidFill>
                  <a:srgbClr val="FF0000"/>
                </a:solidFill>
              </a:rPr>
              <a:t>Otherwise show “No Errors.”</a:t>
            </a:r>
          </a:p>
        </p:txBody>
      </p:sp>
      <p:cxnSp>
        <p:nvCxnSpPr>
          <p:cNvPr id="206858" name="Straight Arrow Connector 14"/>
          <p:cNvCxnSpPr>
            <a:cxnSpLocks noChangeShapeType="1"/>
          </p:cNvCxnSpPr>
          <p:nvPr/>
        </p:nvCxnSpPr>
        <p:spPr bwMode="auto">
          <a:xfrm flipH="1" flipV="1">
            <a:off x="4343400" y="3352800"/>
            <a:ext cx="1066800" cy="304800"/>
          </a:xfrm>
          <a:prstGeom prst="straightConnector1">
            <a:avLst/>
          </a:prstGeom>
          <a:noFill/>
          <a:ln w="38100" algn="ctr">
            <a:solidFill>
              <a:srgbClr val="FF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6859" name="Straight Arrow Connector 16"/>
          <p:cNvCxnSpPr>
            <a:cxnSpLocks noChangeShapeType="1"/>
          </p:cNvCxnSpPr>
          <p:nvPr/>
        </p:nvCxnSpPr>
        <p:spPr bwMode="auto">
          <a:xfrm flipH="1">
            <a:off x="4114800" y="4038600"/>
            <a:ext cx="1295400" cy="228600"/>
          </a:xfrm>
          <a:prstGeom prst="straightConnector1">
            <a:avLst/>
          </a:prstGeom>
          <a:noFill/>
          <a:ln w="38100" algn="ctr">
            <a:solidFill>
              <a:srgbClr val="FF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288236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7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Solve Button Code</a:t>
            </a:r>
          </a:p>
        </p:txBody>
      </p:sp>
      <p:pic>
        <p:nvPicPr>
          <p:cNvPr id="207875" name="Picture 2" descr="PPT4DE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362200"/>
            <a:ext cx="5789613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7876" name="TextBox 3"/>
          <p:cNvSpPr txBox="1">
            <a:spLocks noChangeArrowheads="1"/>
          </p:cNvSpPr>
          <p:nvPr/>
        </p:nvSpPr>
        <p:spPr bwMode="auto">
          <a:xfrm>
            <a:off x="5105400" y="1752600"/>
            <a:ext cx="34290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>
                <a:solidFill>
                  <a:srgbClr val="FF0000"/>
                </a:solidFill>
              </a:rPr>
              <a:t>Invoke Solve method in Solution interface</a:t>
            </a:r>
          </a:p>
        </p:txBody>
      </p:sp>
      <p:cxnSp>
        <p:nvCxnSpPr>
          <p:cNvPr id="207877" name="Straight Arrow Connector 4"/>
          <p:cNvCxnSpPr>
            <a:cxnSpLocks noChangeShapeType="1"/>
          </p:cNvCxnSpPr>
          <p:nvPr/>
        </p:nvCxnSpPr>
        <p:spPr bwMode="auto">
          <a:xfrm flipH="1">
            <a:off x="2895600" y="2133600"/>
            <a:ext cx="3352800" cy="762000"/>
          </a:xfrm>
          <a:prstGeom prst="straightConnector1">
            <a:avLst/>
          </a:prstGeom>
          <a:noFill/>
          <a:ln w="38100" algn="ctr">
            <a:solidFill>
              <a:srgbClr val="FF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07878" name="TextBox 7"/>
          <p:cNvSpPr txBox="1">
            <a:spLocks noChangeArrowheads="1"/>
          </p:cNvSpPr>
          <p:nvPr/>
        </p:nvSpPr>
        <p:spPr bwMode="auto">
          <a:xfrm>
            <a:off x="5257800" y="2895600"/>
            <a:ext cx="34290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>
                <a:solidFill>
                  <a:srgbClr val="FF0000"/>
                </a:solidFill>
              </a:rPr>
              <a:t>Check for lack of convergence</a:t>
            </a:r>
          </a:p>
        </p:txBody>
      </p:sp>
      <p:cxnSp>
        <p:nvCxnSpPr>
          <p:cNvPr id="207879" name="Straight Arrow Connector 10"/>
          <p:cNvCxnSpPr>
            <a:cxnSpLocks noChangeShapeType="1"/>
          </p:cNvCxnSpPr>
          <p:nvPr/>
        </p:nvCxnSpPr>
        <p:spPr bwMode="auto">
          <a:xfrm flipH="1">
            <a:off x="3429000" y="3048000"/>
            <a:ext cx="2057400" cy="76200"/>
          </a:xfrm>
          <a:prstGeom prst="straightConnector1">
            <a:avLst/>
          </a:prstGeom>
          <a:noFill/>
          <a:ln w="38100" algn="ctr">
            <a:solidFill>
              <a:srgbClr val="FF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3245781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Show Results Button Code</a:t>
            </a:r>
          </a:p>
        </p:txBody>
      </p:sp>
      <p:pic>
        <p:nvPicPr>
          <p:cNvPr id="208899" name="Picture 2" descr="PPTE44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590800"/>
            <a:ext cx="57086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8900" name="TextBox 3"/>
          <p:cNvSpPr txBox="1">
            <a:spLocks noChangeArrowheads="1"/>
          </p:cNvSpPr>
          <p:nvPr/>
        </p:nvSpPr>
        <p:spPr bwMode="auto">
          <a:xfrm>
            <a:off x="685800" y="1752600"/>
            <a:ext cx="57150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/>
              <a:t>Simply sends three commands to Text interface</a:t>
            </a:r>
          </a:p>
        </p:txBody>
      </p:sp>
    </p:spTree>
    <p:extLst>
      <p:ext uri="{BB962C8B-B14F-4D97-AF65-F5344CB8AC3E}">
        <p14:creationId xmlns:p14="http://schemas.microsoft.com/office/powerpoint/2010/main" val="3006971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What Do You want to Do?</a:t>
            </a:r>
          </a:p>
        </p:txBody>
      </p:sp>
      <p:sp>
        <p:nvSpPr>
          <p:cNvPr id="209923" name="TextBox 3"/>
          <p:cNvSpPr txBox="1">
            <a:spLocks noChangeArrowheads="1"/>
          </p:cNvSpPr>
          <p:nvPr/>
        </p:nvSpPr>
        <p:spPr bwMode="auto">
          <a:xfrm>
            <a:off x="1066800" y="3048000"/>
            <a:ext cx="66294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/>
              <a:t>Add other functions to the app or do other C# demos …</a:t>
            </a:r>
          </a:p>
        </p:txBody>
      </p:sp>
    </p:spTree>
    <p:extLst>
      <p:ext uri="{BB962C8B-B14F-4D97-AF65-F5344CB8AC3E}">
        <p14:creationId xmlns:p14="http://schemas.microsoft.com/office/powerpoint/2010/main" val="3769265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74618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Built-in Solution Modes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Snapshot (static) Power Flow </a:t>
            </a:r>
          </a:p>
          <a:p>
            <a:pPr eaLnBrk="1" hangingPunct="1"/>
            <a:r>
              <a:rPr lang="en-US" altLang="en-US" smtClean="0"/>
              <a:t>Direct (non-iterative)</a:t>
            </a:r>
          </a:p>
          <a:p>
            <a:pPr eaLnBrk="1" hangingPunct="1"/>
            <a:r>
              <a:rPr lang="en-US" altLang="en-US" smtClean="0"/>
              <a:t>Daily mode (default: 24 1-hr increments)</a:t>
            </a:r>
          </a:p>
          <a:p>
            <a:pPr eaLnBrk="1" hangingPunct="1"/>
            <a:r>
              <a:rPr lang="en-US" altLang="en-US" smtClean="0"/>
              <a:t>Yearly mode (default 8760 1-hr increments)</a:t>
            </a:r>
          </a:p>
          <a:p>
            <a:pPr eaLnBrk="1" hangingPunct="1"/>
            <a:r>
              <a:rPr lang="en-US" altLang="en-US" smtClean="0"/>
              <a:t>Duty cycle (1 to 5s increments)</a:t>
            </a:r>
          </a:p>
          <a:p>
            <a:pPr eaLnBrk="1" hangingPunct="1"/>
            <a:r>
              <a:rPr lang="en-US" altLang="en-US" smtClean="0"/>
              <a:t>Dynamics (electromechanical transients)</a:t>
            </a:r>
          </a:p>
          <a:p>
            <a:pPr eaLnBrk="1" hangingPunct="1"/>
            <a:r>
              <a:rPr lang="en-US" altLang="en-US" smtClean="0"/>
              <a:t>Fault study</a:t>
            </a:r>
          </a:p>
          <a:p>
            <a:pPr eaLnBrk="1" hangingPunct="1"/>
            <a:r>
              <a:rPr lang="en-US" altLang="en-US" smtClean="0"/>
              <a:t>Monte carlo fault study</a:t>
            </a:r>
          </a:p>
          <a:p>
            <a:pPr eaLnBrk="1" hangingPunct="1"/>
            <a:r>
              <a:rPr lang="en-US" altLang="en-US" smtClean="0"/>
              <a:t>Harmonics</a:t>
            </a:r>
          </a:p>
          <a:p>
            <a:pPr eaLnBrk="1" hangingPunct="1"/>
            <a:r>
              <a:rPr lang="en-US" altLang="en-US" smtClean="0"/>
              <a:t>Custom user-defined solutions</a:t>
            </a:r>
          </a:p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262712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Controls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A key feature is that </a:t>
            </a:r>
            <a:r>
              <a:rPr lang="en-US" altLang="en-US" b="1" dirty="0" smtClean="0"/>
              <a:t>controls are modeled separately </a:t>
            </a:r>
            <a:r>
              <a:rPr lang="en-US" altLang="en-US" dirty="0" smtClean="0"/>
              <a:t>from the devices being controlled</a:t>
            </a:r>
          </a:p>
          <a:p>
            <a:pPr lvl="1" eaLnBrk="1" hangingPunct="1"/>
            <a:r>
              <a:rPr lang="en-US" altLang="en-US" dirty="0" smtClean="0"/>
              <a:t>Capacitors</a:t>
            </a:r>
          </a:p>
          <a:p>
            <a:pPr lvl="1" eaLnBrk="1" hangingPunct="1"/>
            <a:r>
              <a:rPr lang="en-US" altLang="en-US" dirty="0" smtClean="0"/>
              <a:t>Regulators/</a:t>
            </a:r>
            <a:r>
              <a:rPr lang="en-US" altLang="en-US" dirty="0" err="1" smtClean="0"/>
              <a:t>tapchangers</a:t>
            </a:r>
            <a:endParaRPr lang="en-US" altLang="en-US" dirty="0" smtClean="0"/>
          </a:p>
          <a:p>
            <a:pPr lvl="1" eaLnBrk="1" hangingPunct="1"/>
            <a:r>
              <a:rPr lang="en-US" altLang="en-US" dirty="0" smtClean="0"/>
              <a:t>Storage controllers</a:t>
            </a:r>
          </a:p>
          <a:p>
            <a:pPr lvl="1" eaLnBrk="1" hangingPunct="1"/>
            <a:r>
              <a:rPr lang="en-US" altLang="en-US" dirty="0" smtClean="0"/>
              <a:t>Inverter control</a:t>
            </a:r>
          </a:p>
          <a:p>
            <a:pPr lvl="1" eaLnBrk="1" hangingPunct="1"/>
            <a:r>
              <a:rPr lang="en-US" altLang="en-US" dirty="0" smtClean="0"/>
              <a:t>Switch control</a:t>
            </a:r>
          </a:p>
          <a:p>
            <a:pPr lvl="1" eaLnBrk="1" hangingPunct="1"/>
            <a:r>
              <a:rPr lang="en-US" altLang="en-US" dirty="0" smtClean="0"/>
              <a:t>Relays, Reclosers, and Fuses are controls</a:t>
            </a:r>
          </a:p>
        </p:txBody>
      </p:sp>
    </p:spTree>
    <p:extLst>
      <p:ext uri="{BB962C8B-B14F-4D97-AF65-F5344CB8AC3E}">
        <p14:creationId xmlns:p14="http://schemas.microsoft.com/office/powerpoint/2010/main" val="846256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ChangeArrowheads="1"/>
          </p:cNvSpPr>
          <p:nvPr/>
        </p:nvSpPr>
        <p:spPr bwMode="auto">
          <a:xfrm>
            <a:off x="1143000" y="1676400"/>
            <a:ext cx="6446838" cy="4614863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Overall Model Concept (1997)</a:t>
            </a:r>
          </a:p>
        </p:txBody>
      </p:sp>
      <p:sp>
        <p:nvSpPr>
          <p:cNvPr id="26628" name="Rectangle 4"/>
          <p:cNvSpPr>
            <a:spLocks noChangeArrowheads="1"/>
          </p:cNvSpPr>
          <p:nvPr/>
        </p:nvSpPr>
        <p:spPr bwMode="auto">
          <a:xfrm>
            <a:off x="1828800" y="7858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pic>
        <p:nvPicPr>
          <p:cNvPr id="26629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9600" y="1871663"/>
            <a:ext cx="4452938" cy="4291012"/>
          </a:xfrm>
          <a:prstGeom prst="rect">
            <a:avLst/>
          </a:prstGeom>
          <a:solidFill>
            <a:srgbClr val="CCFF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179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smtClean="0"/>
              <a:t>Control Modes</a:t>
            </a:r>
            <a:br>
              <a:rPr lang="en-US" altLang="en-US" smtClean="0"/>
            </a:br>
            <a:endParaRPr lang="en-US" altLang="en-US" smtClean="0"/>
          </a:p>
        </p:txBody>
      </p:sp>
      <p:sp>
        <p:nvSpPr>
          <p:cNvPr id="2765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Static</a:t>
            </a:r>
          </a:p>
          <a:p>
            <a:pPr lvl="1" eaLnBrk="1" hangingPunct="1"/>
            <a:r>
              <a:rPr lang="en-US" altLang="en-US" smtClean="0"/>
              <a:t>Power flows with large time steps</a:t>
            </a:r>
          </a:p>
          <a:p>
            <a:pPr lvl="1" eaLnBrk="1" hangingPunct="1"/>
            <a:endParaRPr lang="en-US" altLang="en-US" smtClean="0"/>
          </a:p>
          <a:p>
            <a:pPr eaLnBrk="1" hangingPunct="1"/>
            <a:r>
              <a:rPr lang="en-US" altLang="en-US" smtClean="0"/>
              <a:t>Time</a:t>
            </a:r>
          </a:p>
          <a:p>
            <a:pPr lvl="1" eaLnBrk="1" hangingPunct="1"/>
            <a:r>
              <a:rPr lang="en-US" altLang="en-US" smtClean="0"/>
              <a:t>Control queue employed to delay actions</a:t>
            </a:r>
          </a:p>
          <a:p>
            <a:pPr lvl="1" eaLnBrk="1" hangingPunct="1"/>
            <a:r>
              <a:rPr lang="en-US" altLang="en-US" smtClean="0"/>
              <a:t>Control acts when time is reached</a:t>
            </a:r>
          </a:p>
          <a:p>
            <a:pPr lvl="1" eaLnBrk="1" hangingPunct="1"/>
            <a:endParaRPr lang="en-US" altLang="en-US" smtClean="0"/>
          </a:p>
          <a:p>
            <a:pPr eaLnBrk="1" hangingPunct="1"/>
            <a:r>
              <a:rPr lang="en-US" altLang="en-US" smtClean="0"/>
              <a:t>Event</a:t>
            </a:r>
          </a:p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664260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User Interfaces Currently Implemented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457200" indent="-457200" eaLnBrk="1" hangingPunct="1">
              <a:defRPr/>
            </a:pPr>
            <a:r>
              <a:rPr lang="en-US" dirty="0" smtClean="0"/>
              <a:t>A </a:t>
            </a:r>
            <a:r>
              <a:rPr lang="en-US" b="1" dirty="0" smtClean="0"/>
              <a:t>stand-alone executable </a:t>
            </a:r>
            <a:r>
              <a:rPr lang="en-US" dirty="0" smtClean="0"/>
              <a:t>program that provides a text-based interface (multiple windows) </a:t>
            </a:r>
          </a:p>
          <a:p>
            <a:pPr marL="744538" lvl="1" indent="-457200" eaLnBrk="1" hangingPunct="1">
              <a:defRPr/>
            </a:pPr>
            <a:r>
              <a:rPr lang="en-US" dirty="0" smtClean="0"/>
              <a:t>Some graphical output is also provided. </a:t>
            </a:r>
          </a:p>
          <a:p>
            <a:pPr marL="744538" lvl="1" indent="-457200" eaLnBrk="1" hangingPunct="1">
              <a:defRPr/>
            </a:pPr>
            <a:r>
              <a:rPr lang="en-US" dirty="0" smtClean="0"/>
              <a:t>No graphical input is provided.</a:t>
            </a:r>
          </a:p>
          <a:p>
            <a:pPr marL="457200" indent="-457200" eaLnBrk="1" hangingPunct="1">
              <a:defRPr/>
            </a:pPr>
            <a:r>
              <a:rPr lang="en-US" dirty="0" smtClean="0"/>
              <a:t>An </a:t>
            </a:r>
            <a:r>
              <a:rPr lang="en-US" b="1" dirty="0" smtClean="0"/>
              <a:t>in-process COM server</a:t>
            </a:r>
            <a:r>
              <a:rPr lang="en-US" dirty="0" smtClean="0"/>
              <a:t> (for Windows) that supports driving the simulator from user-written programs. </a:t>
            </a:r>
          </a:p>
          <a:p>
            <a:pPr marL="857250" lvl="1" indent="-457200" eaLnBrk="1" hangingPunct="1">
              <a:defRPr/>
            </a:pPr>
            <a:r>
              <a:rPr lang="en-US" dirty="0" smtClean="0"/>
              <a:t>32-bit and 64-bit (New in 2012)</a:t>
            </a:r>
          </a:p>
          <a:p>
            <a:pPr marL="457200" indent="-457200" eaLnBrk="1" hangingPunct="1">
              <a:defRPr/>
            </a:pPr>
            <a:r>
              <a:rPr lang="en-US" b="1" dirty="0" smtClean="0"/>
              <a:t>EPRI Program 174</a:t>
            </a:r>
            <a:r>
              <a:rPr lang="en-US" dirty="0" smtClean="0"/>
              <a:t> funders have access to </a:t>
            </a:r>
            <a:r>
              <a:rPr lang="en-US" i="1" dirty="0" err="1" smtClean="0"/>
              <a:t>DGScreener</a:t>
            </a:r>
            <a:r>
              <a:rPr lang="en-US" i="1" dirty="0" smtClean="0"/>
              <a:t>, </a:t>
            </a:r>
            <a:r>
              <a:rPr lang="en-US" dirty="0" smtClean="0"/>
              <a:t>an interface to </a:t>
            </a:r>
            <a:r>
              <a:rPr lang="en-US" dirty="0" err="1" smtClean="0"/>
              <a:t>OpenDSS</a:t>
            </a:r>
            <a:endParaRPr lang="en-US" dirty="0" smtClean="0"/>
          </a:p>
          <a:p>
            <a:pPr marL="457200" indent="-457200" eaLnBrk="1" hangingPunct="1">
              <a:defRPr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694285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Why Scripting and COM?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457200" indent="-457200" eaLnBrk="1" hangingPunct="1">
              <a:defRPr/>
            </a:pPr>
            <a:r>
              <a:rPr lang="en-US" dirty="0" smtClean="0"/>
              <a:t>More flexible</a:t>
            </a:r>
            <a:r>
              <a:rPr lang="en-US" dirty="0"/>
              <a:t> </a:t>
            </a:r>
            <a:r>
              <a:rPr lang="en-US" dirty="0" smtClean="0"/>
              <a:t>than static dialog forms</a:t>
            </a:r>
          </a:p>
          <a:p>
            <a:pPr marL="457200" indent="-457200" eaLnBrk="1" hangingPunct="1">
              <a:defRPr/>
            </a:pPr>
            <a:r>
              <a:rPr lang="en-US" dirty="0" smtClean="0"/>
              <a:t>No two Smart Grid simulations alike</a:t>
            </a:r>
          </a:p>
          <a:p>
            <a:pPr marL="457200" indent="-457200" eaLnBrk="1" hangingPunct="1">
              <a:defRPr/>
            </a:pPr>
            <a:r>
              <a:rPr lang="en-US" dirty="0" smtClean="0"/>
              <a:t>Not possible to predict what users will want to do</a:t>
            </a:r>
          </a:p>
          <a:p>
            <a:pPr marL="800100" lvl="1" indent="-457200">
              <a:defRPr/>
            </a:pPr>
            <a:r>
              <a:rPr lang="en-US" b="1" dirty="0" smtClean="0"/>
              <a:t>COM = Component Object Model</a:t>
            </a:r>
          </a:p>
          <a:p>
            <a:pPr marL="800100" lvl="1" indent="-457200">
              <a:defRPr/>
            </a:pPr>
            <a:r>
              <a:rPr lang="en-US" dirty="0" smtClean="0"/>
              <a:t>Supported by nearly all programming languages, Microsoft Office, MATLAB, Python, </a:t>
            </a:r>
            <a:r>
              <a:rPr lang="en-US" dirty="0" err="1" smtClean="0"/>
              <a:t>etc</a:t>
            </a:r>
            <a:r>
              <a:rPr lang="en-US" dirty="0" smtClean="0"/>
              <a:t> that run on Windows</a:t>
            </a:r>
            <a:endParaRPr lang="en-US" dirty="0" smtClean="0"/>
          </a:p>
          <a:p>
            <a:pPr marL="800100" lvl="1" indent="-457200">
              <a:defRPr/>
            </a:pPr>
            <a:r>
              <a:rPr lang="en-US" dirty="0" smtClean="0"/>
              <a:t>Allows user to write their own algorithms</a:t>
            </a:r>
          </a:p>
          <a:p>
            <a:pPr marL="1082675" lvl="2" indent="-457200">
              <a:defRPr/>
            </a:pPr>
            <a:r>
              <a:rPr lang="en-US" dirty="0" smtClean="0"/>
              <a:t>For things like DA controllers</a:t>
            </a:r>
            <a:r>
              <a:rPr lang="en-US" dirty="0"/>
              <a:t> </a:t>
            </a:r>
            <a:r>
              <a:rPr lang="en-US" dirty="0" smtClean="0"/>
              <a:t>and DMS simulators</a:t>
            </a:r>
          </a:p>
          <a:p>
            <a:pPr marL="1082675" lvl="2" indent="-457200">
              <a:defRPr/>
            </a:pPr>
            <a:r>
              <a:rPr lang="en-US" dirty="0" smtClean="0"/>
              <a:t>Co-simulation of power and communications</a:t>
            </a:r>
          </a:p>
          <a:p>
            <a:pPr marL="800100" lvl="1" indent="-457200">
              <a:defRPr/>
            </a:pPr>
            <a:r>
              <a:rPr lang="en-US" dirty="0" smtClean="0"/>
              <a:t>COM is not familiar to most power engineers but is powerful means of scripting</a:t>
            </a:r>
          </a:p>
        </p:txBody>
      </p:sp>
    </p:spTree>
    <p:extLst>
      <p:ext uri="{BB962C8B-B14F-4D97-AF65-F5344CB8AC3E}">
        <p14:creationId xmlns:p14="http://schemas.microsoft.com/office/powerpoint/2010/main" val="726066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COM?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 = Component Object Model</a:t>
            </a:r>
          </a:p>
          <a:p>
            <a:r>
              <a:rPr lang="en-US" dirty="0" smtClean="0"/>
              <a:t>A</a:t>
            </a:r>
            <a:r>
              <a:rPr lang="en-US" dirty="0"/>
              <a:t> binary-interface standard for software </a:t>
            </a:r>
            <a:r>
              <a:rPr lang="en-US" dirty="0" smtClean="0"/>
              <a:t>components introduced </a:t>
            </a:r>
            <a:r>
              <a:rPr lang="en-US" dirty="0"/>
              <a:t>by </a:t>
            </a:r>
            <a:r>
              <a:rPr lang="en-US" dirty="0" smtClean="0"/>
              <a:t>Microsoft</a:t>
            </a:r>
            <a:r>
              <a:rPr lang="en-US" dirty="0"/>
              <a:t> in </a:t>
            </a:r>
            <a:r>
              <a:rPr lang="en-US" dirty="0" smtClean="0"/>
              <a:t>1993</a:t>
            </a:r>
          </a:p>
          <a:p>
            <a:r>
              <a:rPr lang="en-US" dirty="0" smtClean="0"/>
              <a:t>Related technologies</a:t>
            </a:r>
          </a:p>
          <a:p>
            <a:pPr lvl="1"/>
            <a:r>
              <a:rPr lang="fr-FR" dirty="0"/>
              <a:t> OLE, OLE Automation, ActiveX, COM+, </a:t>
            </a:r>
            <a:r>
              <a:rPr lang="fr-FR" dirty="0" smtClean="0"/>
              <a:t>DCOM</a:t>
            </a:r>
            <a:endParaRPr lang="fr-FR" dirty="0"/>
          </a:p>
          <a:p>
            <a:r>
              <a:rPr lang="en-US" dirty="0" smtClean="0"/>
              <a:t>A </a:t>
            </a:r>
            <a:r>
              <a:rPr lang="en-US" dirty="0"/>
              <a:t>language-neutral way of implementing objects that can be used in environments different from the one in which they were </a:t>
            </a:r>
            <a:r>
              <a:rPr lang="en-US" dirty="0" smtClean="0"/>
              <a:t>created</a:t>
            </a:r>
          </a:p>
          <a:p>
            <a:r>
              <a:rPr lang="en-US" dirty="0" smtClean="0"/>
              <a:t>Microsoft Office tools like Excel and Work can be </a:t>
            </a:r>
            <a:r>
              <a:rPr lang="en-US" i="1" dirty="0" smtClean="0"/>
              <a:t>Automated </a:t>
            </a:r>
            <a:r>
              <a:rPr lang="en-US" dirty="0" smtClean="0"/>
              <a:t>via COM</a:t>
            </a:r>
          </a:p>
          <a:p>
            <a:pPr lvl="1"/>
            <a:r>
              <a:rPr lang="en-US" dirty="0" smtClean="0"/>
              <a:t>And VBA supports automating other apps via 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75643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OpenDSS</a:t>
            </a:r>
            <a:r>
              <a:rPr lang="en-US" dirty="0" smtClean="0"/>
              <a:t> Installation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6169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04038" y="1005840"/>
            <a:ext cx="8591107" cy="4674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b="1" i="1" dirty="0"/>
              <a:t>Day 2</a:t>
            </a:r>
          </a:p>
          <a:p>
            <a:pPr lvl="0" algn="l"/>
            <a:r>
              <a:rPr lang="en-US" sz="1200" dirty="0" err="1" smtClean="0"/>
              <a:t>Loadshapes</a:t>
            </a:r>
            <a:r>
              <a:rPr lang="en-US" sz="1200" dirty="0" smtClean="0"/>
              <a:t> </a:t>
            </a:r>
            <a:r>
              <a:rPr lang="en-US" sz="1200" dirty="0"/>
              <a:t>and Smart Grid Simulation – the Key to Dynamic Modeling</a:t>
            </a:r>
          </a:p>
          <a:p>
            <a:pPr lvl="1" algn="l"/>
            <a:r>
              <a:rPr lang="en-US" sz="1200" dirty="0"/>
              <a:t>Examples</a:t>
            </a:r>
          </a:p>
          <a:p>
            <a:pPr lvl="1" algn="l"/>
            <a:r>
              <a:rPr lang="en-US" sz="1200" dirty="0"/>
              <a:t>Modeling of Selected Volt-</a:t>
            </a:r>
            <a:r>
              <a:rPr lang="en-US" sz="1200" dirty="0" err="1"/>
              <a:t>Var</a:t>
            </a:r>
            <a:r>
              <a:rPr lang="en-US" sz="1200" dirty="0"/>
              <a:t> Control Devices</a:t>
            </a:r>
          </a:p>
          <a:p>
            <a:pPr lvl="0" algn="l"/>
            <a:r>
              <a:rPr lang="en-US" sz="1200" dirty="0"/>
              <a:t>Modeling PV and Storage</a:t>
            </a:r>
          </a:p>
          <a:p>
            <a:pPr lvl="1" algn="l"/>
            <a:r>
              <a:rPr lang="en-US" sz="1200" dirty="0"/>
              <a:t>Scripting </a:t>
            </a:r>
            <a:r>
              <a:rPr lang="en-US" sz="1200" dirty="0" err="1"/>
              <a:t>PVSystem</a:t>
            </a:r>
            <a:r>
              <a:rPr lang="en-US" sz="1200" dirty="0"/>
              <a:t> models</a:t>
            </a:r>
          </a:p>
          <a:p>
            <a:pPr lvl="1" algn="l"/>
            <a:r>
              <a:rPr lang="en-US" sz="1200" dirty="0"/>
              <a:t>PV </a:t>
            </a:r>
            <a:r>
              <a:rPr lang="en-US" sz="1200" dirty="0" err="1"/>
              <a:t>Loadshapes</a:t>
            </a:r>
            <a:endParaRPr lang="en-US" sz="1200" dirty="0"/>
          </a:p>
          <a:p>
            <a:pPr lvl="1" algn="l"/>
            <a:r>
              <a:rPr lang="en-US" sz="1200" dirty="0"/>
              <a:t>Hosting </a:t>
            </a:r>
            <a:r>
              <a:rPr lang="en-US" sz="1200" dirty="0" smtClean="0"/>
              <a:t>Capacity/Streamlined Hosting Capacity</a:t>
            </a:r>
            <a:endParaRPr lang="en-US" sz="1200" dirty="0"/>
          </a:p>
          <a:p>
            <a:pPr lvl="1" algn="l"/>
            <a:r>
              <a:rPr lang="en-US" sz="1200" dirty="0"/>
              <a:t>Scripting Storage models</a:t>
            </a:r>
          </a:p>
          <a:p>
            <a:pPr lvl="0" algn="l"/>
            <a:r>
              <a:rPr lang="en-US" sz="1200" dirty="0"/>
              <a:t>Using </a:t>
            </a:r>
            <a:r>
              <a:rPr lang="en-US" sz="1200" dirty="0" err="1"/>
              <a:t>DGScreener</a:t>
            </a:r>
            <a:r>
              <a:rPr lang="en-US" sz="1200" dirty="0"/>
              <a:t> to Generate Custom </a:t>
            </a:r>
            <a:r>
              <a:rPr lang="en-US" sz="1200" dirty="0" err="1"/>
              <a:t>OpenDSS</a:t>
            </a:r>
            <a:r>
              <a:rPr lang="en-US" sz="1200" dirty="0"/>
              <a:t> Models </a:t>
            </a:r>
          </a:p>
          <a:p>
            <a:pPr algn="l"/>
            <a:r>
              <a:rPr lang="en-US" sz="1200" dirty="0"/>
              <a:t> </a:t>
            </a:r>
          </a:p>
          <a:p>
            <a:pPr lvl="0" algn="l"/>
            <a:r>
              <a:rPr lang="en-US" sz="1200" dirty="0"/>
              <a:t>Questions and Requests</a:t>
            </a:r>
          </a:p>
          <a:p>
            <a:pPr lvl="1" algn="l"/>
            <a:r>
              <a:rPr lang="en-US" sz="1200" dirty="0"/>
              <a:t>Misc. </a:t>
            </a:r>
            <a:r>
              <a:rPr lang="en-US" sz="1200" dirty="0" smtClean="0"/>
              <a:t>Examples/ Class Exercises</a:t>
            </a:r>
            <a:endParaRPr lang="en-US" sz="1200" dirty="0"/>
          </a:p>
          <a:p>
            <a:pPr lvl="2" algn="l"/>
            <a:r>
              <a:rPr lang="en-US" sz="1200" dirty="0"/>
              <a:t>Harmonics analysis</a:t>
            </a:r>
          </a:p>
          <a:p>
            <a:pPr lvl="2" algn="l"/>
            <a:r>
              <a:rPr lang="en-US" sz="1200" dirty="0"/>
              <a:t>Voltage sag analysis</a:t>
            </a:r>
          </a:p>
          <a:p>
            <a:pPr lvl="2" algn="l"/>
            <a:r>
              <a:rPr lang="en-US" sz="1200" i="1" dirty="0"/>
              <a:t>Ad Hoc Examples</a:t>
            </a:r>
            <a:endParaRPr lang="en-US" sz="1200" dirty="0"/>
          </a:p>
          <a:p>
            <a:pPr algn="l"/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1771568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 Both 32-bit and 64-bit Versions of </a:t>
            </a:r>
            <a:r>
              <a:rPr lang="en-US" dirty="0" err="1" smtClean="0"/>
              <a:t>OpenDSS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213" y="1244598"/>
            <a:ext cx="8598746" cy="377031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71513" y="5343525"/>
            <a:ext cx="78867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DG Screener and Excel typically use </a:t>
            </a:r>
            <a:r>
              <a:rPr lang="en-US" b="1" dirty="0" smtClean="0"/>
              <a:t>32-bit</a:t>
            </a:r>
            <a:r>
              <a:rPr lang="en-US" dirty="0" smtClean="0"/>
              <a:t> </a:t>
            </a:r>
            <a:r>
              <a:rPr lang="en-US" dirty="0" err="1" smtClean="0"/>
              <a:t>OpenDSS</a:t>
            </a:r>
            <a:r>
              <a:rPr lang="en-US" dirty="0" smtClean="0"/>
              <a:t>, but both versions must be installed to get 32-bit server fully installed. </a:t>
            </a:r>
            <a:br>
              <a:rPr lang="en-US" dirty="0" smtClean="0"/>
            </a:br>
            <a:r>
              <a:rPr lang="en-US" dirty="0" smtClean="0"/>
              <a:t>Windows will figure out which one needs to be executed.  Magic!!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46300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OpenDSS</a:t>
            </a:r>
            <a:r>
              <a:rPr lang="en-US" dirty="0" smtClean="0"/>
              <a:t> Files Installed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8313" y="2095500"/>
            <a:ext cx="1701341" cy="17240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0" y="987425"/>
            <a:ext cx="1809750" cy="52197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729745" y="1685925"/>
            <a:ext cx="30384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Main Program Files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40693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SourceForge.Net Links for OpenDSS</a:t>
            </a:r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75000"/>
              </a:lnSpc>
            </a:pPr>
            <a:r>
              <a:rPr lang="en-US" altLang="en-US" sz="2000" dirty="0" smtClean="0"/>
              <a:t>EPRI Links Page</a:t>
            </a:r>
          </a:p>
          <a:p>
            <a:pPr lvl="1" eaLnBrk="1" hangingPunct="1">
              <a:lnSpc>
                <a:spcPct val="75000"/>
              </a:lnSpc>
            </a:pPr>
            <a:r>
              <a:rPr lang="en-US" altLang="en-US" sz="1600" b="1" dirty="0" smtClean="0"/>
              <a:t>http://smartgrid.epri.com/SimulationTool.aspx</a:t>
            </a:r>
          </a:p>
          <a:p>
            <a:pPr lvl="1" eaLnBrk="1" hangingPunct="1">
              <a:lnSpc>
                <a:spcPct val="75000"/>
              </a:lnSpc>
            </a:pPr>
            <a:endParaRPr lang="en-US" altLang="en-US" sz="1600" b="1" dirty="0" smtClean="0"/>
          </a:p>
          <a:p>
            <a:pPr eaLnBrk="1" hangingPunct="1">
              <a:lnSpc>
                <a:spcPct val="75000"/>
              </a:lnSpc>
            </a:pPr>
            <a:r>
              <a:rPr lang="en-US" altLang="en-US" sz="2000" dirty="0" err="1" smtClean="0"/>
              <a:t>OpenDSS</a:t>
            </a:r>
            <a:r>
              <a:rPr lang="en-US" altLang="en-US" sz="2000" dirty="0" smtClean="0"/>
              <a:t> Download Files:</a:t>
            </a:r>
          </a:p>
          <a:p>
            <a:pPr lvl="1" eaLnBrk="1" hangingPunct="1">
              <a:lnSpc>
                <a:spcPct val="75000"/>
              </a:lnSpc>
            </a:pPr>
            <a:r>
              <a:rPr lang="en-US" altLang="en-US" sz="1400" b="1" dirty="0" smtClean="0"/>
              <a:t>http://sourceforge.net/projects/electricdss/files/</a:t>
            </a:r>
          </a:p>
          <a:p>
            <a:pPr eaLnBrk="1" hangingPunct="1">
              <a:lnSpc>
                <a:spcPct val="75000"/>
              </a:lnSpc>
            </a:pPr>
            <a:endParaRPr lang="en-US" altLang="en-US" sz="900" b="1" dirty="0" smtClean="0"/>
          </a:p>
          <a:p>
            <a:pPr eaLnBrk="1" hangingPunct="1">
              <a:lnSpc>
                <a:spcPct val="75000"/>
              </a:lnSpc>
            </a:pPr>
            <a:endParaRPr lang="en-US" altLang="en-US" sz="900" dirty="0" smtClean="0"/>
          </a:p>
          <a:p>
            <a:pPr eaLnBrk="1" hangingPunct="1">
              <a:lnSpc>
                <a:spcPct val="75000"/>
              </a:lnSpc>
            </a:pPr>
            <a:r>
              <a:rPr lang="en-US" altLang="en-US" sz="2000" dirty="0" smtClean="0"/>
              <a:t>Top level of Main  Repository</a:t>
            </a:r>
          </a:p>
          <a:p>
            <a:pPr eaLnBrk="1" hangingPunct="1">
              <a:lnSpc>
                <a:spcPct val="75000"/>
              </a:lnSpc>
            </a:pPr>
            <a:endParaRPr lang="en-US" altLang="en-US" sz="900" dirty="0" smtClean="0"/>
          </a:p>
          <a:p>
            <a:pPr lvl="1" eaLnBrk="1" hangingPunct="1">
              <a:lnSpc>
                <a:spcPct val="75000"/>
              </a:lnSpc>
            </a:pPr>
            <a:endParaRPr lang="en-US" altLang="en-US" sz="1600" b="1" dirty="0" smtClean="0"/>
          </a:p>
        </p:txBody>
      </p:sp>
      <p:pic>
        <p:nvPicPr>
          <p:cNvPr id="49156" name="Picture 4" descr="PPTF60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965575"/>
            <a:ext cx="7543800" cy="280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157" name="Oval 5"/>
          <p:cNvSpPr>
            <a:spLocks noChangeArrowheads="1"/>
          </p:cNvSpPr>
          <p:nvPr/>
        </p:nvSpPr>
        <p:spPr bwMode="auto">
          <a:xfrm>
            <a:off x="4724400" y="3886200"/>
            <a:ext cx="685800" cy="838200"/>
          </a:xfrm>
          <a:prstGeom prst="ellipse">
            <a:avLst/>
          </a:prstGeom>
          <a:noFill/>
          <a:ln w="28575" algn="ctr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 marL="219075" indent="-219075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73624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80160"/>
            <a:ext cx="9144000" cy="5000334"/>
          </a:xfrm>
          <a:prstGeom prst="rect">
            <a:avLst/>
          </a:prstGeom>
        </p:spPr>
      </p:pic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Discussion Forum &amp; News for </a:t>
            </a:r>
            <a:r>
              <a:rPr lang="en-US" altLang="en-US" dirty="0" err="1" smtClean="0"/>
              <a:t>OpenDSS</a:t>
            </a:r>
            <a:endParaRPr lang="en-US" altLang="en-US" dirty="0" smtClean="0"/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lvl="1" eaLnBrk="1" hangingPunct="1">
              <a:lnSpc>
                <a:spcPct val="75000"/>
              </a:lnSpc>
            </a:pPr>
            <a:endParaRPr lang="en-US" altLang="en-US" sz="1600" b="1" dirty="0" smtClean="0"/>
          </a:p>
          <a:p>
            <a:pPr eaLnBrk="1" hangingPunct="1">
              <a:lnSpc>
                <a:spcPct val="75000"/>
              </a:lnSpc>
            </a:pPr>
            <a:endParaRPr lang="en-US" altLang="en-US" sz="900" dirty="0" smtClean="0"/>
          </a:p>
          <a:p>
            <a:pPr lvl="1" eaLnBrk="1" hangingPunct="1">
              <a:lnSpc>
                <a:spcPct val="75000"/>
              </a:lnSpc>
            </a:pPr>
            <a:endParaRPr lang="en-US" altLang="en-US" sz="1600" b="1" dirty="0" smtClean="0"/>
          </a:p>
        </p:txBody>
      </p:sp>
      <p:sp>
        <p:nvSpPr>
          <p:cNvPr id="49157" name="Oval 5"/>
          <p:cNvSpPr>
            <a:spLocks noChangeArrowheads="1"/>
          </p:cNvSpPr>
          <p:nvPr/>
        </p:nvSpPr>
        <p:spPr bwMode="auto">
          <a:xfrm>
            <a:off x="4835237" y="1826491"/>
            <a:ext cx="685800" cy="838200"/>
          </a:xfrm>
          <a:prstGeom prst="ellipse">
            <a:avLst/>
          </a:prstGeom>
          <a:noFill/>
          <a:ln w="28575" algn="ctr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 marL="219075" indent="-219075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7" name="Oval 5"/>
          <p:cNvSpPr>
            <a:spLocks noChangeArrowheads="1"/>
          </p:cNvSpPr>
          <p:nvPr/>
        </p:nvSpPr>
        <p:spPr bwMode="auto">
          <a:xfrm>
            <a:off x="4229100" y="1840924"/>
            <a:ext cx="685800" cy="838200"/>
          </a:xfrm>
          <a:prstGeom prst="ellipse">
            <a:avLst/>
          </a:prstGeom>
          <a:noFill/>
          <a:ln w="28575" algn="ctr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 marL="219075" indent="-219075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83691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185" y="2350356"/>
            <a:ext cx="7133333" cy="4066667"/>
          </a:xfrm>
          <a:prstGeom prst="rect">
            <a:avLst/>
          </a:prstGeom>
        </p:spPr>
      </p:pic>
      <p:sp>
        <p:nvSpPr>
          <p:cNvPr id="614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Installing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>
              <a:tabLst>
                <a:tab pos="4119563" algn="l"/>
              </a:tabLst>
              <a:defRPr/>
            </a:pPr>
            <a:r>
              <a:rPr lang="en-US" dirty="0" smtClean="0"/>
              <a:t>EPRI Link Page</a:t>
            </a:r>
          </a:p>
          <a:p>
            <a:pPr marL="455613" lvl="2" indent="-173038">
              <a:tabLst>
                <a:tab pos="4119563" algn="l"/>
              </a:tabLst>
              <a:defRPr/>
            </a:pPr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smartgrid.epri.com/SimulationTool.aspx</a:t>
            </a:r>
            <a:endParaRPr lang="en-US" dirty="0" smtClean="0"/>
          </a:p>
          <a:p>
            <a:pPr marL="344488" indent="-457200" eaLnBrk="1" hangingPunct="1">
              <a:tabLst>
                <a:tab pos="4119563" algn="l"/>
              </a:tabLst>
              <a:defRPr/>
            </a:pPr>
            <a:endParaRPr lang="en-US" sz="2000" dirty="0" smtClean="0">
              <a:cs typeface="Arial" pitchFamily="34" charset="0"/>
            </a:endParaRPr>
          </a:p>
          <a:p>
            <a:pPr marL="344488" indent="-457200" eaLnBrk="1" hangingPunct="1">
              <a:tabLst>
                <a:tab pos="4119563" algn="l"/>
              </a:tabLst>
              <a:defRPr/>
            </a:pPr>
            <a:endParaRPr lang="en-US" sz="2000" dirty="0" smtClean="0">
              <a:cs typeface="Arial" pitchFamily="34" charset="0"/>
            </a:endParaRPr>
          </a:p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4876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Validation of OpenDSS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100000"/>
              </a:lnSpc>
            </a:pPr>
            <a:r>
              <a:rPr lang="en-US" altLang="en-US" sz="2000" dirty="0" smtClean="0"/>
              <a:t>EPRI routinely checks </a:t>
            </a:r>
            <a:r>
              <a:rPr lang="en-US" altLang="en-US" sz="2000" dirty="0" err="1" smtClean="0"/>
              <a:t>OpenDSS</a:t>
            </a:r>
            <a:r>
              <a:rPr lang="en-US" altLang="en-US" sz="2000" dirty="0" smtClean="0"/>
              <a:t> power flow results against CYME, </a:t>
            </a:r>
            <a:r>
              <a:rPr lang="en-US" altLang="en-US" sz="2000" dirty="0" err="1" smtClean="0"/>
              <a:t>Synergi</a:t>
            </a:r>
            <a:r>
              <a:rPr lang="en-US" altLang="en-US" sz="2000" dirty="0" smtClean="0"/>
              <a:t>, </a:t>
            </a:r>
            <a:r>
              <a:rPr lang="en-US" altLang="en-US" sz="2000" dirty="0" err="1" smtClean="0"/>
              <a:t>WindMil</a:t>
            </a:r>
            <a:r>
              <a:rPr lang="en-US" altLang="en-US" sz="2000" dirty="0" smtClean="0"/>
              <a:t>, and other programs after converting data sets for various projects.</a:t>
            </a:r>
          </a:p>
          <a:p>
            <a:pPr eaLnBrk="1" hangingPunct="1">
              <a:lnSpc>
                <a:spcPct val="100000"/>
              </a:lnSpc>
            </a:pPr>
            <a:r>
              <a:rPr lang="en-US" altLang="en-US" sz="2000" dirty="0" smtClean="0"/>
              <a:t>The </a:t>
            </a:r>
            <a:r>
              <a:rPr lang="en-US" altLang="en-US" sz="2000" dirty="0" err="1" smtClean="0"/>
              <a:t>OpenDSS</a:t>
            </a:r>
            <a:r>
              <a:rPr lang="en-US" altLang="en-US" sz="2000" dirty="0" smtClean="0"/>
              <a:t> program has been benchmarked against all the IEEE Test Feeders </a:t>
            </a:r>
          </a:p>
          <a:p>
            <a:pPr lvl="1" eaLnBrk="1" hangingPunct="1">
              <a:lnSpc>
                <a:spcPct val="100000"/>
              </a:lnSpc>
            </a:pPr>
            <a:r>
              <a:rPr lang="en-US" altLang="en-US" sz="2000" dirty="0" smtClean="0"/>
              <a:t>(</a:t>
            </a:r>
            <a:r>
              <a:rPr lang="en-US" altLang="en-US" sz="2000" dirty="0" smtClean="0">
                <a:hlinkClick r:id="rId3"/>
              </a:rPr>
              <a:t>http://ewh.ieee.org/soc/pes/dsacom/testfeeders/</a:t>
            </a:r>
            <a:r>
              <a:rPr lang="en-US" altLang="en-US" sz="2000" dirty="0" smtClean="0"/>
              <a:t>). </a:t>
            </a:r>
          </a:p>
          <a:p>
            <a:pPr lvl="1" eaLnBrk="1" hangingPunct="1">
              <a:lnSpc>
                <a:spcPct val="100000"/>
              </a:lnSpc>
            </a:pPr>
            <a:r>
              <a:rPr lang="en-US" altLang="en-US" sz="2000" dirty="0" err="1" smtClean="0"/>
              <a:t>OpenDSS</a:t>
            </a:r>
            <a:r>
              <a:rPr lang="en-US" altLang="en-US" sz="2000" dirty="0" smtClean="0"/>
              <a:t> was used to develop the NEV test feeder and the 8500-node test feeder. </a:t>
            </a:r>
          </a:p>
          <a:p>
            <a:pPr lvl="1" eaLnBrk="1" hangingPunct="1">
              <a:lnSpc>
                <a:spcPct val="100000"/>
              </a:lnSpc>
            </a:pPr>
            <a:r>
              <a:rPr lang="en-US" altLang="en-US" sz="2000" dirty="0" smtClean="0"/>
              <a:t>Being used to develop the DG Protection test feeder</a:t>
            </a:r>
          </a:p>
          <a:p>
            <a:pPr eaLnBrk="1" hangingPunct="1">
              <a:lnSpc>
                <a:spcPct val="100000"/>
              </a:lnSpc>
            </a:pPr>
            <a:r>
              <a:rPr lang="en-US" altLang="en-US" sz="2000" dirty="0" smtClean="0"/>
              <a:t>For the EPRI Green Circuits project, computed load characteristics were calibrated against measured data.</a:t>
            </a:r>
          </a:p>
          <a:p>
            <a:pPr eaLnBrk="1" hangingPunct="1">
              <a:lnSpc>
                <a:spcPct val="100000"/>
              </a:lnSpc>
            </a:pP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485835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What can OpenDSS be used for?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100000"/>
              </a:lnSpc>
            </a:pPr>
            <a:r>
              <a:rPr lang="en-US" altLang="en-US" sz="2800" smtClean="0"/>
              <a:t>Simple power flow (unbalanced, n-phase)</a:t>
            </a:r>
          </a:p>
          <a:p>
            <a:pPr eaLnBrk="1" hangingPunct="1">
              <a:lnSpc>
                <a:spcPct val="100000"/>
              </a:lnSpc>
            </a:pPr>
            <a:r>
              <a:rPr lang="en-US" altLang="en-US" sz="2800" smtClean="0"/>
              <a:t>Daily loading simulations</a:t>
            </a:r>
          </a:p>
          <a:p>
            <a:pPr eaLnBrk="1" hangingPunct="1">
              <a:lnSpc>
                <a:spcPct val="100000"/>
              </a:lnSpc>
            </a:pPr>
            <a:r>
              <a:rPr lang="en-US" altLang="en-US" sz="2800" smtClean="0"/>
              <a:t>Yearly loading simulations</a:t>
            </a:r>
          </a:p>
          <a:p>
            <a:pPr eaLnBrk="1" hangingPunct="1">
              <a:lnSpc>
                <a:spcPct val="100000"/>
              </a:lnSpc>
            </a:pPr>
            <a:r>
              <a:rPr lang="en-US" altLang="en-US" sz="2800" smtClean="0"/>
              <a:t>Duty cycle simulations</a:t>
            </a:r>
          </a:p>
          <a:p>
            <a:pPr lvl="1" eaLnBrk="1" hangingPunct="1">
              <a:lnSpc>
                <a:spcPct val="100000"/>
              </a:lnSpc>
            </a:pPr>
            <a:r>
              <a:rPr lang="en-US" altLang="en-US" sz="2800" smtClean="0"/>
              <a:t>Impulse loads</a:t>
            </a:r>
          </a:p>
          <a:p>
            <a:pPr lvl="2" eaLnBrk="1" hangingPunct="1">
              <a:lnSpc>
                <a:spcPct val="100000"/>
              </a:lnSpc>
            </a:pPr>
            <a:r>
              <a:rPr lang="en-US" altLang="en-US" sz="2800" smtClean="0"/>
              <a:t>Rock crushers</a:t>
            </a:r>
          </a:p>
          <a:p>
            <a:pPr lvl="2" eaLnBrk="1" hangingPunct="1">
              <a:lnSpc>
                <a:spcPct val="100000"/>
              </a:lnSpc>
            </a:pPr>
            <a:r>
              <a:rPr lang="en-US" altLang="en-US" sz="2800" smtClean="0"/>
              <a:t>Car crushers</a:t>
            </a:r>
          </a:p>
          <a:p>
            <a:pPr lvl="1" eaLnBrk="1" hangingPunct="1">
              <a:lnSpc>
                <a:spcPct val="100000"/>
              </a:lnSpc>
            </a:pPr>
            <a:r>
              <a:rPr lang="en-US" altLang="en-US" sz="2800" smtClean="0"/>
              <a:t>Renewable generation</a:t>
            </a:r>
          </a:p>
        </p:txBody>
      </p:sp>
    </p:spTree>
    <p:extLst>
      <p:ext uri="{BB962C8B-B14F-4D97-AF65-F5344CB8AC3E}">
        <p14:creationId xmlns:p14="http://schemas.microsoft.com/office/powerpoint/2010/main" val="154300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What has OpenDSS be used for? 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416050"/>
            <a:ext cx="8226425" cy="4908550"/>
          </a:xfrm>
        </p:spPr>
        <p:txBody>
          <a:bodyPr>
            <a:normAutofit fontScale="92500" lnSpcReduction="10000"/>
          </a:bodyPr>
          <a:lstStyle/>
          <a:p>
            <a:pPr eaLnBrk="1" hangingPunct="1">
              <a:lnSpc>
                <a:spcPct val="75000"/>
              </a:lnSpc>
            </a:pPr>
            <a:r>
              <a:rPr lang="en-US" altLang="en-US" sz="1400" smtClean="0"/>
              <a:t>Hybrid simulation of communications and power networks</a:t>
            </a:r>
          </a:p>
          <a:p>
            <a:pPr eaLnBrk="1" hangingPunct="1">
              <a:lnSpc>
                <a:spcPct val="75000"/>
              </a:lnSpc>
            </a:pPr>
            <a:r>
              <a:rPr lang="en-US" altLang="en-US" sz="1400" smtClean="0"/>
              <a:t>Geomagnetically-Induced Current  (GIC) flow (solar storms)</a:t>
            </a:r>
          </a:p>
          <a:p>
            <a:pPr eaLnBrk="1" hangingPunct="1">
              <a:lnSpc>
                <a:spcPct val="75000"/>
              </a:lnSpc>
            </a:pPr>
            <a:r>
              <a:rPr lang="en-US" altLang="en-US" sz="1400" smtClean="0"/>
              <a:t>Power delivery loss evaluations (EPRI Green circuits program - &gt; 80 feeders)</a:t>
            </a:r>
          </a:p>
          <a:p>
            <a:pPr eaLnBrk="1" hangingPunct="1">
              <a:lnSpc>
                <a:spcPct val="75000"/>
              </a:lnSpc>
            </a:pPr>
            <a:r>
              <a:rPr lang="en-US" altLang="en-US" sz="1400" smtClean="0"/>
              <a:t>Voltage optimization</a:t>
            </a:r>
          </a:p>
          <a:p>
            <a:pPr eaLnBrk="1" hangingPunct="1">
              <a:lnSpc>
                <a:spcPct val="75000"/>
              </a:lnSpc>
            </a:pPr>
            <a:r>
              <a:rPr lang="en-US" altLang="en-US" sz="1400" smtClean="0"/>
              <a:t>PEV/PHEV impact simulations</a:t>
            </a:r>
          </a:p>
          <a:p>
            <a:pPr eaLnBrk="1" hangingPunct="1">
              <a:lnSpc>
                <a:spcPct val="75000"/>
              </a:lnSpc>
            </a:pPr>
            <a:r>
              <a:rPr lang="en-US" altLang="en-US" sz="1400" smtClean="0"/>
              <a:t>Community energy storage (EPRI Smart Grid Demo)</a:t>
            </a:r>
          </a:p>
          <a:p>
            <a:pPr eaLnBrk="1" hangingPunct="1">
              <a:lnSpc>
                <a:spcPct val="75000"/>
              </a:lnSpc>
            </a:pPr>
            <a:r>
              <a:rPr lang="en-US" altLang="en-US" sz="1400" smtClean="0"/>
              <a:t>High-frequency harmonic/interharmonic interference</a:t>
            </a:r>
          </a:p>
          <a:p>
            <a:pPr eaLnBrk="1" hangingPunct="1">
              <a:lnSpc>
                <a:spcPct val="75000"/>
              </a:lnSpc>
            </a:pPr>
            <a:r>
              <a:rPr lang="en-US" altLang="en-US" sz="1400" smtClean="0"/>
              <a:t>Various unusual transformer configurations</a:t>
            </a:r>
          </a:p>
          <a:p>
            <a:pPr eaLnBrk="1" hangingPunct="1">
              <a:lnSpc>
                <a:spcPct val="75000"/>
              </a:lnSpc>
            </a:pPr>
            <a:r>
              <a:rPr lang="en-US" altLang="en-US" sz="1400" smtClean="0"/>
              <a:t>Transformer frequency response analysis</a:t>
            </a:r>
          </a:p>
          <a:p>
            <a:pPr eaLnBrk="1" hangingPunct="1">
              <a:lnSpc>
                <a:spcPct val="75000"/>
              </a:lnSpc>
            </a:pPr>
            <a:r>
              <a:rPr lang="en-US" altLang="en-US" sz="1400" smtClean="0"/>
              <a:t>Distribution automation control algorithm assessment</a:t>
            </a:r>
          </a:p>
          <a:p>
            <a:pPr eaLnBrk="1" hangingPunct="1">
              <a:lnSpc>
                <a:spcPct val="75000"/>
              </a:lnSpc>
            </a:pPr>
            <a:r>
              <a:rPr lang="en-US" altLang="en-US" sz="1400" smtClean="0"/>
              <a:t>Impact of tankless electric water heaters</a:t>
            </a:r>
          </a:p>
          <a:p>
            <a:pPr eaLnBrk="1" hangingPunct="1">
              <a:lnSpc>
                <a:spcPct val="75000"/>
              </a:lnSpc>
            </a:pPr>
            <a:r>
              <a:rPr lang="en-US" altLang="en-US" sz="1400" smtClean="0"/>
              <a:t>Wind farm collector simulations</a:t>
            </a:r>
          </a:p>
          <a:p>
            <a:pPr eaLnBrk="1" hangingPunct="1">
              <a:lnSpc>
                <a:spcPct val="75000"/>
              </a:lnSpc>
            </a:pPr>
            <a:r>
              <a:rPr lang="en-US" altLang="en-US" sz="1400" smtClean="0"/>
              <a:t>Wind farm interaction with transmission</a:t>
            </a:r>
          </a:p>
          <a:p>
            <a:pPr eaLnBrk="1" hangingPunct="1">
              <a:lnSpc>
                <a:spcPct val="75000"/>
              </a:lnSpc>
            </a:pPr>
            <a:r>
              <a:rPr lang="en-US" altLang="en-US" sz="1400" smtClean="0"/>
              <a:t>Wind generation impact on capacitor switching and regulator/LTC tapchanger operations</a:t>
            </a:r>
          </a:p>
          <a:p>
            <a:pPr eaLnBrk="1" hangingPunct="1">
              <a:lnSpc>
                <a:spcPct val="75000"/>
              </a:lnSpc>
            </a:pPr>
            <a:r>
              <a:rPr lang="en-US" altLang="en-US" sz="1400" smtClean="0"/>
              <a:t>Protection system simulation</a:t>
            </a:r>
          </a:p>
          <a:p>
            <a:pPr eaLnBrk="1" hangingPunct="1">
              <a:lnSpc>
                <a:spcPct val="75000"/>
              </a:lnSpc>
            </a:pPr>
            <a:r>
              <a:rPr lang="en-US" altLang="en-US" sz="1400" smtClean="0"/>
              <a:t>Open-conductor fault conditions</a:t>
            </a:r>
          </a:p>
          <a:p>
            <a:pPr eaLnBrk="1" hangingPunct="1">
              <a:lnSpc>
                <a:spcPct val="75000"/>
              </a:lnSpc>
            </a:pPr>
            <a:r>
              <a:rPr lang="en-US" altLang="en-US" sz="1400" smtClean="0"/>
              <a:t>Circulating currents on transmission skywires</a:t>
            </a:r>
          </a:p>
          <a:p>
            <a:pPr eaLnBrk="1" hangingPunct="1">
              <a:lnSpc>
                <a:spcPct val="75000"/>
              </a:lnSpc>
            </a:pPr>
            <a:r>
              <a:rPr lang="en-US" altLang="en-US" sz="1400" smtClean="0"/>
              <a:t>Ground voltage rise during faults on lines</a:t>
            </a:r>
          </a:p>
          <a:p>
            <a:pPr eaLnBrk="1" hangingPunct="1">
              <a:lnSpc>
                <a:spcPct val="75000"/>
              </a:lnSpc>
            </a:pPr>
            <a:r>
              <a:rPr lang="en-US" altLang="en-US" sz="1400" smtClean="0"/>
              <a:t>Stray voltage simulations</a:t>
            </a:r>
          </a:p>
          <a:p>
            <a:pPr eaLnBrk="1" hangingPunct="1">
              <a:lnSpc>
                <a:spcPct val="75000"/>
              </a:lnSpc>
            </a:pPr>
            <a:r>
              <a:rPr lang="en-US" altLang="en-US" sz="1400" smtClean="0"/>
              <a:t>Industrial load harmonics studies/filter design</a:t>
            </a:r>
          </a:p>
          <a:p>
            <a:pPr eaLnBrk="1" hangingPunct="1">
              <a:lnSpc>
                <a:spcPct val="75000"/>
              </a:lnSpc>
            </a:pPr>
            <a:r>
              <a:rPr lang="en-US" altLang="en-US" sz="1400" smtClean="0"/>
              <a:t>Distribution feeder harmonics analysis, triplen harmonic filter design</a:t>
            </a:r>
          </a:p>
          <a:p>
            <a:pPr eaLnBrk="1" hangingPunct="1">
              <a:lnSpc>
                <a:spcPct val="75000"/>
              </a:lnSpc>
            </a:pPr>
            <a:endParaRPr lang="en-US" altLang="en-US" sz="1400" smtClean="0"/>
          </a:p>
          <a:p>
            <a:pPr eaLnBrk="1" hangingPunct="1">
              <a:lnSpc>
                <a:spcPct val="75000"/>
              </a:lnSpc>
            </a:pPr>
            <a:r>
              <a:rPr lang="en-US" altLang="en-US" sz="1400" smtClean="0"/>
              <a:t>And many more ….</a:t>
            </a:r>
          </a:p>
          <a:p>
            <a:pPr eaLnBrk="1" hangingPunct="1">
              <a:lnSpc>
                <a:spcPct val="75000"/>
              </a:lnSpc>
              <a:buFontTx/>
              <a:buNone/>
            </a:pPr>
            <a:endParaRPr lang="en-US" altLang="en-US" sz="1400" smtClean="0"/>
          </a:p>
        </p:txBody>
      </p:sp>
    </p:spTree>
    <p:extLst>
      <p:ext uri="{BB962C8B-B14F-4D97-AF65-F5344CB8AC3E}">
        <p14:creationId xmlns:p14="http://schemas.microsoft.com/office/powerpoint/2010/main" val="2324821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What’s Next?</a:t>
            </a:r>
          </a:p>
        </p:txBody>
      </p:sp>
      <p:sp>
        <p:nvSpPr>
          <p:cNvPr id="3481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mtClean="0"/>
              <a:t>It’s time to address other Distribution System Analysis problems</a:t>
            </a:r>
          </a:p>
          <a:p>
            <a:pPr lvl="1"/>
            <a:r>
              <a:rPr lang="en-US" altLang="en-US" smtClean="0"/>
              <a:t>Microgrids</a:t>
            </a:r>
          </a:p>
          <a:p>
            <a:pPr lvl="1"/>
            <a:r>
              <a:rPr lang="en-US" altLang="en-US" smtClean="0"/>
              <a:t>Advanced inverters</a:t>
            </a:r>
          </a:p>
          <a:p>
            <a:pPr lvl="1"/>
            <a:r>
              <a:rPr lang="en-US" altLang="en-US" smtClean="0"/>
              <a:t>Probabilistic planning</a:t>
            </a:r>
          </a:p>
          <a:p>
            <a:pPr lvl="1"/>
            <a:r>
              <a:rPr lang="en-US" altLang="en-US" smtClean="0"/>
              <a:t>DMS and DA </a:t>
            </a:r>
          </a:p>
          <a:p>
            <a:pPr lvl="1"/>
            <a:r>
              <a:rPr lang="en-US" altLang="en-US" smtClean="0"/>
              <a:t>Communications and control latency</a:t>
            </a:r>
          </a:p>
          <a:p>
            <a:pPr lvl="1"/>
            <a:r>
              <a:rPr lang="en-US" altLang="en-US" smtClean="0"/>
              <a:t>Masking of load growth by PV and other DG</a:t>
            </a:r>
          </a:p>
          <a:p>
            <a:pPr lvl="1"/>
            <a:r>
              <a:rPr lang="en-US" altLang="en-US" smtClean="0"/>
              <a:t>Recloser siting</a:t>
            </a:r>
          </a:p>
          <a:p>
            <a:pPr lvl="1"/>
            <a:r>
              <a:rPr lang="en-US" altLang="en-US" smtClean="0"/>
              <a:t>Training next generation distribution engineer for the “Integrated Grid”</a:t>
            </a:r>
          </a:p>
        </p:txBody>
      </p:sp>
    </p:spTree>
    <p:extLst>
      <p:ext uri="{BB962C8B-B14F-4D97-AF65-F5344CB8AC3E}">
        <p14:creationId xmlns:p14="http://schemas.microsoft.com/office/powerpoint/2010/main" val="372719663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EPRI’s Vision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mtClean="0"/>
              <a:t>Distribution planning and distribution management systems (DMS) will converge </a:t>
            </a:r>
          </a:p>
          <a:p>
            <a:pPr lvl="1"/>
            <a:r>
              <a:rPr lang="en-US" altLang="en-US" smtClean="0"/>
              <a:t>Into a unified set of analysis tools. </a:t>
            </a:r>
          </a:p>
          <a:p>
            <a:r>
              <a:rPr lang="en-US" altLang="en-US" sz="2800" b="1" smtClean="0"/>
              <a:t>Real-time analysis and planning analysis will merge into common tools. </a:t>
            </a:r>
          </a:p>
          <a:p>
            <a:r>
              <a:rPr lang="en-US" altLang="en-US" smtClean="0"/>
              <a:t>Distribution system analysis tools will continue to play an important role, </a:t>
            </a:r>
          </a:p>
          <a:p>
            <a:pPr lvl="1"/>
            <a:r>
              <a:rPr lang="en-US" altLang="en-US" smtClean="0"/>
              <a:t>Although they might appear in a much different form than today.</a:t>
            </a:r>
          </a:p>
          <a:p>
            <a:pPr>
              <a:buFontTx/>
              <a:buNone/>
            </a:pPr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687706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 to Distribution Systems and Modeling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7919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ctrTitle" sz="quarter"/>
          </p:nvPr>
        </p:nvSpPr>
        <p:spPr/>
        <p:txBody>
          <a:bodyPr/>
          <a:lstStyle/>
          <a:p>
            <a:r>
              <a:rPr lang="en-US" dirty="0" smtClean="0"/>
              <a:t>How Does </a:t>
            </a:r>
            <a:r>
              <a:rPr lang="en-US" dirty="0" err="1" smtClean="0"/>
              <a:t>OpenDSS</a:t>
            </a:r>
            <a:r>
              <a:rPr lang="en-US" dirty="0" smtClean="0"/>
              <a:t> Work?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115333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The Math …</a:t>
            </a:r>
          </a:p>
        </p:txBody>
      </p:sp>
      <p:sp>
        <p:nvSpPr>
          <p:cNvPr id="70659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en-US" smtClean="0"/>
              <a:t>Nearly everything results in a </a:t>
            </a:r>
            <a:r>
              <a:rPr lang="en-US" altLang="en-US" b="1" smtClean="0"/>
              <a:t>matrix</a:t>
            </a:r>
            <a:r>
              <a:rPr lang="en-US" altLang="en-US" smtClean="0"/>
              <a:t> or </a:t>
            </a:r>
            <a:r>
              <a:rPr lang="en-US" altLang="en-US" b="1" smtClean="0"/>
              <a:t>array</a:t>
            </a:r>
          </a:p>
          <a:p>
            <a:pPr lvl="1"/>
            <a:r>
              <a:rPr lang="en-US" altLang="en-US" b="1" smtClean="0"/>
              <a:t>Nodal Admittance </a:t>
            </a:r>
            <a:r>
              <a:rPr lang="en-US" altLang="en-US" smtClean="0"/>
              <a:t>formulation</a:t>
            </a:r>
          </a:p>
          <a:p>
            <a:pPr lvl="1"/>
            <a:r>
              <a:rPr lang="en-US" altLang="en-US" smtClean="0"/>
              <a:t>Circuit elements modeled by primitive admittance matrices </a:t>
            </a:r>
          </a:p>
          <a:p>
            <a:pPr lvl="2"/>
            <a:r>
              <a:rPr lang="en-US" altLang="en-US" i="1" smtClean="0"/>
              <a:t>Y</a:t>
            </a:r>
            <a:r>
              <a:rPr lang="en-US" altLang="en-US" i="1" baseline="-25000" smtClean="0"/>
              <a:t>prim</a:t>
            </a:r>
          </a:p>
          <a:p>
            <a:pPr lvl="1"/>
            <a:r>
              <a:rPr lang="en-US" altLang="en-US" b="1" smtClean="0"/>
              <a:t>Primitive Y </a:t>
            </a:r>
            <a:r>
              <a:rPr lang="en-US" altLang="en-US" smtClean="0"/>
              <a:t>matrices used to build </a:t>
            </a:r>
            <a:r>
              <a:rPr lang="en-US" altLang="en-US" b="1" smtClean="0"/>
              <a:t>System Y </a:t>
            </a:r>
            <a:r>
              <a:rPr lang="en-US" altLang="en-US" smtClean="0"/>
              <a:t>matrix </a:t>
            </a:r>
          </a:p>
          <a:p>
            <a:pPr lvl="1">
              <a:buFontTx/>
              <a:buNone/>
            </a:pPr>
            <a:endParaRPr lang="en-US" altLang="en-US" baseline="-25000" smtClean="0"/>
          </a:p>
          <a:p>
            <a:r>
              <a:rPr lang="en-US" altLang="en-US" smtClean="0"/>
              <a:t>OpenDSS Works In</a:t>
            </a:r>
          </a:p>
          <a:p>
            <a:pPr lvl="1"/>
            <a:r>
              <a:rPr lang="en-US" altLang="en-US" smtClean="0"/>
              <a:t>Phase domain</a:t>
            </a:r>
          </a:p>
          <a:p>
            <a:pPr lvl="1"/>
            <a:r>
              <a:rPr lang="en-US" altLang="en-US" smtClean="0"/>
              <a:t>Actual volts and amps</a:t>
            </a:r>
          </a:p>
          <a:p>
            <a:pPr lvl="1"/>
            <a:r>
              <a:rPr lang="en-US" altLang="en-US" smtClean="0"/>
              <a:t>Symmetrical components and per units not used </a:t>
            </a:r>
            <a:r>
              <a:rPr lang="en-US" altLang="en-US" i="1" smtClean="0"/>
              <a:t>inside</a:t>
            </a:r>
            <a:r>
              <a:rPr lang="en-US" altLang="en-US" smtClean="0"/>
              <a:t> the program !!  -- Input and output only!</a:t>
            </a:r>
          </a:p>
        </p:txBody>
      </p:sp>
    </p:spTree>
    <p:extLst>
      <p:ext uri="{BB962C8B-B14F-4D97-AF65-F5344CB8AC3E}">
        <p14:creationId xmlns:p14="http://schemas.microsoft.com/office/powerpoint/2010/main" val="319633505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Primitive Y Matrix</a:t>
            </a:r>
          </a:p>
        </p:txBody>
      </p:sp>
      <p:sp>
        <p:nvSpPr>
          <p:cNvPr id="71683" name="Content Placeholder 2"/>
          <p:cNvSpPr>
            <a:spLocks noGrp="1"/>
          </p:cNvSpPr>
          <p:nvPr>
            <p:ph idx="1"/>
          </p:nvPr>
        </p:nvSpPr>
        <p:spPr>
          <a:xfrm>
            <a:off x="533400" y="1447800"/>
            <a:ext cx="8226425" cy="4935538"/>
          </a:xfrm>
        </p:spPr>
        <p:txBody>
          <a:bodyPr/>
          <a:lstStyle/>
          <a:p>
            <a:r>
              <a:rPr lang="en-US" altLang="en-US" smtClean="0"/>
              <a:t>Simple Resistor</a:t>
            </a:r>
          </a:p>
        </p:txBody>
      </p:sp>
      <p:pic>
        <p:nvPicPr>
          <p:cNvPr id="71684" name="Picture 5" descr="C:\Users\prdu001\OpenDSS\Training\Oncor2014\Yprim-R.wm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2286000"/>
            <a:ext cx="4811713" cy="3490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3580025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Primitive Y Matrix, cont’d</a:t>
            </a:r>
          </a:p>
        </p:txBody>
      </p:sp>
      <p:sp>
        <p:nvSpPr>
          <p:cNvPr id="72707" name="Content Placeholder 2"/>
          <p:cNvSpPr>
            <a:spLocks noGrp="1"/>
          </p:cNvSpPr>
          <p:nvPr>
            <p:ph idx="1"/>
          </p:nvPr>
        </p:nvSpPr>
        <p:spPr>
          <a:xfrm>
            <a:off x="381000" y="1371600"/>
            <a:ext cx="8226425" cy="4935538"/>
          </a:xfrm>
        </p:spPr>
        <p:txBody>
          <a:bodyPr/>
          <a:lstStyle/>
          <a:p>
            <a:r>
              <a:rPr lang="en-US" altLang="en-US" smtClean="0"/>
              <a:t>LINE  model</a:t>
            </a:r>
          </a:p>
        </p:txBody>
      </p:sp>
      <p:pic>
        <p:nvPicPr>
          <p:cNvPr id="72708" name="Picture 5" descr="C:\Users\prdu001\OpenDSS\Training\Oncor2014\Yprim-Line.wm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2362200"/>
            <a:ext cx="5495925" cy="312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4128681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What about 3-phase elements?</a:t>
            </a:r>
          </a:p>
        </p:txBody>
      </p:sp>
      <p:sp>
        <p:nvSpPr>
          <p:cNvPr id="7373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mtClean="0"/>
              <a:t>Simply let </a:t>
            </a:r>
            <a:r>
              <a:rPr lang="en-US" altLang="en-US" b="1" smtClean="0"/>
              <a:t>R, X, B, G, C</a:t>
            </a:r>
            <a:r>
              <a:rPr lang="en-US" altLang="en-US" smtClean="0"/>
              <a:t>, etc. represent </a:t>
            </a:r>
            <a:r>
              <a:rPr lang="en-US" altLang="en-US" b="1" smtClean="0"/>
              <a:t>3x3</a:t>
            </a:r>
            <a:r>
              <a:rPr lang="en-US" altLang="en-US" smtClean="0"/>
              <a:t> matrix</a:t>
            </a:r>
          </a:p>
          <a:p>
            <a:pPr lvl="1"/>
            <a:r>
              <a:rPr lang="en-US" altLang="en-US" smtClean="0"/>
              <a:t>Notation stays the same</a:t>
            </a:r>
          </a:p>
          <a:p>
            <a:endParaRPr lang="en-US" altLang="en-US" smtClean="0"/>
          </a:p>
          <a:p>
            <a:r>
              <a:rPr lang="en-US" altLang="en-US" smtClean="0"/>
              <a:t>And it works!</a:t>
            </a:r>
          </a:p>
          <a:p>
            <a:endParaRPr lang="en-US" altLang="en-US" smtClean="0"/>
          </a:p>
          <a:p>
            <a:r>
              <a:rPr lang="en-US" altLang="en-US" smtClean="0"/>
              <a:t>I1, I2, V1, V2 etc become 3x1 vectors</a:t>
            </a:r>
          </a:p>
          <a:p>
            <a:endParaRPr lang="en-US" altLang="en-US" smtClean="0"/>
          </a:p>
          <a:p>
            <a:r>
              <a:rPr lang="en-US" altLang="en-US" smtClean="0"/>
              <a:t>This is basically how all the Circuit Element (CktElement) models in OpenDSS work.</a:t>
            </a:r>
          </a:p>
        </p:txBody>
      </p:sp>
    </p:spTree>
    <p:extLst>
      <p:ext uri="{BB962C8B-B14F-4D97-AF65-F5344CB8AC3E}">
        <p14:creationId xmlns:p14="http://schemas.microsoft.com/office/powerpoint/2010/main" val="397192453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The Network Model</a:t>
            </a:r>
          </a:p>
        </p:txBody>
      </p:sp>
      <p:pic>
        <p:nvPicPr>
          <p:cNvPr id="74755" name="Picture 4" descr="C:\Users\prdu001\OpenDSS\Training\Oncor2014\Network Model.wm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447800"/>
            <a:ext cx="6464300" cy="5041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4075435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Nodal Admittance Equations</a:t>
            </a:r>
          </a:p>
        </p:txBody>
      </p:sp>
      <p:sp>
        <p:nvSpPr>
          <p:cNvPr id="75779" name="TextBox 2"/>
          <p:cNvSpPr txBox="1">
            <a:spLocks noChangeArrowheads="1"/>
          </p:cNvSpPr>
          <p:nvPr/>
        </p:nvSpPr>
        <p:spPr bwMode="auto">
          <a:xfrm>
            <a:off x="1143000" y="2057400"/>
            <a:ext cx="685800" cy="3662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en-US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  <a:p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en-US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  <a:p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</a:p>
          <a:p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en-US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</a:p>
          <a:p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</a:p>
          <a:p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en-US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L1</a:t>
            </a:r>
          </a:p>
          <a:p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</a:p>
          <a:p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en-US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L2</a:t>
            </a:r>
          </a:p>
          <a:p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</a:p>
          <a:p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en-US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</a:p>
        </p:txBody>
      </p:sp>
      <p:sp>
        <p:nvSpPr>
          <p:cNvPr id="75780" name="TextBox 3"/>
          <p:cNvSpPr txBox="1">
            <a:spLocks noChangeArrowheads="1"/>
          </p:cNvSpPr>
          <p:nvPr/>
        </p:nvSpPr>
        <p:spPr bwMode="auto">
          <a:xfrm>
            <a:off x="1981200" y="3429000"/>
            <a:ext cx="4572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/>
              <a:t>=</a:t>
            </a:r>
          </a:p>
        </p:txBody>
      </p:sp>
      <p:sp>
        <p:nvSpPr>
          <p:cNvPr id="75781" name="TextBox 4"/>
          <p:cNvSpPr txBox="1">
            <a:spLocks noChangeArrowheads="1"/>
          </p:cNvSpPr>
          <p:nvPr/>
        </p:nvSpPr>
        <p:spPr bwMode="auto">
          <a:xfrm>
            <a:off x="3581400" y="2667000"/>
            <a:ext cx="16002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2800"/>
              <a:t>Y</a:t>
            </a:r>
            <a:r>
              <a:rPr lang="en-US" altLang="en-US" sz="2800" baseline="-25000"/>
              <a:t>SYSTEM</a:t>
            </a:r>
          </a:p>
        </p:txBody>
      </p:sp>
      <p:sp>
        <p:nvSpPr>
          <p:cNvPr id="75782" name="TextBox 5"/>
          <p:cNvSpPr txBox="1">
            <a:spLocks noChangeArrowheads="1"/>
          </p:cNvSpPr>
          <p:nvPr/>
        </p:nvSpPr>
        <p:spPr bwMode="auto">
          <a:xfrm>
            <a:off x="3352800" y="3886200"/>
            <a:ext cx="16002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/>
              <a:t>N x N</a:t>
            </a:r>
            <a:endParaRPr lang="en-US" altLang="en-US" baseline="-25000"/>
          </a:p>
        </p:txBody>
      </p:sp>
      <p:sp>
        <p:nvSpPr>
          <p:cNvPr id="75783" name="TextBox 6"/>
          <p:cNvSpPr txBox="1">
            <a:spLocks noChangeArrowheads="1"/>
          </p:cNvSpPr>
          <p:nvPr/>
        </p:nvSpPr>
        <p:spPr bwMode="auto">
          <a:xfrm>
            <a:off x="3352800" y="4267200"/>
            <a:ext cx="16002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/>
              <a:t>(Sparse)</a:t>
            </a:r>
            <a:endParaRPr lang="en-US" altLang="en-US" baseline="-25000"/>
          </a:p>
        </p:txBody>
      </p:sp>
      <p:sp>
        <p:nvSpPr>
          <p:cNvPr id="75784" name="TextBox 7"/>
          <p:cNvSpPr txBox="1">
            <a:spLocks noChangeArrowheads="1"/>
          </p:cNvSpPr>
          <p:nvPr/>
        </p:nvSpPr>
        <p:spPr bwMode="auto">
          <a:xfrm>
            <a:off x="6324600" y="1905000"/>
            <a:ext cx="685800" cy="3662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en-US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  <a:p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en-US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  <a:p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</a:p>
          <a:p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en-US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</a:p>
          <a:p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</a:p>
          <a:p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en-US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L1</a:t>
            </a:r>
          </a:p>
          <a:p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</a:p>
          <a:p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en-US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L2</a:t>
            </a:r>
          </a:p>
          <a:p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</a:p>
          <a:p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en-US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</a:p>
        </p:txBody>
      </p:sp>
      <p:sp>
        <p:nvSpPr>
          <p:cNvPr id="75785" name="TextBox 8"/>
          <p:cNvSpPr txBox="1">
            <a:spLocks noChangeArrowheads="1"/>
          </p:cNvSpPr>
          <p:nvPr/>
        </p:nvSpPr>
        <p:spPr bwMode="auto">
          <a:xfrm>
            <a:off x="838200" y="6019800"/>
            <a:ext cx="38100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/>
              <a:t>N = Number of </a:t>
            </a:r>
            <a:r>
              <a:rPr lang="en-US" altLang="en-US" u="sng"/>
              <a:t>NODES</a:t>
            </a:r>
            <a:r>
              <a:rPr lang="en-US" altLang="en-US"/>
              <a:t>  (not BUSES)</a:t>
            </a:r>
          </a:p>
        </p:txBody>
      </p:sp>
      <p:sp>
        <p:nvSpPr>
          <p:cNvPr id="75786" name="Left Bracket 9"/>
          <p:cNvSpPr>
            <a:spLocks/>
          </p:cNvSpPr>
          <p:nvPr/>
        </p:nvSpPr>
        <p:spPr bwMode="auto">
          <a:xfrm>
            <a:off x="1219200" y="2057400"/>
            <a:ext cx="152400" cy="3657600"/>
          </a:xfrm>
          <a:prstGeom prst="leftBracket">
            <a:avLst>
              <a:gd name="adj" fmla="val 8333"/>
            </a:avLst>
          </a:prstGeom>
          <a:noFill/>
          <a:ln w="2857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 marL="219075" indent="-219075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75787" name="Left Bracket 10"/>
          <p:cNvSpPr>
            <a:spLocks/>
          </p:cNvSpPr>
          <p:nvPr/>
        </p:nvSpPr>
        <p:spPr bwMode="auto">
          <a:xfrm flipH="1">
            <a:off x="1600200" y="2057400"/>
            <a:ext cx="152400" cy="3657600"/>
          </a:xfrm>
          <a:prstGeom prst="leftBracket">
            <a:avLst>
              <a:gd name="adj" fmla="val 8333"/>
            </a:avLst>
          </a:prstGeom>
          <a:noFill/>
          <a:ln w="2857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 marL="219075" indent="-219075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75788" name="Left Bracket 11"/>
          <p:cNvSpPr>
            <a:spLocks/>
          </p:cNvSpPr>
          <p:nvPr/>
        </p:nvSpPr>
        <p:spPr bwMode="auto">
          <a:xfrm>
            <a:off x="6400800" y="1905000"/>
            <a:ext cx="152400" cy="3657600"/>
          </a:xfrm>
          <a:prstGeom prst="leftBracket">
            <a:avLst>
              <a:gd name="adj" fmla="val 8333"/>
            </a:avLst>
          </a:prstGeom>
          <a:noFill/>
          <a:ln w="2857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 marL="219075" indent="-219075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75789" name="Left Bracket 12"/>
          <p:cNvSpPr>
            <a:spLocks/>
          </p:cNvSpPr>
          <p:nvPr/>
        </p:nvSpPr>
        <p:spPr bwMode="auto">
          <a:xfrm flipH="1">
            <a:off x="6781800" y="1905000"/>
            <a:ext cx="152400" cy="3657600"/>
          </a:xfrm>
          <a:prstGeom prst="leftBracket">
            <a:avLst>
              <a:gd name="adj" fmla="val 8333"/>
            </a:avLst>
          </a:prstGeom>
          <a:noFill/>
          <a:ln w="2857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 marL="219075" indent="-219075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75790" name="Left Bracket 13"/>
          <p:cNvSpPr>
            <a:spLocks/>
          </p:cNvSpPr>
          <p:nvPr/>
        </p:nvSpPr>
        <p:spPr bwMode="auto">
          <a:xfrm>
            <a:off x="2590800" y="1981200"/>
            <a:ext cx="152400" cy="3657600"/>
          </a:xfrm>
          <a:prstGeom prst="leftBracket">
            <a:avLst>
              <a:gd name="adj" fmla="val 8333"/>
            </a:avLst>
          </a:prstGeom>
          <a:noFill/>
          <a:ln w="2857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 marL="219075" indent="-219075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75791" name="Left Bracket 14"/>
          <p:cNvSpPr>
            <a:spLocks/>
          </p:cNvSpPr>
          <p:nvPr/>
        </p:nvSpPr>
        <p:spPr bwMode="auto">
          <a:xfrm flipH="1">
            <a:off x="5943600" y="1905000"/>
            <a:ext cx="152400" cy="3657600"/>
          </a:xfrm>
          <a:prstGeom prst="leftBracket">
            <a:avLst>
              <a:gd name="adj" fmla="val 8333"/>
            </a:avLst>
          </a:prstGeom>
          <a:noFill/>
          <a:ln w="2857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 marL="219075" indent="-219075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8969127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Solving the Power Flow</a:t>
            </a:r>
          </a:p>
        </p:txBody>
      </p:sp>
      <p:sp>
        <p:nvSpPr>
          <p:cNvPr id="768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Once the circuit model is connected properly the next step is to </a:t>
            </a:r>
            <a:r>
              <a:rPr lang="en-US" altLang="en-US" b="1" smtClean="0">
                <a:solidFill>
                  <a:srgbClr val="FF0000"/>
                </a:solidFill>
              </a:rPr>
              <a:t>Solve</a:t>
            </a:r>
            <a:r>
              <a:rPr lang="en-US" altLang="en-US" smtClean="0"/>
              <a:t> the base power flow</a:t>
            </a:r>
          </a:p>
          <a:p>
            <a:pPr eaLnBrk="1" hangingPunct="1"/>
            <a:r>
              <a:rPr lang="en-US" altLang="en-US" smtClean="0"/>
              <a:t>PC elements (i.e., Loads) are usually </a:t>
            </a:r>
            <a:r>
              <a:rPr lang="en-US" altLang="en-US" b="1" smtClean="0"/>
              <a:t>nonlinear</a:t>
            </a:r>
          </a:p>
          <a:p>
            <a:pPr eaLnBrk="1" hangingPunct="1"/>
            <a:r>
              <a:rPr lang="en-US" altLang="en-US" smtClean="0"/>
              <a:t>Loads are linearized to a Norton equivalent based on nominal 100% rated voltage.</a:t>
            </a:r>
          </a:p>
          <a:p>
            <a:pPr lvl="1" eaLnBrk="1" hangingPunct="1"/>
            <a:r>
              <a:rPr lang="en-US" altLang="en-US" smtClean="0"/>
              <a:t>Current source is “</a:t>
            </a:r>
            <a:r>
              <a:rPr lang="en-US" altLang="en-US" b="1" smtClean="0"/>
              <a:t>compensation current</a:t>
            </a:r>
            <a:r>
              <a:rPr lang="en-US" altLang="en-US" smtClean="0"/>
              <a:t>”</a:t>
            </a:r>
          </a:p>
          <a:p>
            <a:pPr lvl="1" eaLnBrk="1" hangingPunct="1"/>
            <a:r>
              <a:rPr lang="en-US" altLang="en-US" smtClean="0"/>
              <a:t>Compensates for the nonlinear characteristic</a:t>
            </a:r>
          </a:p>
          <a:p>
            <a:pPr eaLnBrk="1" hangingPunct="1"/>
            <a:r>
              <a:rPr lang="en-US" altLang="en-US" smtClean="0"/>
              <a:t>A </a:t>
            </a:r>
            <a:r>
              <a:rPr lang="en-US" altLang="en-US" i="1" smtClean="0"/>
              <a:t>fixed point </a:t>
            </a:r>
            <a:r>
              <a:rPr lang="en-US" altLang="en-US" smtClean="0"/>
              <a:t>iterative solution algorithm is employed for most solutions</a:t>
            </a:r>
          </a:p>
          <a:p>
            <a:pPr eaLnBrk="1" hangingPunct="1"/>
            <a:r>
              <a:rPr lang="en-US" altLang="en-US" smtClean="0"/>
              <a:t>This method allows for flexible load models and is robust for most distribution systems</a:t>
            </a:r>
          </a:p>
        </p:txBody>
      </p:sp>
    </p:spTree>
    <p:extLst>
      <p:ext uri="{BB962C8B-B14F-4D97-AF65-F5344CB8AC3E}">
        <p14:creationId xmlns:p14="http://schemas.microsoft.com/office/powerpoint/2010/main" val="3142151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Load (a PC Element)</a:t>
            </a:r>
          </a:p>
        </p:txBody>
      </p:sp>
      <p:pic>
        <p:nvPicPr>
          <p:cNvPr id="778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5188" y="2419350"/>
            <a:ext cx="5799137" cy="2297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7828" name="Text Box 4"/>
          <p:cNvSpPr txBox="1">
            <a:spLocks noChangeArrowheads="1"/>
          </p:cNvSpPr>
          <p:nvPr/>
        </p:nvSpPr>
        <p:spPr bwMode="auto">
          <a:xfrm>
            <a:off x="1690688" y="4697413"/>
            <a:ext cx="421957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19075" indent="-219075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/>
              <a:t>(One-Line Diagram)</a:t>
            </a:r>
          </a:p>
        </p:txBody>
      </p:sp>
      <p:sp>
        <p:nvSpPr>
          <p:cNvPr id="77829" name="Text Box 5"/>
          <p:cNvSpPr txBox="1">
            <a:spLocks noChangeArrowheads="1"/>
          </p:cNvSpPr>
          <p:nvPr/>
        </p:nvSpPr>
        <p:spPr bwMode="auto">
          <a:xfrm>
            <a:off x="354013" y="1509713"/>
            <a:ext cx="4197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19075" indent="-219075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US" altLang="en-US" sz="2400"/>
              <a:t>General Concept</a:t>
            </a:r>
          </a:p>
        </p:txBody>
      </p:sp>
      <p:sp>
        <p:nvSpPr>
          <p:cNvPr id="77830" name="Text Box 6"/>
          <p:cNvSpPr txBox="1">
            <a:spLocks noChangeArrowheads="1"/>
          </p:cNvSpPr>
          <p:nvPr/>
        </p:nvSpPr>
        <p:spPr bwMode="auto">
          <a:xfrm>
            <a:off x="6046788" y="4529138"/>
            <a:ext cx="2678112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19075" indent="-219075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/>
              <a:t>Goes into System Y Matrix</a:t>
            </a:r>
          </a:p>
        </p:txBody>
      </p:sp>
      <p:sp>
        <p:nvSpPr>
          <p:cNvPr id="77831" name="Line 7"/>
          <p:cNvSpPr>
            <a:spLocks noChangeShapeType="1"/>
          </p:cNvSpPr>
          <p:nvPr/>
        </p:nvSpPr>
        <p:spPr bwMode="auto">
          <a:xfrm flipH="1" flipV="1">
            <a:off x="3733800" y="3889375"/>
            <a:ext cx="2381250" cy="814388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endParaRPr lang="en-US"/>
          </a:p>
        </p:txBody>
      </p:sp>
      <p:sp>
        <p:nvSpPr>
          <p:cNvPr id="77832" name="Text Box 8"/>
          <p:cNvSpPr txBox="1">
            <a:spLocks noChangeArrowheads="1"/>
          </p:cNvSpPr>
          <p:nvPr/>
        </p:nvSpPr>
        <p:spPr bwMode="auto">
          <a:xfrm>
            <a:off x="5991225" y="1819275"/>
            <a:ext cx="2678113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/>
              <a:t>Added into Injection Current Vector</a:t>
            </a:r>
          </a:p>
        </p:txBody>
      </p:sp>
      <p:sp>
        <p:nvSpPr>
          <p:cNvPr id="77833" name="Line 9"/>
          <p:cNvSpPr>
            <a:spLocks noChangeShapeType="1"/>
          </p:cNvSpPr>
          <p:nvPr/>
        </p:nvSpPr>
        <p:spPr bwMode="auto">
          <a:xfrm flipH="1">
            <a:off x="5078413" y="2259013"/>
            <a:ext cx="1312862" cy="979487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endParaRPr lang="en-US"/>
          </a:p>
        </p:txBody>
      </p:sp>
      <p:sp>
        <p:nvSpPr>
          <p:cNvPr id="77834" name="Text Box 10"/>
          <p:cNvSpPr txBox="1">
            <a:spLocks noChangeArrowheads="1"/>
          </p:cNvSpPr>
          <p:nvPr/>
        </p:nvSpPr>
        <p:spPr bwMode="auto">
          <a:xfrm>
            <a:off x="506413" y="5553075"/>
            <a:ext cx="63563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19075" indent="-219075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US" altLang="en-US"/>
              <a:t>Most Power Conversion (PC) Elements are Modeled Like This</a:t>
            </a:r>
          </a:p>
        </p:txBody>
      </p:sp>
    </p:spTree>
    <p:extLst>
      <p:ext uri="{BB962C8B-B14F-4D97-AF65-F5344CB8AC3E}">
        <p14:creationId xmlns:p14="http://schemas.microsoft.com/office/powerpoint/2010/main" val="1104086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Load  - 3-phase Y connected</a:t>
            </a:r>
          </a:p>
        </p:txBody>
      </p:sp>
      <p:pic>
        <p:nvPicPr>
          <p:cNvPr id="7885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1371600"/>
            <a:ext cx="3684588" cy="1458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8852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3124200"/>
            <a:ext cx="3684588" cy="1458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8853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4953000"/>
            <a:ext cx="3684588" cy="1458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8854" name="Text Box 6"/>
          <p:cNvSpPr txBox="1">
            <a:spLocks noChangeArrowheads="1"/>
          </p:cNvSpPr>
          <p:nvPr/>
        </p:nvSpPr>
        <p:spPr bwMode="auto">
          <a:xfrm>
            <a:off x="6553200" y="1752600"/>
            <a:ext cx="14478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19075" indent="-219075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/>
              <a:t>Phase 1</a:t>
            </a:r>
          </a:p>
        </p:txBody>
      </p:sp>
      <p:sp>
        <p:nvSpPr>
          <p:cNvPr id="78855" name="Text Box 7"/>
          <p:cNvSpPr txBox="1">
            <a:spLocks noChangeArrowheads="1"/>
          </p:cNvSpPr>
          <p:nvPr/>
        </p:nvSpPr>
        <p:spPr bwMode="auto">
          <a:xfrm>
            <a:off x="6553200" y="3581400"/>
            <a:ext cx="14478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19075" indent="-219075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/>
              <a:t>Phase 2</a:t>
            </a:r>
          </a:p>
        </p:txBody>
      </p:sp>
      <p:sp>
        <p:nvSpPr>
          <p:cNvPr id="78856" name="Text Box 8"/>
          <p:cNvSpPr txBox="1">
            <a:spLocks noChangeArrowheads="1"/>
          </p:cNvSpPr>
          <p:nvPr/>
        </p:nvSpPr>
        <p:spPr bwMode="auto">
          <a:xfrm>
            <a:off x="6553200" y="5410200"/>
            <a:ext cx="14478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19075" indent="-219075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/>
              <a:t>Phase 3</a:t>
            </a:r>
          </a:p>
        </p:txBody>
      </p:sp>
      <p:sp>
        <p:nvSpPr>
          <p:cNvPr id="78857" name="Freeform 9"/>
          <p:cNvSpPr>
            <a:spLocks/>
          </p:cNvSpPr>
          <p:nvPr/>
        </p:nvSpPr>
        <p:spPr bwMode="auto">
          <a:xfrm>
            <a:off x="609600" y="1447800"/>
            <a:ext cx="2743200" cy="1219200"/>
          </a:xfrm>
          <a:custGeom>
            <a:avLst/>
            <a:gdLst>
              <a:gd name="T0" fmla="*/ 2147483647 w 1728"/>
              <a:gd name="T1" fmla="*/ 0 h 768"/>
              <a:gd name="T2" fmla="*/ 2147483647 w 1728"/>
              <a:gd name="T3" fmla="*/ 0 h 768"/>
              <a:gd name="T4" fmla="*/ 2147483647 w 1728"/>
              <a:gd name="T5" fmla="*/ 2147483647 h 768"/>
              <a:gd name="T6" fmla="*/ 0 w 1728"/>
              <a:gd name="T7" fmla="*/ 2147483647 h 768"/>
              <a:gd name="T8" fmla="*/ 0 60000 65536"/>
              <a:gd name="T9" fmla="*/ 0 60000 65536"/>
              <a:gd name="T10" fmla="*/ 0 60000 65536"/>
              <a:gd name="T11" fmla="*/ 0 60000 65536"/>
              <a:gd name="T12" fmla="*/ 0 w 1728"/>
              <a:gd name="T13" fmla="*/ 0 h 768"/>
              <a:gd name="T14" fmla="*/ 1728 w 1728"/>
              <a:gd name="T15" fmla="*/ 768 h 76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728" h="768">
                <a:moveTo>
                  <a:pt x="1728" y="0"/>
                </a:moveTo>
                <a:lnTo>
                  <a:pt x="576" y="0"/>
                </a:lnTo>
                <a:lnTo>
                  <a:pt x="576" y="768"/>
                </a:lnTo>
                <a:lnTo>
                  <a:pt x="0" y="768"/>
                </a:lnTo>
              </a:path>
            </a:pathLst>
          </a:custGeom>
          <a:noFill/>
          <a:ln w="28575" cap="flat" cmpd="sng">
            <a:solidFill>
              <a:schemeClr val="tx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endParaRPr lang="en-US"/>
          </a:p>
        </p:txBody>
      </p:sp>
      <p:sp>
        <p:nvSpPr>
          <p:cNvPr id="78858" name="Line 10"/>
          <p:cNvSpPr>
            <a:spLocks noChangeShapeType="1"/>
          </p:cNvSpPr>
          <p:nvPr/>
        </p:nvSpPr>
        <p:spPr bwMode="auto">
          <a:xfrm flipH="1">
            <a:off x="609600" y="3200400"/>
            <a:ext cx="2743200" cy="158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endParaRPr lang="en-US"/>
          </a:p>
        </p:txBody>
      </p:sp>
      <p:sp>
        <p:nvSpPr>
          <p:cNvPr id="78859" name="Freeform 11"/>
          <p:cNvSpPr>
            <a:spLocks/>
          </p:cNvSpPr>
          <p:nvPr/>
        </p:nvSpPr>
        <p:spPr bwMode="auto">
          <a:xfrm>
            <a:off x="609600" y="3886200"/>
            <a:ext cx="2743200" cy="1143000"/>
          </a:xfrm>
          <a:custGeom>
            <a:avLst/>
            <a:gdLst>
              <a:gd name="T0" fmla="*/ 2147483647 w 1728"/>
              <a:gd name="T1" fmla="*/ 2147483647 h 720"/>
              <a:gd name="T2" fmla="*/ 2147483647 w 1728"/>
              <a:gd name="T3" fmla="*/ 2147483647 h 720"/>
              <a:gd name="T4" fmla="*/ 2147483647 w 1728"/>
              <a:gd name="T5" fmla="*/ 0 h 720"/>
              <a:gd name="T6" fmla="*/ 0 w 1728"/>
              <a:gd name="T7" fmla="*/ 0 h 720"/>
              <a:gd name="T8" fmla="*/ 0 60000 65536"/>
              <a:gd name="T9" fmla="*/ 0 60000 65536"/>
              <a:gd name="T10" fmla="*/ 0 60000 65536"/>
              <a:gd name="T11" fmla="*/ 0 60000 65536"/>
              <a:gd name="T12" fmla="*/ 0 w 1728"/>
              <a:gd name="T13" fmla="*/ 0 h 720"/>
              <a:gd name="T14" fmla="*/ 1728 w 1728"/>
              <a:gd name="T15" fmla="*/ 720 h 72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728" h="720">
                <a:moveTo>
                  <a:pt x="1728" y="720"/>
                </a:moveTo>
                <a:lnTo>
                  <a:pt x="528" y="720"/>
                </a:lnTo>
                <a:lnTo>
                  <a:pt x="528" y="0"/>
                </a:lnTo>
                <a:lnTo>
                  <a:pt x="0" y="0"/>
                </a:lnTo>
              </a:path>
            </a:pathLst>
          </a:custGeom>
          <a:noFill/>
          <a:ln w="28575" cap="flat" cmpd="sng">
            <a:solidFill>
              <a:schemeClr val="tx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endParaRPr lang="en-US"/>
          </a:p>
        </p:txBody>
      </p:sp>
      <p:sp>
        <p:nvSpPr>
          <p:cNvPr id="78860" name="Freeform 12"/>
          <p:cNvSpPr>
            <a:spLocks/>
          </p:cNvSpPr>
          <p:nvPr/>
        </p:nvSpPr>
        <p:spPr bwMode="auto">
          <a:xfrm>
            <a:off x="685800" y="2743200"/>
            <a:ext cx="2667000" cy="3581400"/>
          </a:xfrm>
          <a:custGeom>
            <a:avLst/>
            <a:gdLst>
              <a:gd name="T0" fmla="*/ 2147483647 w 1680"/>
              <a:gd name="T1" fmla="*/ 0 h 2256"/>
              <a:gd name="T2" fmla="*/ 2147483647 w 1680"/>
              <a:gd name="T3" fmla="*/ 0 h 2256"/>
              <a:gd name="T4" fmla="*/ 2147483647 w 1680"/>
              <a:gd name="T5" fmla="*/ 2147483647 h 2256"/>
              <a:gd name="T6" fmla="*/ 0 w 1680"/>
              <a:gd name="T7" fmla="*/ 2147483647 h 2256"/>
              <a:gd name="T8" fmla="*/ 0 60000 65536"/>
              <a:gd name="T9" fmla="*/ 0 60000 65536"/>
              <a:gd name="T10" fmla="*/ 0 60000 65536"/>
              <a:gd name="T11" fmla="*/ 0 60000 65536"/>
              <a:gd name="T12" fmla="*/ 0 w 1680"/>
              <a:gd name="T13" fmla="*/ 0 h 2256"/>
              <a:gd name="T14" fmla="*/ 1680 w 1680"/>
              <a:gd name="T15" fmla="*/ 2256 h 225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680" h="2256">
                <a:moveTo>
                  <a:pt x="1680" y="0"/>
                </a:moveTo>
                <a:lnTo>
                  <a:pt x="1056" y="0"/>
                </a:lnTo>
                <a:lnTo>
                  <a:pt x="1056" y="2256"/>
                </a:lnTo>
                <a:lnTo>
                  <a:pt x="0" y="2256"/>
                </a:lnTo>
              </a:path>
            </a:pathLst>
          </a:custGeom>
          <a:noFill/>
          <a:ln w="28575" cap="flat" cmpd="sng">
            <a:solidFill>
              <a:srgbClr val="FF505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endParaRPr lang="en-US"/>
          </a:p>
        </p:txBody>
      </p:sp>
      <p:sp>
        <p:nvSpPr>
          <p:cNvPr id="78861" name="Line 13"/>
          <p:cNvSpPr>
            <a:spLocks noChangeShapeType="1"/>
          </p:cNvSpPr>
          <p:nvPr/>
        </p:nvSpPr>
        <p:spPr bwMode="auto">
          <a:xfrm flipH="1">
            <a:off x="2362200" y="4495800"/>
            <a:ext cx="1066800" cy="0"/>
          </a:xfrm>
          <a:prstGeom prst="line">
            <a:avLst/>
          </a:prstGeom>
          <a:noFill/>
          <a:ln w="28575">
            <a:solidFill>
              <a:srgbClr val="FF505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endParaRPr lang="en-US"/>
          </a:p>
        </p:txBody>
      </p:sp>
      <p:sp>
        <p:nvSpPr>
          <p:cNvPr id="78862" name="Line 14"/>
          <p:cNvSpPr>
            <a:spLocks noChangeShapeType="1"/>
          </p:cNvSpPr>
          <p:nvPr/>
        </p:nvSpPr>
        <p:spPr bwMode="auto">
          <a:xfrm flipH="1">
            <a:off x="2362200" y="6324600"/>
            <a:ext cx="990600" cy="0"/>
          </a:xfrm>
          <a:prstGeom prst="line">
            <a:avLst/>
          </a:prstGeom>
          <a:noFill/>
          <a:ln w="28575">
            <a:solidFill>
              <a:srgbClr val="FF505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endParaRPr lang="en-US"/>
          </a:p>
        </p:txBody>
      </p:sp>
      <p:sp>
        <p:nvSpPr>
          <p:cNvPr id="78863" name="Oval 15"/>
          <p:cNvSpPr>
            <a:spLocks noChangeArrowheads="1"/>
          </p:cNvSpPr>
          <p:nvPr/>
        </p:nvSpPr>
        <p:spPr bwMode="auto">
          <a:xfrm>
            <a:off x="533400" y="6248400"/>
            <a:ext cx="152400" cy="152400"/>
          </a:xfrm>
          <a:prstGeom prst="ellipse">
            <a:avLst/>
          </a:prstGeom>
          <a:solidFill>
            <a:srgbClr val="0033CC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78864" name="Oval 16"/>
          <p:cNvSpPr>
            <a:spLocks noChangeArrowheads="1"/>
          </p:cNvSpPr>
          <p:nvPr/>
        </p:nvSpPr>
        <p:spPr bwMode="auto">
          <a:xfrm>
            <a:off x="533400" y="3810000"/>
            <a:ext cx="152400" cy="152400"/>
          </a:xfrm>
          <a:prstGeom prst="ellipse">
            <a:avLst/>
          </a:prstGeom>
          <a:solidFill>
            <a:srgbClr val="0033CC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78865" name="Oval 17"/>
          <p:cNvSpPr>
            <a:spLocks noChangeArrowheads="1"/>
          </p:cNvSpPr>
          <p:nvPr/>
        </p:nvSpPr>
        <p:spPr bwMode="auto">
          <a:xfrm>
            <a:off x="533400" y="3124200"/>
            <a:ext cx="152400" cy="152400"/>
          </a:xfrm>
          <a:prstGeom prst="ellipse">
            <a:avLst/>
          </a:prstGeom>
          <a:solidFill>
            <a:srgbClr val="0033CC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78866" name="Oval 18"/>
          <p:cNvSpPr>
            <a:spLocks noChangeArrowheads="1"/>
          </p:cNvSpPr>
          <p:nvPr/>
        </p:nvSpPr>
        <p:spPr bwMode="auto">
          <a:xfrm>
            <a:off x="533400" y="2590800"/>
            <a:ext cx="152400" cy="152400"/>
          </a:xfrm>
          <a:prstGeom prst="ellipse">
            <a:avLst/>
          </a:prstGeom>
          <a:solidFill>
            <a:srgbClr val="0033CC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78867" name="Text Box 19"/>
          <p:cNvSpPr txBox="1">
            <a:spLocks noChangeArrowheads="1"/>
          </p:cNvSpPr>
          <p:nvPr/>
        </p:nvSpPr>
        <p:spPr bwMode="auto">
          <a:xfrm>
            <a:off x="152400" y="3733800"/>
            <a:ext cx="3048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19075" indent="-219075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/>
              <a:t>3</a:t>
            </a:r>
          </a:p>
        </p:txBody>
      </p:sp>
      <p:sp>
        <p:nvSpPr>
          <p:cNvPr id="78868" name="Text Box 20"/>
          <p:cNvSpPr txBox="1">
            <a:spLocks noChangeArrowheads="1"/>
          </p:cNvSpPr>
          <p:nvPr/>
        </p:nvSpPr>
        <p:spPr bwMode="auto">
          <a:xfrm>
            <a:off x="152400" y="3048000"/>
            <a:ext cx="3048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19075" indent="-219075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/>
              <a:t>2</a:t>
            </a:r>
          </a:p>
        </p:txBody>
      </p:sp>
      <p:sp>
        <p:nvSpPr>
          <p:cNvPr id="78869" name="Text Box 21"/>
          <p:cNvSpPr txBox="1">
            <a:spLocks noChangeArrowheads="1"/>
          </p:cNvSpPr>
          <p:nvPr/>
        </p:nvSpPr>
        <p:spPr bwMode="auto">
          <a:xfrm>
            <a:off x="152400" y="2514600"/>
            <a:ext cx="3048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19075" indent="-219075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/>
              <a:t>1</a:t>
            </a:r>
          </a:p>
        </p:txBody>
      </p:sp>
      <p:sp>
        <p:nvSpPr>
          <p:cNvPr id="78870" name="Text Box 22"/>
          <p:cNvSpPr txBox="1">
            <a:spLocks noChangeArrowheads="1"/>
          </p:cNvSpPr>
          <p:nvPr/>
        </p:nvSpPr>
        <p:spPr bwMode="auto">
          <a:xfrm>
            <a:off x="152400" y="6096000"/>
            <a:ext cx="3048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19075" indent="-219075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/>
              <a:t>4</a:t>
            </a:r>
          </a:p>
        </p:txBody>
      </p:sp>
      <p:sp>
        <p:nvSpPr>
          <p:cNvPr id="78871" name="Text Box 23"/>
          <p:cNvSpPr txBox="1">
            <a:spLocks noChangeArrowheads="1"/>
          </p:cNvSpPr>
          <p:nvPr/>
        </p:nvSpPr>
        <p:spPr bwMode="auto">
          <a:xfrm>
            <a:off x="0" y="5410200"/>
            <a:ext cx="25146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19075" indent="-219075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/>
              <a:t>4 Conductors/Terminal</a:t>
            </a:r>
          </a:p>
        </p:txBody>
      </p:sp>
    </p:spTree>
    <p:extLst>
      <p:ext uri="{BB962C8B-B14F-4D97-AF65-F5344CB8AC3E}">
        <p14:creationId xmlns:p14="http://schemas.microsoft.com/office/powerpoint/2010/main" val="18875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 err="1" smtClean="0"/>
              <a:t>OpenDSS</a:t>
            </a:r>
            <a:r>
              <a:rPr lang="en-US" altLang="en-US" dirty="0"/>
              <a:t> </a:t>
            </a:r>
            <a:r>
              <a:rPr lang="en-US" altLang="en-US" dirty="0" smtClean="0"/>
              <a:t>is Basically a Nodal Admittance Solver</a:t>
            </a:r>
            <a:endParaRPr lang="en-US" altLang="en-US" dirty="0"/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eaLnBrk="1" hangingPunct="1">
              <a:buNone/>
            </a:pPr>
            <a:endParaRPr lang="en-US" altLang="en-US" dirty="0" smtClean="0"/>
          </a:p>
          <a:p>
            <a:pPr eaLnBrk="1" hangingPunct="1"/>
            <a:r>
              <a:rPr lang="en-US" altLang="en-US" dirty="0" err="1" smtClean="0"/>
              <a:t>OpenDSS</a:t>
            </a:r>
            <a:r>
              <a:rPr lang="en-US" altLang="en-US" dirty="0" smtClean="0"/>
              <a:t> is a script-driven, frequency-domain electrical circuit simulation tool</a:t>
            </a:r>
          </a:p>
          <a:p>
            <a:pPr lvl="1"/>
            <a:r>
              <a:rPr lang="en-US" altLang="en-US" dirty="0" smtClean="0"/>
              <a:t>It uses a basic nodal admittance circuit model that could be used for a wide variety of ac circuit analysis applications</a:t>
            </a:r>
          </a:p>
          <a:p>
            <a:pPr eaLnBrk="1" hangingPunct="1"/>
            <a:endParaRPr lang="en-US" altLang="en-US" dirty="0" smtClean="0"/>
          </a:p>
          <a:p>
            <a:pPr eaLnBrk="1" hangingPunct="1"/>
            <a:r>
              <a:rPr lang="en-US" altLang="en-US" dirty="0" err="1" smtClean="0"/>
              <a:t>OpenDSS</a:t>
            </a:r>
            <a:r>
              <a:rPr lang="en-US" altLang="en-US" dirty="0" smtClean="0"/>
              <a:t> has specific models for:</a:t>
            </a:r>
          </a:p>
          <a:p>
            <a:pPr lvl="1" eaLnBrk="1" hangingPunct="1"/>
            <a:r>
              <a:rPr lang="en-US" altLang="en-US" dirty="0" smtClean="0"/>
              <a:t>Supporting </a:t>
            </a:r>
            <a:r>
              <a:rPr lang="en-US" altLang="en-US" b="1" dirty="0" smtClean="0"/>
              <a:t>utility distribution system</a:t>
            </a:r>
            <a:r>
              <a:rPr lang="en-US" altLang="en-US" dirty="0" smtClean="0"/>
              <a:t> analysis</a:t>
            </a:r>
          </a:p>
          <a:p>
            <a:pPr lvl="1" eaLnBrk="1" hangingPunct="1"/>
            <a:r>
              <a:rPr lang="en-US" altLang="en-US" dirty="0" smtClean="0"/>
              <a:t>Initially designed for the </a:t>
            </a:r>
            <a:r>
              <a:rPr lang="en-US" altLang="en-US" b="1" dirty="0" smtClean="0"/>
              <a:t>unbalanced, multi-phase North American </a:t>
            </a:r>
            <a:r>
              <a:rPr lang="en-US" altLang="en-US" dirty="0" smtClean="0"/>
              <a:t>power distribution systems</a:t>
            </a:r>
          </a:p>
          <a:p>
            <a:pPr lvl="1" eaLnBrk="1" hangingPunct="1"/>
            <a:r>
              <a:rPr lang="en-US" altLang="en-US" dirty="0" smtClean="0"/>
              <a:t>Can also model European-style systems</a:t>
            </a:r>
          </a:p>
          <a:p>
            <a:pPr lvl="3" eaLnBrk="1" hangingPunct="1"/>
            <a:r>
              <a:rPr lang="en-US" altLang="en-US" dirty="0" smtClean="0"/>
              <a:t>These typically have a simpler structure</a:t>
            </a:r>
          </a:p>
          <a:p>
            <a:pPr eaLnBrk="1" hangingPunct="1"/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519118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Load  - 3-phase Delta connected</a:t>
            </a:r>
          </a:p>
        </p:txBody>
      </p:sp>
      <p:pic>
        <p:nvPicPr>
          <p:cNvPr id="7987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1371600"/>
            <a:ext cx="3684588" cy="1458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9876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3124200"/>
            <a:ext cx="3684588" cy="1458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9877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4953000"/>
            <a:ext cx="3684588" cy="1458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9878" name="Text Box 6"/>
          <p:cNvSpPr txBox="1">
            <a:spLocks noChangeArrowheads="1"/>
          </p:cNvSpPr>
          <p:nvPr/>
        </p:nvSpPr>
        <p:spPr bwMode="auto">
          <a:xfrm>
            <a:off x="6553200" y="1752600"/>
            <a:ext cx="14478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19075" indent="-219075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/>
              <a:t>Phase 1</a:t>
            </a:r>
          </a:p>
        </p:txBody>
      </p:sp>
      <p:sp>
        <p:nvSpPr>
          <p:cNvPr id="79879" name="Text Box 7"/>
          <p:cNvSpPr txBox="1">
            <a:spLocks noChangeArrowheads="1"/>
          </p:cNvSpPr>
          <p:nvPr/>
        </p:nvSpPr>
        <p:spPr bwMode="auto">
          <a:xfrm>
            <a:off x="6553200" y="3581400"/>
            <a:ext cx="14478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19075" indent="-219075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/>
              <a:t>Phase 2</a:t>
            </a:r>
          </a:p>
        </p:txBody>
      </p:sp>
      <p:sp>
        <p:nvSpPr>
          <p:cNvPr id="79880" name="Text Box 8"/>
          <p:cNvSpPr txBox="1">
            <a:spLocks noChangeArrowheads="1"/>
          </p:cNvSpPr>
          <p:nvPr/>
        </p:nvSpPr>
        <p:spPr bwMode="auto">
          <a:xfrm>
            <a:off x="6553200" y="5410200"/>
            <a:ext cx="14478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19075" indent="-219075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/>
              <a:t>Phase 3</a:t>
            </a:r>
          </a:p>
        </p:txBody>
      </p:sp>
      <p:sp>
        <p:nvSpPr>
          <p:cNvPr id="79881" name="Oval 9"/>
          <p:cNvSpPr>
            <a:spLocks noChangeArrowheads="1"/>
          </p:cNvSpPr>
          <p:nvPr/>
        </p:nvSpPr>
        <p:spPr bwMode="auto">
          <a:xfrm>
            <a:off x="2819400" y="4724400"/>
            <a:ext cx="152400" cy="152400"/>
          </a:xfrm>
          <a:prstGeom prst="ellipse">
            <a:avLst/>
          </a:prstGeom>
          <a:solidFill>
            <a:srgbClr val="0033CC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79882" name="Oval 10"/>
          <p:cNvSpPr>
            <a:spLocks noChangeArrowheads="1"/>
          </p:cNvSpPr>
          <p:nvPr/>
        </p:nvSpPr>
        <p:spPr bwMode="auto">
          <a:xfrm>
            <a:off x="2819400" y="2895600"/>
            <a:ext cx="152400" cy="152400"/>
          </a:xfrm>
          <a:prstGeom prst="ellipse">
            <a:avLst/>
          </a:prstGeom>
          <a:solidFill>
            <a:srgbClr val="0033CC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79883" name="Oval 11"/>
          <p:cNvSpPr>
            <a:spLocks noChangeArrowheads="1"/>
          </p:cNvSpPr>
          <p:nvPr/>
        </p:nvSpPr>
        <p:spPr bwMode="auto">
          <a:xfrm>
            <a:off x="2133600" y="3657600"/>
            <a:ext cx="152400" cy="152400"/>
          </a:xfrm>
          <a:prstGeom prst="ellipse">
            <a:avLst/>
          </a:prstGeom>
          <a:solidFill>
            <a:srgbClr val="0033CC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79884" name="Text Box 12"/>
          <p:cNvSpPr txBox="1">
            <a:spLocks noChangeArrowheads="1"/>
          </p:cNvSpPr>
          <p:nvPr/>
        </p:nvSpPr>
        <p:spPr bwMode="auto">
          <a:xfrm>
            <a:off x="2667000" y="4343400"/>
            <a:ext cx="3048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19075" indent="-219075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/>
              <a:t>3</a:t>
            </a:r>
          </a:p>
        </p:txBody>
      </p:sp>
      <p:sp>
        <p:nvSpPr>
          <p:cNvPr id="79885" name="Text Box 13"/>
          <p:cNvSpPr txBox="1">
            <a:spLocks noChangeArrowheads="1"/>
          </p:cNvSpPr>
          <p:nvPr/>
        </p:nvSpPr>
        <p:spPr bwMode="auto">
          <a:xfrm>
            <a:off x="2743200" y="2514600"/>
            <a:ext cx="3048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19075" indent="-219075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/>
              <a:t>2</a:t>
            </a:r>
          </a:p>
        </p:txBody>
      </p:sp>
      <p:sp>
        <p:nvSpPr>
          <p:cNvPr id="79886" name="Text Box 14"/>
          <p:cNvSpPr txBox="1">
            <a:spLocks noChangeArrowheads="1"/>
          </p:cNvSpPr>
          <p:nvPr/>
        </p:nvSpPr>
        <p:spPr bwMode="auto">
          <a:xfrm>
            <a:off x="1905000" y="3352800"/>
            <a:ext cx="3048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19075" indent="-219075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/>
              <a:t>1</a:t>
            </a:r>
          </a:p>
        </p:txBody>
      </p:sp>
      <p:sp>
        <p:nvSpPr>
          <p:cNvPr id="79887" name="Text Box 15"/>
          <p:cNvSpPr txBox="1">
            <a:spLocks noChangeArrowheads="1"/>
          </p:cNvSpPr>
          <p:nvPr/>
        </p:nvSpPr>
        <p:spPr bwMode="auto">
          <a:xfrm>
            <a:off x="0" y="5410200"/>
            <a:ext cx="25146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19075" indent="-219075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/>
              <a:t>3 Conductors/Terminal</a:t>
            </a:r>
          </a:p>
        </p:txBody>
      </p:sp>
      <p:sp>
        <p:nvSpPr>
          <p:cNvPr id="79888" name="Freeform 16"/>
          <p:cNvSpPr>
            <a:spLocks/>
          </p:cNvSpPr>
          <p:nvPr/>
        </p:nvSpPr>
        <p:spPr bwMode="auto">
          <a:xfrm>
            <a:off x="2895600" y="2743200"/>
            <a:ext cx="457200" cy="457200"/>
          </a:xfrm>
          <a:custGeom>
            <a:avLst/>
            <a:gdLst>
              <a:gd name="T0" fmla="*/ 2147483647 w 288"/>
              <a:gd name="T1" fmla="*/ 0 h 288"/>
              <a:gd name="T2" fmla="*/ 0 w 288"/>
              <a:gd name="T3" fmla="*/ 2147483647 h 288"/>
              <a:gd name="T4" fmla="*/ 2147483647 w 288"/>
              <a:gd name="T5" fmla="*/ 2147483647 h 288"/>
              <a:gd name="T6" fmla="*/ 0 60000 65536"/>
              <a:gd name="T7" fmla="*/ 0 60000 65536"/>
              <a:gd name="T8" fmla="*/ 0 60000 65536"/>
              <a:gd name="T9" fmla="*/ 0 w 288"/>
              <a:gd name="T10" fmla="*/ 0 h 288"/>
              <a:gd name="T11" fmla="*/ 288 w 288"/>
              <a:gd name="T12" fmla="*/ 288 h 28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8" h="288">
                <a:moveTo>
                  <a:pt x="288" y="0"/>
                </a:moveTo>
                <a:cubicBezTo>
                  <a:pt x="144" y="48"/>
                  <a:pt x="0" y="96"/>
                  <a:pt x="0" y="144"/>
                </a:cubicBezTo>
                <a:cubicBezTo>
                  <a:pt x="0" y="192"/>
                  <a:pt x="240" y="264"/>
                  <a:pt x="288" y="288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endParaRPr lang="en-US"/>
          </a:p>
        </p:txBody>
      </p:sp>
      <p:sp>
        <p:nvSpPr>
          <p:cNvPr id="79889" name="Freeform 17"/>
          <p:cNvSpPr>
            <a:spLocks/>
          </p:cNvSpPr>
          <p:nvPr/>
        </p:nvSpPr>
        <p:spPr bwMode="auto">
          <a:xfrm>
            <a:off x="2895600" y="4495800"/>
            <a:ext cx="457200" cy="533400"/>
          </a:xfrm>
          <a:custGeom>
            <a:avLst/>
            <a:gdLst>
              <a:gd name="T0" fmla="*/ 2147483647 w 288"/>
              <a:gd name="T1" fmla="*/ 0 h 288"/>
              <a:gd name="T2" fmla="*/ 0 w 288"/>
              <a:gd name="T3" fmla="*/ 2147483647 h 288"/>
              <a:gd name="T4" fmla="*/ 2147483647 w 288"/>
              <a:gd name="T5" fmla="*/ 2147483647 h 288"/>
              <a:gd name="T6" fmla="*/ 0 60000 65536"/>
              <a:gd name="T7" fmla="*/ 0 60000 65536"/>
              <a:gd name="T8" fmla="*/ 0 60000 65536"/>
              <a:gd name="T9" fmla="*/ 0 w 288"/>
              <a:gd name="T10" fmla="*/ 0 h 288"/>
              <a:gd name="T11" fmla="*/ 288 w 288"/>
              <a:gd name="T12" fmla="*/ 288 h 28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8" h="288">
                <a:moveTo>
                  <a:pt x="288" y="0"/>
                </a:moveTo>
                <a:cubicBezTo>
                  <a:pt x="144" y="48"/>
                  <a:pt x="0" y="96"/>
                  <a:pt x="0" y="144"/>
                </a:cubicBezTo>
                <a:cubicBezTo>
                  <a:pt x="0" y="192"/>
                  <a:pt x="240" y="264"/>
                  <a:pt x="288" y="288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endParaRPr lang="en-US"/>
          </a:p>
        </p:txBody>
      </p:sp>
      <p:sp>
        <p:nvSpPr>
          <p:cNvPr id="79890" name="Freeform 18"/>
          <p:cNvSpPr>
            <a:spLocks/>
          </p:cNvSpPr>
          <p:nvPr/>
        </p:nvSpPr>
        <p:spPr bwMode="auto">
          <a:xfrm>
            <a:off x="2209800" y="1447800"/>
            <a:ext cx="1143000" cy="4876800"/>
          </a:xfrm>
          <a:custGeom>
            <a:avLst/>
            <a:gdLst>
              <a:gd name="T0" fmla="*/ 2147483647 w 288"/>
              <a:gd name="T1" fmla="*/ 0 h 288"/>
              <a:gd name="T2" fmla="*/ 0 w 288"/>
              <a:gd name="T3" fmla="*/ 2147483647 h 288"/>
              <a:gd name="T4" fmla="*/ 2147483647 w 288"/>
              <a:gd name="T5" fmla="*/ 2147483647 h 288"/>
              <a:gd name="T6" fmla="*/ 0 60000 65536"/>
              <a:gd name="T7" fmla="*/ 0 60000 65536"/>
              <a:gd name="T8" fmla="*/ 0 60000 65536"/>
              <a:gd name="T9" fmla="*/ 0 w 288"/>
              <a:gd name="T10" fmla="*/ 0 h 288"/>
              <a:gd name="T11" fmla="*/ 288 w 288"/>
              <a:gd name="T12" fmla="*/ 288 h 28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8" h="288">
                <a:moveTo>
                  <a:pt x="288" y="0"/>
                </a:moveTo>
                <a:cubicBezTo>
                  <a:pt x="144" y="48"/>
                  <a:pt x="0" y="96"/>
                  <a:pt x="0" y="144"/>
                </a:cubicBezTo>
                <a:cubicBezTo>
                  <a:pt x="0" y="192"/>
                  <a:pt x="240" y="264"/>
                  <a:pt x="288" y="288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193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Load Models  (Present version)</a:t>
            </a:r>
          </a:p>
        </p:txBody>
      </p:sp>
      <p:sp>
        <p:nvSpPr>
          <p:cNvPr id="808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76400"/>
            <a:ext cx="8226425" cy="4675188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altLang="en-US" smtClean="0"/>
              <a:t>1:Standard constant P+jQ load. (Default)</a:t>
            </a:r>
          </a:p>
          <a:p>
            <a:pPr eaLnBrk="1" hangingPunct="1">
              <a:buFontTx/>
              <a:buNone/>
            </a:pPr>
            <a:r>
              <a:rPr lang="en-US" altLang="en-US" smtClean="0"/>
              <a:t>2:Constant impedance load. </a:t>
            </a:r>
          </a:p>
          <a:p>
            <a:pPr eaLnBrk="1" hangingPunct="1">
              <a:buFontTx/>
              <a:buNone/>
            </a:pPr>
            <a:r>
              <a:rPr lang="en-US" altLang="en-US" smtClean="0"/>
              <a:t>3:Const P, Quadratic Q (like a motor).</a:t>
            </a:r>
          </a:p>
          <a:p>
            <a:pPr eaLnBrk="1" hangingPunct="1">
              <a:buFontTx/>
              <a:buNone/>
            </a:pPr>
            <a:r>
              <a:rPr lang="en-US" altLang="en-US" smtClean="0"/>
              <a:t>4:Nominal Linear P, Quadratic Q (feeder mix). </a:t>
            </a:r>
            <a:br>
              <a:rPr lang="en-US" altLang="en-US" smtClean="0"/>
            </a:br>
            <a:r>
              <a:rPr lang="en-US" altLang="en-US" smtClean="0"/>
              <a:t> Use this with CVRfactor.</a:t>
            </a:r>
          </a:p>
          <a:p>
            <a:pPr eaLnBrk="1" hangingPunct="1">
              <a:buFontTx/>
              <a:buNone/>
            </a:pPr>
            <a:r>
              <a:rPr lang="en-US" altLang="en-US" smtClean="0"/>
              <a:t>5:Constant Current Magnitude</a:t>
            </a:r>
          </a:p>
          <a:p>
            <a:pPr eaLnBrk="1" hangingPunct="1">
              <a:buFontTx/>
              <a:buNone/>
            </a:pPr>
            <a:r>
              <a:rPr lang="en-US" altLang="en-US" smtClean="0"/>
              <a:t>6:Const P, Fixed Q</a:t>
            </a:r>
          </a:p>
          <a:p>
            <a:pPr eaLnBrk="1" hangingPunct="1">
              <a:buFontTx/>
              <a:buNone/>
            </a:pPr>
            <a:r>
              <a:rPr lang="en-US" altLang="en-US" smtClean="0"/>
              <a:t>7:Const P, Fixed Impedance Q</a:t>
            </a:r>
          </a:p>
          <a:p>
            <a:pPr eaLnBrk="1" hangingPunct="1">
              <a:buFontTx/>
              <a:buNone/>
            </a:pPr>
            <a:r>
              <a:rPr lang="en-US" altLang="en-US" smtClean="0"/>
              <a:t>8: Special ZIP load model</a:t>
            </a:r>
          </a:p>
        </p:txBody>
      </p:sp>
    </p:spTree>
    <p:extLst>
      <p:ext uri="{BB962C8B-B14F-4D97-AF65-F5344CB8AC3E}">
        <p14:creationId xmlns:p14="http://schemas.microsoft.com/office/powerpoint/2010/main" val="1827764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en-US" smtClean="0"/>
              <a:t>Standard P + jQ (constant power) Load Model</a:t>
            </a:r>
          </a:p>
        </p:txBody>
      </p:sp>
      <p:sp>
        <p:nvSpPr>
          <p:cNvPr id="819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When the voltage goes out of the normal range for a load the model </a:t>
            </a:r>
            <a:r>
              <a:rPr lang="en-US" altLang="en-US" u="sng" dirty="0" smtClean="0"/>
              <a:t>reverts to a linear load</a:t>
            </a:r>
            <a:r>
              <a:rPr lang="en-US" altLang="en-US" dirty="0" smtClean="0"/>
              <a:t> </a:t>
            </a:r>
            <a:r>
              <a:rPr lang="en-US" altLang="en-US" dirty="0" smtClean="0"/>
              <a:t>model</a:t>
            </a:r>
          </a:p>
          <a:p>
            <a:pPr eaLnBrk="1" hangingPunct="1"/>
            <a:endParaRPr lang="en-US" altLang="en-US" dirty="0" smtClean="0"/>
          </a:p>
          <a:p>
            <a:pPr lvl="1" eaLnBrk="1" hangingPunct="1"/>
            <a:r>
              <a:rPr lang="en-US" altLang="en-US" dirty="0" smtClean="0"/>
              <a:t>This generally guarantees convergence</a:t>
            </a:r>
          </a:p>
          <a:p>
            <a:pPr lvl="2" eaLnBrk="1" hangingPunct="1"/>
            <a:r>
              <a:rPr lang="en-US" altLang="en-US" dirty="0" smtClean="0"/>
              <a:t>Even when a fault is </a:t>
            </a:r>
            <a:r>
              <a:rPr lang="en-US" altLang="en-US" dirty="0" smtClean="0"/>
              <a:t>applied</a:t>
            </a:r>
          </a:p>
          <a:p>
            <a:pPr lvl="2" eaLnBrk="1" hangingPunct="1"/>
            <a:endParaRPr lang="en-US" altLang="en-US" dirty="0" smtClean="0"/>
          </a:p>
          <a:p>
            <a:pPr lvl="1" eaLnBrk="1" hangingPunct="1"/>
            <a:r>
              <a:rPr lang="en-US" altLang="en-US" dirty="0" smtClean="0"/>
              <a:t>This script changes break points to +/- 10%:</a:t>
            </a:r>
          </a:p>
          <a:p>
            <a:pPr lvl="2" eaLnBrk="1" hangingPunct="1"/>
            <a:r>
              <a:rPr lang="en-US" altLang="en-US" dirty="0" smtClean="0"/>
              <a:t>Load.Load1.Vmaxpu=1.10</a:t>
            </a:r>
          </a:p>
          <a:p>
            <a:pPr lvl="2" eaLnBrk="1" hangingPunct="1"/>
            <a:r>
              <a:rPr lang="en-US" altLang="en-US" dirty="0" smtClean="0"/>
              <a:t>Load.Load1.Vminpu=0.90</a:t>
            </a:r>
          </a:p>
          <a:p>
            <a:pPr lvl="2" eaLnBrk="1" hangingPunct="1"/>
            <a:endParaRPr lang="en-US" altLang="en-US" dirty="0" smtClean="0"/>
          </a:p>
          <a:p>
            <a:pPr lvl="1" eaLnBrk="1" hangingPunct="1"/>
            <a:r>
              <a:rPr lang="en-US" altLang="en-US" sz="1800" dirty="0" smtClean="0"/>
              <a:t>Note: to solve some of the IEEE Radial Test feeders and match the published results, you have to set </a:t>
            </a:r>
            <a:r>
              <a:rPr lang="en-US" altLang="en-US" sz="1800" dirty="0" err="1" smtClean="0"/>
              <a:t>Vminpu</a:t>
            </a:r>
            <a:r>
              <a:rPr lang="en-US" altLang="en-US" sz="1800" dirty="0" smtClean="0"/>
              <a:t> to less than the lowest voltage published (usually about 0.80 per unit)</a:t>
            </a:r>
          </a:p>
        </p:txBody>
      </p:sp>
    </p:spTree>
    <p:extLst>
      <p:ext uri="{BB962C8B-B14F-4D97-AF65-F5344CB8AC3E}">
        <p14:creationId xmlns:p14="http://schemas.microsoft.com/office/powerpoint/2010/main" val="2961408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Standard P + jQ Load Model  (Model=1)</a:t>
            </a:r>
          </a:p>
        </p:txBody>
      </p:sp>
      <p:pic>
        <p:nvPicPr>
          <p:cNvPr id="829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190625"/>
            <a:ext cx="4324350" cy="559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948" name="Text Box 4"/>
          <p:cNvSpPr txBox="1">
            <a:spLocks noChangeArrowheads="1"/>
          </p:cNvSpPr>
          <p:nvPr/>
        </p:nvSpPr>
        <p:spPr bwMode="auto">
          <a:xfrm>
            <a:off x="5867400" y="3124200"/>
            <a:ext cx="20574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19075" indent="-219075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dirty="0"/>
              <a:t>95%</a:t>
            </a:r>
          </a:p>
        </p:txBody>
      </p:sp>
      <p:sp>
        <p:nvSpPr>
          <p:cNvPr id="82949" name="Text Box 5"/>
          <p:cNvSpPr txBox="1">
            <a:spLocks noChangeArrowheads="1"/>
          </p:cNvSpPr>
          <p:nvPr/>
        </p:nvSpPr>
        <p:spPr bwMode="auto">
          <a:xfrm>
            <a:off x="5791200" y="2286000"/>
            <a:ext cx="20574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19075" indent="-219075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/>
              <a:t>105%</a:t>
            </a:r>
          </a:p>
        </p:txBody>
      </p:sp>
      <p:sp>
        <p:nvSpPr>
          <p:cNvPr id="82950" name="Line 6"/>
          <p:cNvSpPr>
            <a:spLocks noChangeShapeType="1"/>
          </p:cNvSpPr>
          <p:nvPr/>
        </p:nvSpPr>
        <p:spPr bwMode="auto">
          <a:xfrm flipH="1" flipV="1">
            <a:off x="4876800" y="3048000"/>
            <a:ext cx="1676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endParaRPr lang="en-US"/>
          </a:p>
        </p:txBody>
      </p:sp>
      <p:sp>
        <p:nvSpPr>
          <p:cNvPr id="82951" name="Line 7"/>
          <p:cNvSpPr>
            <a:spLocks noChangeShapeType="1"/>
          </p:cNvSpPr>
          <p:nvPr/>
        </p:nvSpPr>
        <p:spPr bwMode="auto">
          <a:xfrm flipH="1">
            <a:off x="4648200" y="2514600"/>
            <a:ext cx="18288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endParaRPr lang="en-US"/>
          </a:p>
        </p:txBody>
      </p:sp>
      <p:sp>
        <p:nvSpPr>
          <p:cNvPr id="82952" name="Text Box 8"/>
          <p:cNvSpPr txBox="1">
            <a:spLocks noChangeArrowheads="1"/>
          </p:cNvSpPr>
          <p:nvPr/>
        </p:nvSpPr>
        <p:spPr bwMode="auto">
          <a:xfrm>
            <a:off x="76200" y="3352800"/>
            <a:ext cx="10668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19075" indent="-219075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dirty="0">
                <a:latin typeface="Times New Roman" panose="02020603050405020304" pitchFamily="18" charset="0"/>
              </a:rPr>
              <a:t>|I| = |S/V|</a:t>
            </a:r>
          </a:p>
        </p:txBody>
      </p:sp>
      <p:sp>
        <p:nvSpPr>
          <p:cNvPr id="82953" name="Line 9"/>
          <p:cNvSpPr>
            <a:spLocks noChangeShapeType="1"/>
          </p:cNvSpPr>
          <p:nvPr/>
        </p:nvSpPr>
        <p:spPr bwMode="auto">
          <a:xfrm flipV="1">
            <a:off x="990600" y="2895600"/>
            <a:ext cx="35814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endParaRPr lang="en-US"/>
          </a:p>
        </p:txBody>
      </p:sp>
      <p:sp>
        <p:nvSpPr>
          <p:cNvPr id="82954" name="Text Box 10"/>
          <p:cNvSpPr txBox="1">
            <a:spLocks noChangeArrowheads="1"/>
          </p:cNvSpPr>
          <p:nvPr/>
        </p:nvSpPr>
        <p:spPr bwMode="auto">
          <a:xfrm>
            <a:off x="5791200" y="4191000"/>
            <a:ext cx="21336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19075" indent="-219075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>
                <a:latin typeface="Times New Roman" panose="02020603050405020304" pitchFamily="18" charset="0"/>
              </a:rPr>
              <a:t>Const Z</a:t>
            </a:r>
          </a:p>
        </p:txBody>
      </p:sp>
      <p:sp>
        <p:nvSpPr>
          <p:cNvPr id="82955" name="Text Box 11"/>
          <p:cNvSpPr txBox="1">
            <a:spLocks noChangeArrowheads="1"/>
          </p:cNvSpPr>
          <p:nvPr/>
        </p:nvSpPr>
        <p:spPr bwMode="auto">
          <a:xfrm>
            <a:off x="5715000" y="1676400"/>
            <a:ext cx="21336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19075" indent="-219075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>
                <a:latin typeface="Times New Roman" panose="02020603050405020304" pitchFamily="18" charset="0"/>
              </a:rPr>
              <a:t>Const Z</a:t>
            </a:r>
          </a:p>
        </p:txBody>
      </p:sp>
      <p:sp>
        <p:nvSpPr>
          <p:cNvPr id="82956" name="Line 12"/>
          <p:cNvSpPr>
            <a:spLocks noChangeShapeType="1"/>
          </p:cNvSpPr>
          <p:nvPr/>
        </p:nvSpPr>
        <p:spPr bwMode="auto">
          <a:xfrm flipH="1" flipV="1">
            <a:off x="4267200" y="3733800"/>
            <a:ext cx="220980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endParaRPr lang="en-US"/>
          </a:p>
        </p:txBody>
      </p:sp>
      <p:sp>
        <p:nvSpPr>
          <p:cNvPr id="82957" name="Line 13"/>
          <p:cNvSpPr>
            <a:spLocks noChangeShapeType="1"/>
          </p:cNvSpPr>
          <p:nvPr/>
        </p:nvSpPr>
        <p:spPr bwMode="auto">
          <a:xfrm flipH="1">
            <a:off x="4876800" y="1905000"/>
            <a:ext cx="15240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endParaRPr lang="en-US"/>
          </a:p>
        </p:txBody>
      </p:sp>
      <p:sp>
        <p:nvSpPr>
          <p:cNvPr id="82958" name="Text Box 14"/>
          <p:cNvSpPr txBox="1">
            <a:spLocks noChangeArrowheads="1"/>
          </p:cNvSpPr>
          <p:nvPr/>
        </p:nvSpPr>
        <p:spPr bwMode="auto">
          <a:xfrm>
            <a:off x="6553200" y="2667000"/>
            <a:ext cx="13716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19075" indent="-219075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/>
              <a:t>(Defaults*)</a:t>
            </a:r>
          </a:p>
        </p:txBody>
      </p:sp>
      <p:sp>
        <p:nvSpPr>
          <p:cNvPr id="82959" name="Text Box 15"/>
          <p:cNvSpPr txBox="1">
            <a:spLocks noChangeArrowheads="1"/>
          </p:cNvSpPr>
          <p:nvPr/>
        </p:nvSpPr>
        <p:spPr bwMode="auto">
          <a:xfrm>
            <a:off x="5562600" y="5334000"/>
            <a:ext cx="35052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19075" indent="-219075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US" altLang="en-US"/>
              <a:t>* Change by setting </a:t>
            </a:r>
            <a:r>
              <a:rPr lang="en-US" altLang="en-US" i="1"/>
              <a:t>Vminpu</a:t>
            </a:r>
            <a:r>
              <a:rPr lang="en-US" altLang="en-US"/>
              <a:t> and </a:t>
            </a:r>
            <a:r>
              <a:rPr lang="en-US" altLang="en-US" i="1"/>
              <a:t>Vmaxpu</a:t>
            </a:r>
            <a:r>
              <a:rPr lang="en-US" altLang="en-US"/>
              <a:t> Properties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1828800" y="3048000"/>
            <a:ext cx="2971800" cy="3048000"/>
            <a:chOff x="1828800" y="3048000"/>
            <a:chExt cx="2971800" cy="3048000"/>
          </a:xfrm>
        </p:grpSpPr>
        <p:cxnSp>
          <p:nvCxnSpPr>
            <p:cNvPr id="82960" name="Straight Connector 16"/>
            <p:cNvCxnSpPr>
              <a:cxnSpLocks noChangeShapeType="1"/>
            </p:cNvCxnSpPr>
            <p:nvPr/>
          </p:nvCxnSpPr>
          <p:spPr bwMode="auto">
            <a:xfrm flipV="1">
              <a:off x="1828800" y="4495800"/>
              <a:ext cx="1219200" cy="1600200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2961" name="Straight Connector 17"/>
            <p:cNvCxnSpPr>
              <a:cxnSpLocks noChangeShapeType="1"/>
            </p:cNvCxnSpPr>
            <p:nvPr/>
          </p:nvCxnSpPr>
          <p:spPr bwMode="auto">
            <a:xfrm flipV="1">
              <a:off x="3048000" y="3048000"/>
              <a:ext cx="1752600" cy="1447800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3" name="Group 2"/>
          <p:cNvGrpSpPr/>
          <p:nvPr/>
        </p:nvGrpSpPr>
        <p:grpSpPr>
          <a:xfrm>
            <a:off x="228600" y="4419600"/>
            <a:ext cx="2667000" cy="336550"/>
            <a:chOff x="228600" y="4419600"/>
            <a:chExt cx="2667000" cy="336550"/>
          </a:xfrm>
        </p:grpSpPr>
        <p:sp>
          <p:nvSpPr>
            <p:cNvPr id="82962" name="Text Box 10"/>
            <p:cNvSpPr txBox="1">
              <a:spLocks noChangeArrowheads="1"/>
            </p:cNvSpPr>
            <p:nvPr/>
          </p:nvSpPr>
          <p:spPr bwMode="auto">
            <a:xfrm>
              <a:off x="228600" y="4419600"/>
              <a:ext cx="2133600" cy="33655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 marL="219075" indent="-219075"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>
                  <a:latin typeface="Times New Roman" panose="02020603050405020304" pitchFamily="18" charset="0"/>
                </a:rPr>
                <a:t>New Method (2014)</a:t>
              </a:r>
            </a:p>
          </p:txBody>
        </p:sp>
        <p:cxnSp>
          <p:nvCxnSpPr>
            <p:cNvPr id="82963" name="Straight Arrow Connector 21"/>
            <p:cNvCxnSpPr>
              <a:cxnSpLocks noChangeShapeType="1"/>
            </p:cNvCxnSpPr>
            <p:nvPr/>
          </p:nvCxnSpPr>
          <p:spPr bwMode="auto">
            <a:xfrm flipV="1">
              <a:off x="2209800" y="4572000"/>
              <a:ext cx="685800" cy="76200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886829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Power Flow Solution Algorithm</a:t>
            </a:r>
          </a:p>
        </p:txBody>
      </p:sp>
      <p:sp>
        <p:nvSpPr>
          <p:cNvPr id="83971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Tx/>
              <a:buAutoNum type="arabicPeriod"/>
            </a:pPr>
            <a:r>
              <a:rPr lang="en-US" altLang="en-US" smtClean="0"/>
              <a:t>Initial Guess at Node Voltages, </a:t>
            </a:r>
            <a:r>
              <a:rPr lang="en-US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</a:p>
          <a:p>
            <a:pPr marL="457200" indent="-457200">
              <a:buFontTx/>
              <a:buAutoNum type="arabicPeriod"/>
            </a:pPr>
            <a:r>
              <a:rPr lang="en-US" altLang="en-US" smtClean="0"/>
              <a:t>Compute all Injection (Compensation) Currents, </a:t>
            </a:r>
            <a:r>
              <a:rPr lang="en-US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</a:p>
          <a:p>
            <a:pPr marL="857250" lvl="1" indent="-457200">
              <a:buFontTx/>
              <a:buAutoNum type="alphaLcPeriod"/>
            </a:pPr>
            <a:r>
              <a:rPr lang="en-US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For PC Elements</a:t>
            </a:r>
          </a:p>
          <a:p>
            <a:pPr marL="457200" indent="-457200">
              <a:buFontTx/>
              <a:buAutoNum type="arabicPeriod"/>
            </a:pPr>
            <a:r>
              <a:rPr lang="en-US" altLang="en-US" smtClean="0">
                <a:cs typeface="Times New Roman" panose="02020603050405020304" pitchFamily="18" charset="0"/>
              </a:rPr>
              <a:t>Solve for new guess at </a:t>
            </a:r>
            <a:r>
              <a:rPr lang="en-US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</a:p>
          <a:p>
            <a:pPr marL="457200" indent="-457200">
              <a:buFontTx/>
              <a:buAutoNum type="arabicPeriod"/>
            </a:pPr>
            <a:r>
              <a:rPr lang="en-US" altLang="en-US" smtClean="0">
                <a:cs typeface="Times New Roman" panose="02020603050405020304" pitchFamily="18" charset="0"/>
              </a:rPr>
              <a:t>Repeat 2 and 3 until Converged</a:t>
            </a:r>
            <a:endParaRPr lang="en-US" altLang="en-US" smtClean="0"/>
          </a:p>
          <a:p>
            <a:pPr marL="457200" indent="-457200">
              <a:buFontTx/>
              <a:buAutoNum type="arabicPeriod"/>
            </a:pPr>
            <a:endParaRPr lang="en-US" altLang="en-US" smtClean="0"/>
          </a:p>
          <a:p>
            <a:pPr marL="457200" indent="-457200"/>
            <a:r>
              <a:rPr lang="en-US" altLang="en-US" smtClean="0"/>
              <a:t>Convergence is based on change in per unit voltage magnitude</a:t>
            </a:r>
          </a:p>
          <a:p>
            <a:pPr marL="857250" lvl="1" indent="-457200"/>
            <a:r>
              <a:rPr lang="en-US" altLang="en-US" smtClean="0"/>
              <a:t>Default tolerance = 0.0001</a:t>
            </a:r>
          </a:p>
          <a:p>
            <a:pPr marL="857250" lvl="1" indent="-457200"/>
            <a:r>
              <a:rPr lang="en-US" altLang="en-US" smtClean="0"/>
              <a:t>Good enough for distribution systems</a:t>
            </a:r>
          </a:p>
        </p:txBody>
      </p:sp>
    </p:spTree>
    <p:extLst>
      <p:ext uri="{BB962C8B-B14F-4D97-AF65-F5344CB8AC3E}">
        <p14:creationId xmlns:p14="http://schemas.microsoft.com/office/powerpoint/2010/main" val="4208538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Putting it All Together</a:t>
            </a:r>
          </a:p>
        </p:txBody>
      </p:sp>
      <p:sp>
        <p:nvSpPr>
          <p:cNvPr id="84995" name="Text Box 3"/>
          <p:cNvSpPr txBox="1">
            <a:spLocks noChangeArrowheads="1"/>
          </p:cNvSpPr>
          <p:nvPr/>
        </p:nvSpPr>
        <p:spPr bwMode="auto">
          <a:xfrm>
            <a:off x="1905000" y="2057400"/>
            <a:ext cx="1295400" cy="361950"/>
          </a:xfrm>
          <a:prstGeom prst="rect">
            <a:avLst/>
          </a:prstGeom>
          <a:noFill/>
          <a:ln w="25400" algn="ctr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marL="219075" indent="-219075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b="1">
                <a:latin typeface="Tahoma" panose="020B0604030504040204" pitchFamily="34" charset="0"/>
              </a:rPr>
              <a:t>Yprim 1</a:t>
            </a:r>
          </a:p>
        </p:txBody>
      </p:sp>
      <p:sp>
        <p:nvSpPr>
          <p:cNvPr id="84996" name="Text Box 4"/>
          <p:cNvSpPr txBox="1">
            <a:spLocks noChangeArrowheads="1"/>
          </p:cNvSpPr>
          <p:nvPr/>
        </p:nvSpPr>
        <p:spPr bwMode="auto">
          <a:xfrm>
            <a:off x="3505200" y="2057400"/>
            <a:ext cx="1295400" cy="361950"/>
          </a:xfrm>
          <a:prstGeom prst="rect">
            <a:avLst/>
          </a:prstGeom>
          <a:noFill/>
          <a:ln w="25400" algn="ctr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marL="219075" indent="-219075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b="1">
                <a:latin typeface="Tahoma" panose="020B0604030504040204" pitchFamily="34" charset="0"/>
              </a:rPr>
              <a:t>Yprim 2</a:t>
            </a:r>
          </a:p>
        </p:txBody>
      </p:sp>
      <p:sp>
        <p:nvSpPr>
          <p:cNvPr id="84997" name="Text Box 5"/>
          <p:cNvSpPr txBox="1">
            <a:spLocks noChangeArrowheads="1"/>
          </p:cNvSpPr>
          <p:nvPr/>
        </p:nvSpPr>
        <p:spPr bwMode="auto">
          <a:xfrm>
            <a:off x="5105400" y="2057400"/>
            <a:ext cx="1295400" cy="361950"/>
          </a:xfrm>
          <a:prstGeom prst="rect">
            <a:avLst/>
          </a:prstGeom>
          <a:noFill/>
          <a:ln w="25400" algn="ctr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marL="219075" indent="-219075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b="1">
                <a:latin typeface="Tahoma" panose="020B0604030504040204" pitchFamily="34" charset="0"/>
              </a:rPr>
              <a:t>Yprim 3</a:t>
            </a:r>
          </a:p>
        </p:txBody>
      </p:sp>
      <p:sp>
        <p:nvSpPr>
          <p:cNvPr id="84998" name="Text Box 6"/>
          <p:cNvSpPr txBox="1">
            <a:spLocks noChangeArrowheads="1"/>
          </p:cNvSpPr>
          <p:nvPr/>
        </p:nvSpPr>
        <p:spPr bwMode="auto">
          <a:xfrm>
            <a:off x="7543800" y="2057400"/>
            <a:ext cx="1295400" cy="361950"/>
          </a:xfrm>
          <a:prstGeom prst="rect">
            <a:avLst/>
          </a:prstGeom>
          <a:noFill/>
          <a:ln w="25400" algn="ctr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marL="219075" indent="-219075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b="1">
                <a:latin typeface="Tahoma" panose="020B0604030504040204" pitchFamily="34" charset="0"/>
              </a:rPr>
              <a:t>Yprim n</a:t>
            </a:r>
          </a:p>
        </p:txBody>
      </p:sp>
      <p:sp>
        <p:nvSpPr>
          <p:cNvPr id="84999" name="Line 7"/>
          <p:cNvSpPr>
            <a:spLocks noChangeShapeType="1"/>
          </p:cNvSpPr>
          <p:nvPr/>
        </p:nvSpPr>
        <p:spPr bwMode="auto">
          <a:xfrm>
            <a:off x="6629400" y="2286000"/>
            <a:ext cx="685800" cy="0"/>
          </a:xfrm>
          <a:prstGeom prst="line">
            <a:avLst/>
          </a:prstGeom>
          <a:noFill/>
          <a:ln w="25400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5000" name="Rectangle 8"/>
          <p:cNvSpPr>
            <a:spLocks noChangeArrowheads="1"/>
          </p:cNvSpPr>
          <p:nvPr/>
        </p:nvSpPr>
        <p:spPr bwMode="auto">
          <a:xfrm>
            <a:off x="3886200" y="3352800"/>
            <a:ext cx="2438400" cy="2057400"/>
          </a:xfrm>
          <a:prstGeom prst="rect">
            <a:avLst/>
          </a:prstGeom>
          <a:noFill/>
          <a:ln w="25400" algn="ctr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85001" name="Text Box 9"/>
          <p:cNvSpPr txBox="1">
            <a:spLocks noChangeArrowheads="1"/>
          </p:cNvSpPr>
          <p:nvPr/>
        </p:nvSpPr>
        <p:spPr bwMode="auto">
          <a:xfrm>
            <a:off x="4572000" y="4038600"/>
            <a:ext cx="9906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19075" indent="-219075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3200" b="1">
                <a:latin typeface="Tahoma" panose="020B0604030504040204" pitchFamily="34" charset="0"/>
              </a:rPr>
              <a:t>Y</a:t>
            </a:r>
          </a:p>
        </p:txBody>
      </p:sp>
      <p:sp>
        <p:nvSpPr>
          <p:cNvPr id="85002" name="Rectangle 10"/>
          <p:cNvSpPr>
            <a:spLocks noChangeArrowheads="1"/>
          </p:cNvSpPr>
          <p:nvPr/>
        </p:nvSpPr>
        <p:spPr bwMode="auto">
          <a:xfrm>
            <a:off x="2667000" y="3352800"/>
            <a:ext cx="609600" cy="2057400"/>
          </a:xfrm>
          <a:prstGeom prst="rect">
            <a:avLst/>
          </a:prstGeom>
          <a:noFill/>
          <a:ln w="25400" algn="ctr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85003" name="Rectangle 11"/>
          <p:cNvSpPr>
            <a:spLocks noChangeArrowheads="1"/>
          </p:cNvSpPr>
          <p:nvPr/>
        </p:nvSpPr>
        <p:spPr bwMode="auto">
          <a:xfrm>
            <a:off x="6477000" y="3352800"/>
            <a:ext cx="609600" cy="2057400"/>
          </a:xfrm>
          <a:prstGeom prst="rect">
            <a:avLst/>
          </a:prstGeom>
          <a:noFill/>
          <a:ln w="25400" algn="ctr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85004" name="Text Box 12"/>
          <p:cNvSpPr txBox="1">
            <a:spLocks noChangeArrowheads="1"/>
          </p:cNvSpPr>
          <p:nvPr/>
        </p:nvSpPr>
        <p:spPr bwMode="auto">
          <a:xfrm>
            <a:off x="3429000" y="4114800"/>
            <a:ext cx="350838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219075" indent="-219075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b="1">
                <a:latin typeface="Tahoma" panose="020B0604030504040204" pitchFamily="34" charset="0"/>
              </a:rPr>
              <a:t>=</a:t>
            </a:r>
          </a:p>
        </p:txBody>
      </p:sp>
      <p:sp>
        <p:nvSpPr>
          <p:cNvPr id="85005" name="Text Box 13"/>
          <p:cNvSpPr txBox="1">
            <a:spLocks noChangeArrowheads="1"/>
          </p:cNvSpPr>
          <p:nvPr/>
        </p:nvSpPr>
        <p:spPr bwMode="auto">
          <a:xfrm>
            <a:off x="2438400" y="4114800"/>
            <a:ext cx="9906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19075" indent="-219075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2000" b="1">
                <a:latin typeface="Tahoma" panose="020B0604030504040204" pitchFamily="34" charset="0"/>
              </a:rPr>
              <a:t>I</a:t>
            </a:r>
            <a:r>
              <a:rPr lang="en-US" altLang="en-US" sz="2000" b="1" baseline="-25000">
                <a:latin typeface="Tahoma" panose="020B0604030504040204" pitchFamily="34" charset="0"/>
              </a:rPr>
              <a:t>inj</a:t>
            </a:r>
          </a:p>
        </p:txBody>
      </p:sp>
      <p:sp>
        <p:nvSpPr>
          <p:cNvPr id="85006" name="Text Box 14"/>
          <p:cNvSpPr txBox="1">
            <a:spLocks noChangeArrowheads="1"/>
          </p:cNvSpPr>
          <p:nvPr/>
        </p:nvSpPr>
        <p:spPr bwMode="auto">
          <a:xfrm>
            <a:off x="1066800" y="3962400"/>
            <a:ext cx="762000" cy="361950"/>
          </a:xfrm>
          <a:prstGeom prst="rect">
            <a:avLst/>
          </a:prstGeom>
          <a:noFill/>
          <a:ln w="25400" algn="ctr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marL="219075" indent="-219075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b="1">
                <a:latin typeface="Tahoma" panose="020B0604030504040204" pitchFamily="34" charset="0"/>
              </a:rPr>
              <a:t>I2</a:t>
            </a:r>
          </a:p>
        </p:txBody>
      </p:sp>
      <p:sp>
        <p:nvSpPr>
          <p:cNvPr id="85007" name="Text Box 15"/>
          <p:cNvSpPr txBox="1">
            <a:spLocks noChangeArrowheads="1"/>
          </p:cNvSpPr>
          <p:nvPr/>
        </p:nvSpPr>
        <p:spPr bwMode="auto">
          <a:xfrm>
            <a:off x="1066800" y="5486400"/>
            <a:ext cx="762000" cy="361950"/>
          </a:xfrm>
          <a:prstGeom prst="rect">
            <a:avLst/>
          </a:prstGeom>
          <a:noFill/>
          <a:ln w="25400" algn="ctr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marL="219075" indent="-219075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b="1">
                <a:latin typeface="Tahoma" panose="020B0604030504040204" pitchFamily="34" charset="0"/>
              </a:rPr>
              <a:t>Im</a:t>
            </a:r>
          </a:p>
        </p:txBody>
      </p:sp>
      <p:sp>
        <p:nvSpPr>
          <p:cNvPr id="85008" name="Text Box 16"/>
          <p:cNvSpPr txBox="1">
            <a:spLocks noChangeArrowheads="1"/>
          </p:cNvSpPr>
          <p:nvPr/>
        </p:nvSpPr>
        <p:spPr bwMode="auto">
          <a:xfrm>
            <a:off x="1066800" y="3448050"/>
            <a:ext cx="762000" cy="361950"/>
          </a:xfrm>
          <a:prstGeom prst="rect">
            <a:avLst/>
          </a:prstGeom>
          <a:noFill/>
          <a:ln w="25400" algn="ctr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marL="219075" indent="-219075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b="1">
                <a:latin typeface="Tahoma" panose="020B0604030504040204" pitchFamily="34" charset="0"/>
              </a:rPr>
              <a:t>I1</a:t>
            </a:r>
          </a:p>
        </p:txBody>
      </p:sp>
      <p:sp>
        <p:nvSpPr>
          <p:cNvPr id="85009" name="Text Box 17"/>
          <p:cNvSpPr txBox="1">
            <a:spLocks noChangeArrowheads="1"/>
          </p:cNvSpPr>
          <p:nvPr/>
        </p:nvSpPr>
        <p:spPr bwMode="auto">
          <a:xfrm>
            <a:off x="3810000" y="1600200"/>
            <a:ext cx="1828800" cy="3365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19075" indent="-219075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b="1">
                <a:latin typeface="Tahoma" panose="020B0604030504040204" pitchFamily="34" charset="0"/>
              </a:rPr>
              <a:t>ALL Elements</a:t>
            </a:r>
          </a:p>
        </p:txBody>
      </p:sp>
      <p:sp>
        <p:nvSpPr>
          <p:cNvPr id="85010" name="Text Box 18"/>
          <p:cNvSpPr txBox="1">
            <a:spLocks noChangeArrowheads="1"/>
          </p:cNvSpPr>
          <p:nvPr/>
        </p:nvSpPr>
        <p:spPr bwMode="auto">
          <a:xfrm>
            <a:off x="381000" y="2743200"/>
            <a:ext cx="1828800" cy="5810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b="1">
                <a:latin typeface="Tahoma" panose="020B0604030504040204" pitchFamily="34" charset="0"/>
              </a:rPr>
              <a:t>PC Elements</a:t>
            </a:r>
            <a:br>
              <a:rPr lang="en-US" altLang="en-US" b="1">
                <a:latin typeface="Tahoma" panose="020B0604030504040204" pitchFamily="34" charset="0"/>
              </a:rPr>
            </a:br>
            <a:r>
              <a:rPr lang="en-US" altLang="en-US" b="1">
                <a:latin typeface="Tahoma" panose="020B0604030504040204" pitchFamily="34" charset="0"/>
              </a:rPr>
              <a:t>Comp. Currents</a:t>
            </a:r>
          </a:p>
        </p:txBody>
      </p:sp>
      <p:sp>
        <p:nvSpPr>
          <p:cNvPr id="85011" name="Line 19"/>
          <p:cNvSpPr>
            <a:spLocks noChangeShapeType="1"/>
          </p:cNvSpPr>
          <p:nvPr/>
        </p:nvSpPr>
        <p:spPr bwMode="auto">
          <a:xfrm>
            <a:off x="1371600" y="4495800"/>
            <a:ext cx="0" cy="838200"/>
          </a:xfrm>
          <a:prstGeom prst="line">
            <a:avLst/>
          </a:prstGeom>
          <a:noFill/>
          <a:ln w="25400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5012" name="AutoShape 20"/>
          <p:cNvSpPr>
            <a:spLocks/>
          </p:cNvSpPr>
          <p:nvPr/>
        </p:nvSpPr>
        <p:spPr bwMode="auto">
          <a:xfrm>
            <a:off x="1981200" y="3429000"/>
            <a:ext cx="381000" cy="2438400"/>
          </a:xfrm>
          <a:prstGeom prst="rightBrace">
            <a:avLst>
              <a:gd name="adj1" fmla="val 53333"/>
              <a:gd name="adj2" fmla="val 50000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85013" name="AutoShape 21"/>
          <p:cNvSpPr>
            <a:spLocks/>
          </p:cNvSpPr>
          <p:nvPr/>
        </p:nvSpPr>
        <p:spPr bwMode="auto">
          <a:xfrm rot="5400000">
            <a:off x="4762500" y="-571500"/>
            <a:ext cx="609600" cy="6629400"/>
          </a:xfrm>
          <a:prstGeom prst="rightBrace">
            <a:avLst>
              <a:gd name="adj1" fmla="val 90625"/>
              <a:gd name="adj2" fmla="val 50000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85014" name="Text Box 22"/>
          <p:cNvSpPr txBox="1">
            <a:spLocks noChangeArrowheads="1"/>
          </p:cNvSpPr>
          <p:nvPr/>
        </p:nvSpPr>
        <p:spPr bwMode="auto">
          <a:xfrm>
            <a:off x="6248400" y="4114800"/>
            <a:ext cx="9906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19075" indent="-219075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2000" b="1">
                <a:latin typeface="Tahoma" panose="020B0604030504040204" pitchFamily="34" charset="0"/>
              </a:rPr>
              <a:t>V</a:t>
            </a:r>
            <a:endParaRPr lang="en-US" altLang="en-US" sz="2000" b="1" baseline="-25000">
              <a:latin typeface="Tahoma" panose="020B0604030504040204" pitchFamily="34" charset="0"/>
            </a:endParaRPr>
          </a:p>
        </p:txBody>
      </p:sp>
      <p:sp>
        <p:nvSpPr>
          <p:cNvPr id="85015" name="Text Box 23"/>
          <p:cNvSpPr txBox="1">
            <a:spLocks noChangeArrowheads="1"/>
          </p:cNvSpPr>
          <p:nvPr/>
        </p:nvSpPr>
        <p:spPr bwMode="auto">
          <a:xfrm>
            <a:off x="7467600" y="4038600"/>
            <a:ext cx="1295400" cy="703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19075" indent="-219075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b="1">
                <a:latin typeface="Tahoma" panose="020B0604030504040204" pitchFamily="34" charset="0"/>
              </a:rPr>
              <a:t>Node</a:t>
            </a:r>
          </a:p>
          <a:p>
            <a:r>
              <a:rPr lang="en-US" altLang="en-US" b="1">
                <a:latin typeface="Tahoma" panose="020B0604030504040204" pitchFamily="34" charset="0"/>
              </a:rPr>
              <a:t>Voltages</a:t>
            </a:r>
          </a:p>
        </p:txBody>
      </p:sp>
      <p:sp>
        <p:nvSpPr>
          <p:cNvPr id="85016" name="Freeform 24"/>
          <p:cNvSpPr>
            <a:spLocks/>
          </p:cNvSpPr>
          <p:nvPr/>
        </p:nvSpPr>
        <p:spPr bwMode="auto">
          <a:xfrm>
            <a:off x="381000" y="4648200"/>
            <a:ext cx="6400800" cy="1600200"/>
          </a:xfrm>
          <a:custGeom>
            <a:avLst/>
            <a:gdLst>
              <a:gd name="T0" fmla="*/ 2147483647 w 3840"/>
              <a:gd name="T1" fmla="*/ 2147483647 h 1008"/>
              <a:gd name="T2" fmla="*/ 2147483647 w 3840"/>
              <a:gd name="T3" fmla="*/ 2147483647 h 1008"/>
              <a:gd name="T4" fmla="*/ 0 w 3840"/>
              <a:gd name="T5" fmla="*/ 2147483647 h 1008"/>
              <a:gd name="T6" fmla="*/ 0 w 3840"/>
              <a:gd name="T7" fmla="*/ 0 h 1008"/>
              <a:gd name="T8" fmla="*/ 2147483647 w 3840"/>
              <a:gd name="T9" fmla="*/ 0 h 1008"/>
              <a:gd name="T10" fmla="*/ 2147483647 w 3840"/>
              <a:gd name="T11" fmla="*/ 0 h 1008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3840"/>
              <a:gd name="T19" fmla="*/ 0 h 1008"/>
              <a:gd name="T20" fmla="*/ 3840 w 3840"/>
              <a:gd name="T21" fmla="*/ 1008 h 1008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3840" h="1008">
                <a:moveTo>
                  <a:pt x="3840" y="528"/>
                </a:moveTo>
                <a:lnTo>
                  <a:pt x="3840" y="1008"/>
                </a:lnTo>
                <a:lnTo>
                  <a:pt x="0" y="1008"/>
                </a:lnTo>
                <a:lnTo>
                  <a:pt x="0" y="0"/>
                </a:lnTo>
                <a:lnTo>
                  <a:pt x="240" y="0"/>
                </a:lnTo>
                <a:lnTo>
                  <a:pt x="288" y="0"/>
                </a:lnTo>
              </a:path>
            </a:pathLst>
          </a:custGeom>
          <a:noFill/>
          <a:ln w="571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5017" name="Text Box 25"/>
          <p:cNvSpPr txBox="1">
            <a:spLocks noChangeArrowheads="1"/>
          </p:cNvSpPr>
          <p:nvPr/>
        </p:nvSpPr>
        <p:spPr bwMode="auto">
          <a:xfrm>
            <a:off x="3048000" y="5791200"/>
            <a:ext cx="21336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19075" indent="-219075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b="1">
                <a:solidFill>
                  <a:srgbClr val="FF0000"/>
                </a:solidFill>
                <a:latin typeface="Tahoma" panose="020B0604030504040204" pitchFamily="34" charset="0"/>
              </a:rPr>
              <a:t>Iteration Loop</a:t>
            </a:r>
          </a:p>
        </p:txBody>
      </p:sp>
    </p:spTree>
    <p:extLst>
      <p:ext uri="{BB962C8B-B14F-4D97-AF65-F5344CB8AC3E}">
        <p14:creationId xmlns:p14="http://schemas.microsoft.com/office/powerpoint/2010/main" val="854818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Putting it All Together</a:t>
            </a:r>
          </a:p>
        </p:txBody>
      </p:sp>
      <p:sp>
        <p:nvSpPr>
          <p:cNvPr id="86019" name="Text Box 3"/>
          <p:cNvSpPr txBox="1">
            <a:spLocks noChangeArrowheads="1"/>
          </p:cNvSpPr>
          <p:nvPr/>
        </p:nvSpPr>
        <p:spPr bwMode="auto">
          <a:xfrm>
            <a:off x="1905000" y="2057400"/>
            <a:ext cx="1295400" cy="361950"/>
          </a:xfrm>
          <a:prstGeom prst="rect">
            <a:avLst/>
          </a:prstGeom>
          <a:noFill/>
          <a:ln w="25400" algn="ctr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marL="219075" indent="-219075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b="1">
                <a:latin typeface="Tahoma" panose="020B0604030504040204" pitchFamily="34" charset="0"/>
              </a:rPr>
              <a:t>Yprim 1</a:t>
            </a:r>
          </a:p>
        </p:txBody>
      </p:sp>
      <p:sp>
        <p:nvSpPr>
          <p:cNvPr id="86020" name="Text Box 4"/>
          <p:cNvSpPr txBox="1">
            <a:spLocks noChangeArrowheads="1"/>
          </p:cNvSpPr>
          <p:nvPr/>
        </p:nvSpPr>
        <p:spPr bwMode="auto">
          <a:xfrm>
            <a:off x="3505200" y="2057400"/>
            <a:ext cx="1295400" cy="361950"/>
          </a:xfrm>
          <a:prstGeom prst="rect">
            <a:avLst/>
          </a:prstGeom>
          <a:noFill/>
          <a:ln w="25400" algn="ctr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marL="219075" indent="-219075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b="1">
                <a:latin typeface="Tahoma" panose="020B0604030504040204" pitchFamily="34" charset="0"/>
              </a:rPr>
              <a:t>Yprim 2</a:t>
            </a:r>
          </a:p>
        </p:txBody>
      </p:sp>
      <p:sp>
        <p:nvSpPr>
          <p:cNvPr id="86021" name="Text Box 5"/>
          <p:cNvSpPr txBox="1">
            <a:spLocks noChangeArrowheads="1"/>
          </p:cNvSpPr>
          <p:nvPr/>
        </p:nvSpPr>
        <p:spPr bwMode="auto">
          <a:xfrm>
            <a:off x="5105400" y="2057400"/>
            <a:ext cx="1295400" cy="361950"/>
          </a:xfrm>
          <a:prstGeom prst="rect">
            <a:avLst/>
          </a:prstGeom>
          <a:noFill/>
          <a:ln w="25400" algn="ctr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marL="219075" indent="-219075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b="1">
                <a:latin typeface="Tahoma" panose="020B0604030504040204" pitchFamily="34" charset="0"/>
              </a:rPr>
              <a:t>Yprim 3</a:t>
            </a:r>
          </a:p>
        </p:txBody>
      </p:sp>
      <p:sp>
        <p:nvSpPr>
          <p:cNvPr id="86022" name="Text Box 6"/>
          <p:cNvSpPr txBox="1">
            <a:spLocks noChangeArrowheads="1"/>
          </p:cNvSpPr>
          <p:nvPr/>
        </p:nvSpPr>
        <p:spPr bwMode="auto">
          <a:xfrm>
            <a:off x="7543800" y="2057400"/>
            <a:ext cx="1295400" cy="361950"/>
          </a:xfrm>
          <a:prstGeom prst="rect">
            <a:avLst/>
          </a:prstGeom>
          <a:noFill/>
          <a:ln w="25400" algn="ctr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marL="219075" indent="-219075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b="1">
                <a:latin typeface="Tahoma" panose="020B0604030504040204" pitchFamily="34" charset="0"/>
              </a:rPr>
              <a:t>Yprim n</a:t>
            </a:r>
          </a:p>
        </p:txBody>
      </p:sp>
      <p:sp>
        <p:nvSpPr>
          <p:cNvPr id="86023" name="Line 7"/>
          <p:cNvSpPr>
            <a:spLocks noChangeShapeType="1"/>
          </p:cNvSpPr>
          <p:nvPr/>
        </p:nvSpPr>
        <p:spPr bwMode="auto">
          <a:xfrm>
            <a:off x="6629400" y="2286000"/>
            <a:ext cx="685800" cy="0"/>
          </a:xfrm>
          <a:prstGeom prst="line">
            <a:avLst/>
          </a:prstGeom>
          <a:noFill/>
          <a:ln w="25400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6024" name="Rectangle 8"/>
          <p:cNvSpPr>
            <a:spLocks noChangeArrowheads="1"/>
          </p:cNvSpPr>
          <p:nvPr/>
        </p:nvSpPr>
        <p:spPr bwMode="auto">
          <a:xfrm>
            <a:off x="3886200" y="3352800"/>
            <a:ext cx="2438400" cy="2057400"/>
          </a:xfrm>
          <a:prstGeom prst="rect">
            <a:avLst/>
          </a:prstGeom>
          <a:noFill/>
          <a:ln w="25400" algn="ctr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86025" name="Text Box 9"/>
          <p:cNvSpPr txBox="1">
            <a:spLocks noChangeArrowheads="1"/>
          </p:cNvSpPr>
          <p:nvPr/>
        </p:nvSpPr>
        <p:spPr bwMode="auto">
          <a:xfrm>
            <a:off x="4572000" y="4038600"/>
            <a:ext cx="9906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19075" indent="-219075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3200" b="1">
                <a:latin typeface="Tahoma" panose="020B0604030504040204" pitchFamily="34" charset="0"/>
              </a:rPr>
              <a:t>Y</a:t>
            </a:r>
          </a:p>
        </p:txBody>
      </p:sp>
      <p:sp>
        <p:nvSpPr>
          <p:cNvPr id="86026" name="Rectangle 10"/>
          <p:cNvSpPr>
            <a:spLocks noChangeArrowheads="1"/>
          </p:cNvSpPr>
          <p:nvPr/>
        </p:nvSpPr>
        <p:spPr bwMode="auto">
          <a:xfrm>
            <a:off x="2667000" y="3352800"/>
            <a:ext cx="609600" cy="2057400"/>
          </a:xfrm>
          <a:prstGeom prst="rect">
            <a:avLst/>
          </a:prstGeom>
          <a:noFill/>
          <a:ln w="25400" algn="ctr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86027" name="Rectangle 11"/>
          <p:cNvSpPr>
            <a:spLocks noChangeArrowheads="1"/>
          </p:cNvSpPr>
          <p:nvPr/>
        </p:nvSpPr>
        <p:spPr bwMode="auto">
          <a:xfrm>
            <a:off x="6477000" y="3352800"/>
            <a:ext cx="609600" cy="2057400"/>
          </a:xfrm>
          <a:prstGeom prst="rect">
            <a:avLst/>
          </a:prstGeom>
          <a:noFill/>
          <a:ln w="25400" algn="ctr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86028" name="Text Box 12"/>
          <p:cNvSpPr txBox="1">
            <a:spLocks noChangeArrowheads="1"/>
          </p:cNvSpPr>
          <p:nvPr/>
        </p:nvSpPr>
        <p:spPr bwMode="auto">
          <a:xfrm>
            <a:off x="3429000" y="4114800"/>
            <a:ext cx="350838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219075" indent="-219075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b="1">
                <a:latin typeface="Tahoma" panose="020B0604030504040204" pitchFamily="34" charset="0"/>
              </a:rPr>
              <a:t>=</a:t>
            </a:r>
          </a:p>
        </p:txBody>
      </p:sp>
      <p:sp>
        <p:nvSpPr>
          <p:cNvPr id="86029" name="Text Box 13"/>
          <p:cNvSpPr txBox="1">
            <a:spLocks noChangeArrowheads="1"/>
          </p:cNvSpPr>
          <p:nvPr/>
        </p:nvSpPr>
        <p:spPr bwMode="auto">
          <a:xfrm>
            <a:off x="2438400" y="4114800"/>
            <a:ext cx="9906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19075" indent="-219075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2000" b="1">
                <a:latin typeface="Tahoma" panose="020B0604030504040204" pitchFamily="34" charset="0"/>
              </a:rPr>
              <a:t>I</a:t>
            </a:r>
            <a:r>
              <a:rPr lang="en-US" altLang="en-US" sz="2000" b="1" baseline="-25000">
                <a:latin typeface="Tahoma" panose="020B0604030504040204" pitchFamily="34" charset="0"/>
              </a:rPr>
              <a:t>inj</a:t>
            </a:r>
          </a:p>
        </p:txBody>
      </p:sp>
      <p:sp>
        <p:nvSpPr>
          <p:cNvPr id="86030" name="Text Box 14"/>
          <p:cNvSpPr txBox="1">
            <a:spLocks noChangeArrowheads="1"/>
          </p:cNvSpPr>
          <p:nvPr/>
        </p:nvSpPr>
        <p:spPr bwMode="auto">
          <a:xfrm>
            <a:off x="1066800" y="3962400"/>
            <a:ext cx="762000" cy="361950"/>
          </a:xfrm>
          <a:prstGeom prst="rect">
            <a:avLst/>
          </a:prstGeom>
          <a:noFill/>
          <a:ln w="25400" algn="ctr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marL="219075" indent="-219075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b="1">
                <a:latin typeface="Tahoma" panose="020B0604030504040204" pitchFamily="34" charset="0"/>
              </a:rPr>
              <a:t>I2</a:t>
            </a:r>
          </a:p>
        </p:txBody>
      </p:sp>
      <p:sp>
        <p:nvSpPr>
          <p:cNvPr id="86031" name="Text Box 15"/>
          <p:cNvSpPr txBox="1">
            <a:spLocks noChangeArrowheads="1"/>
          </p:cNvSpPr>
          <p:nvPr/>
        </p:nvSpPr>
        <p:spPr bwMode="auto">
          <a:xfrm>
            <a:off x="1066800" y="5486400"/>
            <a:ext cx="762000" cy="361950"/>
          </a:xfrm>
          <a:prstGeom prst="rect">
            <a:avLst/>
          </a:prstGeom>
          <a:noFill/>
          <a:ln w="25400" algn="ctr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marL="219075" indent="-219075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b="1">
                <a:latin typeface="Tahoma" panose="020B0604030504040204" pitchFamily="34" charset="0"/>
              </a:rPr>
              <a:t>Im</a:t>
            </a:r>
          </a:p>
        </p:txBody>
      </p:sp>
      <p:sp>
        <p:nvSpPr>
          <p:cNvPr id="86032" name="Text Box 16"/>
          <p:cNvSpPr txBox="1">
            <a:spLocks noChangeArrowheads="1"/>
          </p:cNvSpPr>
          <p:nvPr/>
        </p:nvSpPr>
        <p:spPr bwMode="auto">
          <a:xfrm>
            <a:off x="1066800" y="3448050"/>
            <a:ext cx="762000" cy="361950"/>
          </a:xfrm>
          <a:prstGeom prst="rect">
            <a:avLst/>
          </a:prstGeom>
          <a:noFill/>
          <a:ln w="25400" algn="ctr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marL="219075" indent="-219075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b="1">
                <a:latin typeface="Tahoma" panose="020B0604030504040204" pitchFamily="34" charset="0"/>
              </a:rPr>
              <a:t>I1</a:t>
            </a:r>
          </a:p>
        </p:txBody>
      </p:sp>
      <p:sp>
        <p:nvSpPr>
          <p:cNvPr id="86033" name="Text Box 17"/>
          <p:cNvSpPr txBox="1">
            <a:spLocks noChangeArrowheads="1"/>
          </p:cNvSpPr>
          <p:nvPr/>
        </p:nvSpPr>
        <p:spPr bwMode="auto">
          <a:xfrm>
            <a:off x="3810000" y="1600200"/>
            <a:ext cx="1828800" cy="3365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19075" indent="-219075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b="1">
                <a:latin typeface="Tahoma" panose="020B0604030504040204" pitchFamily="34" charset="0"/>
              </a:rPr>
              <a:t>ALL Elements</a:t>
            </a:r>
          </a:p>
        </p:txBody>
      </p:sp>
      <p:sp>
        <p:nvSpPr>
          <p:cNvPr id="86034" name="Text Box 18"/>
          <p:cNvSpPr txBox="1">
            <a:spLocks noChangeArrowheads="1"/>
          </p:cNvSpPr>
          <p:nvPr/>
        </p:nvSpPr>
        <p:spPr bwMode="auto">
          <a:xfrm>
            <a:off x="381000" y="2743200"/>
            <a:ext cx="1828800" cy="5810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b="1">
                <a:latin typeface="Tahoma" panose="020B0604030504040204" pitchFamily="34" charset="0"/>
              </a:rPr>
              <a:t>PC Elements</a:t>
            </a:r>
            <a:br>
              <a:rPr lang="en-US" altLang="en-US" b="1">
                <a:latin typeface="Tahoma" panose="020B0604030504040204" pitchFamily="34" charset="0"/>
              </a:rPr>
            </a:br>
            <a:r>
              <a:rPr lang="en-US" altLang="en-US" b="1">
                <a:latin typeface="Tahoma" panose="020B0604030504040204" pitchFamily="34" charset="0"/>
              </a:rPr>
              <a:t>Comp. Currents</a:t>
            </a:r>
          </a:p>
        </p:txBody>
      </p:sp>
      <p:sp>
        <p:nvSpPr>
          <p:cNvPr id="86035" name="Line 19"/>
          <p:cNvSpPr>
            <a:spLocks noChangeShapeType="1"/>
          </p:cNvSpPr>
          <p:nvPr/>
        </p:nvSpPr>
        <p:spPr bwMode="auto">
          <a:xfrm>
            <a:off x="1371600" y="4495800"/>
            <a:ext cx="0" cy="838200"/>
          </a:xfrm>
          <a:prstGeom prst="line">
            <a:avLst/>
          </a:prstGeom>
          <a:noFill/>
          <a:ln w="25400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6036" name="AutoShape 20"/>
          <p:cNvSpPr>
            <a:spLocks/>
          </p:cNvSpPr>
          <p:nvPr/>
        </p:nvSpPr>
        <p:spPr bwMode="auto">
          <a:xfrm>
            <a:off x="1981200" y="3429000"/>
            <a:ext cx="381000" cy="2438400"/>
          </a:xfrm>
          <a:prstGeom prst="rightBrace">
            <a:avLst>
              <a:gd name="adj1" fmla="val 53333"/>
              <a:gd name="adj2" fmla="val 50000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86037" name="AutoShape 21"/>
          <p:cNvSpPr>
            <a:spLocks/>
          </p:cNvSpPr>
          <p:nvPr/>
        </p:nvSpPr>
        <p:spPr bwMode="auto">
          <a:xfrm rot="5400000">
            <a:off x="4762500" y="-571500"/>
            <a:ext cx="609600" cy="6629400"/>
          </a:xfrm>
          <a:prstGeom prst="rightBrace">
            <a:avLst>
              <a:gd name="adj1" fmla="val 90625"/>
              <a:gd name="adj2" fmla="val 50000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86038" name="Text Box 22"/>
          <p:cNvSpPr txBox="1">
            <a:spLocks noChangeArrowheads="1"/>
          </p:cNvSpPr>
          <p:nvPr/>
        </p:nvSpPr>
        <p:spPr bwMode="auto">
          <a:xfrm>
            <a:off x="6248400" y="4114800"/>
            <a:ext cx="9906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19075" indent="-219075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2000" b="1">
                <a:latin typeface="Tahoma" panose="020B0604030504040204" pitchFamily="34" charset="0"/>
              </a:rPr>
              <a:t>V</a:t>
            </a:r>
            <a:endParaRPr lang="en-US" altLang="en-US" sz="2000" b="1" baseline="-25000">
              <a:latin typeface="Tahoma" panose="020B0604030504040204" pitchFamily="34" charset="0"/>
            </a:endParaRPr>
          </a:p>
        </p:txBody>
      </p:sp>
      <p:sp>
        <p:nvSpPr>
          <p:cNvPr id="86039" name="Text Box 23"/>
          <p:cNvSpPr txBox="1">
            <a:spLocks noChangeArrowheads="1"/>
          </p:cNvSpPr>
          <p:nvPr/>
        </p:nvSpPr>
        <p:spPr bwMode="auto">
          <a:xfrm>
            <a:off x="7467600" y="4038600"/>
            <a:ext cx="1295400" cy="703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19075" indent="-219075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b="1">
                <a:latin typeface="Tahoma" panose="020B0604030504040204" pitchFamily="34" charset="0"/>
              </a:rPr>
              <a:t>Node</a:t>
            </a:r>
          </a:p>
          <a:p>
            <a:r>
              <a:rPr lang="en-US" altLang="en-US" b="1">
                <a:latin typeface="Tahoma" panose="020B0604030504040204" pitchFamily="34" charset="0"/>
              </a:rPr>
              <a:t>Voltages</a:t>
            </a:r>
          </a:p>
        </p:txBody>
      </p:sp>
      <p:sp>
        <p:nvSpPr>
          <p:cNvPr id="86040" name="Freeform 24"/>
          <p:cNvSpPr>
            <a:spLocks/>
          </p:cNvSpPr>
          <p:nvPr/>
        </p:nvSpPr>
        <p:spPr bwMode="auto">
          <a:xfrm>
            <a:off x="381000" y="4648200"/>
            <a:ext cx="6400800" cy="1600200"/>
          </a:xfrm>
          <a:custGeom>
            <a:avLst/>
            <a:gdLst>
              <a:gd name="T0" fmla="*/ 2147483647 w 3840"/>
              <a:gd name="T1" fmla="*/ 2147483647 h 1008"/>
              <a:gd name="T2" fmla="*/ 2147483647 w 3840"/>
              <a:gd name="T3" fmla="*/ 2147483647 h 1008"/>
              <a:gd name="T4" fmla="*/ 0 w 3840"/>
              <a:gd name="T5" fmla="*/ 2147483647 h 1008"/>
              <a:gd name="T6" fmla="*/ 0 w 3840"/>
              <a:gd name="T7" fmla="*/ 0 h 1008"/>
              <a:gd name="T8" fmla="*/ 2147483647 w 3840"/>
              <a:gd name="T9" fmla="*/ 0 h 1008"/>
              <a:gd name="T10" fmla="*/ 2147483647 w 3840"/>
              <a:gd name="T11" fmla="*/ 0 h 1008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3840"/>
              <a:gd name="T19" fmla="*/ 0 h 1008"/>
              <a:gd name="T20" fmla="*/ 3840 w 3840"/>
              <a:gd name="T21" fmla="*/ 1008 h 1008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3840" h="1008">
                <a:moveTo>
                  <a:pt x="3840" y="528"/>
                </a:moveTo>
                <a:lnTo>
                  <a:pt x="3840" y="1008"/>
                </a:lnTo>
                <a:lnTo>
                  <a:pt x="0" y="1008"/>
                </a:lnTo>
                <a:lnTo>
                  <a:pt x="0" y="0"/>
                </a:lnTo>
                <a:lnTo>
                  <a:pt x="240" y="0"/>
                </a:lnTo>
                <a:lnTo>
                  <a:pt x="288" y="0"/>
                </a:lnTo>
              </a:path>
            </a:pathLst>
          </a:custGeom>
          <a:noFill/>
          <a:ln w="571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6041" name="Text Box 25"/>
          <p:cNvSpPr txBox="1">
            <a:spLocks noChangeArrowheads="1"/>
          </p:cNvSpPr>
          <p:nvPr/>
        </p:nvSpPr>
        <p:spPr bwMode="auto">
          <a:xfrm>
            <a:off x="3048000" y="5791200"/>
            <a:ext cx="21336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19075" indent="-219075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b="1">
                <a:solidFill>
                  <a:srgbClr val="FF0000"/>
                </a:solidFill>
                <a:latin typeface="Tahoma" panose="020B0604030504040204" pitchFamily="34" charset="0"/>
              </a:rPr>
              <a:t>Iteration Loop</a:t>
            </a:r>
          </a:p>
        </p:txBody>
      </p:sp>
      <p:sp>
        <p:nvSpPr>
          <p:cNvPr id="86042" name="WordArt 26"/>
          <p:cNvSpPr>
            <a:spLocks noChangeArrowheads="1" noChangeShapeType="1" noTextEdit="1"/>
          </p:cNvSpPr>
          <p:nvPr/>
        </p:nvSpPr>
        <p:spPr bwMode="auto">
          <a:xfrm>
            <a:off x="1219200" y="1219200"/>
            <a:ext cx="6629400" cy="4419600"/>
          </a:xfrm>
          <a:prstGeom prst="rect">
            <a:avLst/>
          </a:prstGeom>
        </p:spPr>
        <p:txBody>
          <a:bodyPr wrap="none" fromWordArt="1">
            <a:prstTxWarp prst="textSlantUp">
              <a:avLst>
                <a:gd name="adj" fmla="val 55556"/>
              </a:avLst>
            </a:prstTxWarp>
          </a:bodyPr>
          <a:lstStyle/>
          <a:p>
            <a:r>
              <a:rPr lang="en-US" sz="3600" kern="10">
                <a:ln w="9525">
                  <a:solidFill>
                    <a:srgbClr val="CC0000"/>
                  </a:solidFill>
                  <a:round/>
                  <a:headEnd/>
                  <a:tailEnd/>
                </a:ln>
                <a:solidFill>
                  <a:srgbClr val="009999"/>
                </a:solidFill>
                <a:latin typeface="Arial Black" panose="020B0A04020102020204" pitchFamily="34" charset="0"/>
              </a:rPr>
              <a:t>Th-Th-That's All Folks !</a:t>
            </a:r>
          </a:p>
        </p:txBody>
      </p:sp>
    </p:spTree>
    <p:extLst>
      <p:ext uri="{BB962C8B-B14F-4D97-AF65-F5344CB8AC3E}">
        <p14:creationId xmlns:p14="http://schemas.microsoft.com/office/powerpoint/2010/main" val="1821590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(new) </a:t>
            </a:r>
            <a:r>
              <a:rPr lang="en-US" dirty="0" err="1" smtClean="0"/>
              <a:t>OpenDSS</a:t>
            </a:r>
            <a:r>
              <a:rPr lang="en-US" dirty="0" smtClean="0"/>
              <a:t> Primer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85882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OpenDSS Primer </a:t>
            </a:r>
            <a:r>
              <a:rPr lang="zh-CN" altLang="en-US" b="0" dirty="0" smtClean="0"/>
              <a:t>簡</a:t>
            </a:r>
            <a:r>
              <a:rPr lang="zh-CN" altLang="en-US" b="0" dirty="0"/>
              <a:t>明用戶指</a:t>
            </a:r>
            <a:r>
              <a:rPr lang="zh-CN" altLang="en-US" b="0" dirty="0" smtClean="0"/>
              <a:t>導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182440" y="1652877"/>
            <a:ext cx="3521067" cy="164122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1400" dirty="0"/>
              <a:t>下載地址</a:t>
            </a:r>
            <a:r>
              <a:rPr lang="en-US" sz="1400" u="sng" dirty="0" smtClean="0">
                <a:hlinkClick r:id="rId2"/>
              </a:rPr>
              <a:t>https</a:t>
            </a:r>
            <a:r>
              <a:rPr lang="en-US" sz="1400" u="sng" dirty="0">
                <a:hlinkClick r:id="rId2"/>
              </a:rPr>
              <a:t>://</a:t>
            </a:r>
            <a:r>
              <a:rPr lang="en-US" sz="1400" u="sng" dirty="0" smtClean="0">
                <a:hlinkClick r:id="rId2"/>
              </a:rPr>
              <a:t>sourceforge.net/p/electricdss/code/HEAD/tree/trunk/Distrib/Doc/OpenDSSPrimer_TranditionalChinese.pdf</a:t>
            </a:r>
            <a:endParaRPr lang="en-US" sz="1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855" y="1721545"/>
            <a:ext cx="2678691" cy="351431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Content Placeholder 2"/>
          <p:cNvSpPr>
            <a:spLocks noGrp="1"/>
          </p:cNvSpPr>
          <p:nvPr>
            <p:ph sz="half" idx="1"/>
          </p:nvPr>
        </p:nvSpPr>
        <p:spPr>
          <a:xfrm>
            <a:off x="4182440" y="2894520"/>
            <a:ext cx="3521067" cy="1641223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zh-CN" altLang="en-US" dirty="0" smtClean="0"/>
              <a:t>主要包括：</a:t>
            </a:r>
            <a:endParaRPr lang="en-US" altLang="zh-CN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dirty="0"/>
              <a:t>什麽是 </a:t>
            </a:r>
            <a:r>
              <a:rPr lang="en-US" altLang="zh-CN" dirty="0" smtClean="0"/>
              <a:t>OpenDSS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OpenDSS</a:t>
            </a:r>
            <a:r>
              <a:rPr lang="zh-CN" altLang="en-US" dirty="0"/>
              <a:t>模</a:t>
            </a:r>
            <a:r>
              <a:rPr lang="zh-CN" altLang="en-US" dirty="0" smtClean="0"/>
              <a:t>型</a:t>
            </a:r>
            <a:endParaRPr lang="en-US" altLang="zh-CN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OpenDSS</a:t>
            </a:r>
            <a:r>
              <a:rPr lang="zh-CN" altLang="en-US" dirty="0"/>
              <a:t>的圖形用戶界面</a:t>
            </a:r>
            <a:r>
              <a:rPr lang="en-US" dirty="0"/>
              <a:t>(GUI</a:t>
            </a:r>
            <a:r>
              <a:rPr lang="en-US" dirty="0" smtClean="0"/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OpenDSS</a:t>
            </a:r>
            <a:r>
              <a:rPr lang="zh-CN" altLang="en-US" dirty="0"/>
              <a:t>編程基</a:t>
            </a:r>
            <a:r>
              <a:rPr lang="zh-CN" altLang="en-US" dirty="0" smtClean="0"/>
              <a:t>礎</a:t>
            </a:r>
            <a:endParaRPr lang="en-US" altLang="zh-CN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COM </a:t>
            </a:r>
            <a:r>
              <a:rPr lang="zh-CN" altLang="en-US" dirty="0"/>
              <a:t>接口介</a:t>
            </a:r>
            <a:r>
              <a:rPr lang="zh-CN" altLang="en-US" dirty="0" smtClean="0"/>
              <a:t>绍</a:t>
            </a:r>
            <a:endParaRPr lang="en-US" altLang="zh-CN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dirty="0" smtClean="0"/>
              <a:t>其他資</a:t>
            </a:r>
            <a:r>
              <a:rPr lang="zh-CN" altLang="en-US" dirty="0"/>
              <a:t>源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4359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5745" y="1020223"/>
            <a:ext cx="8595360" cy="548640"/>
          </a:xfrm>
        </p:spPr>
        <p:txBody>
          <a:bodyPr/>
          <a:lstStyle/>
          <a:p>
            <a:r>
              <a:rPr lang="zh-CN" altLang="en-US" dirty="0"/>
              <a:t>什麽是 </a:t>
            </a:r>
            <a:r>
              <a:rPr lang="en-US" altLang="zh-CN" dirty="0" smtClean="0"/>
              <a:t>OpenDSS</a:t>
            </a:r>
            <a:r>
              <a:rPr lang="zh-CN" altLang="en-US" dirty="0" smtClean="0"/>
              <a:t>？</a:t>
            </a:r>
            <a:r>
              <a:rPr lang="en-US" altLang="zh-CN" dirty="0" smtClean="0"/>
              <a:t>(What is OpenDSS)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19404" y="1663672"/>
            <a:ext cx="8455078" cy="3488789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OpenDSS </a:t>
            </a:r>
            <a:r>
              <a:rPr lang="zh-TW" altLang="en-US" dirty="0"/>
              <a:t>是開放源代碼的配電網仿真計算分析軟件 </a:t>
            </a:r>
            <a:endParaRPr lang="en-US" altLang="zh-CN" dirty="0" smtClean="0"/>
          </a:p>
          <a:p>
            <a:r>
              <a:rPr lang="zh-TW" altLang="en-US" dirty="0"/>
              <a:t>頻域基於有效值（</a:t>
            </a:r>
            <a:r>
              <a:rPr lang="en-US" altLang="zh-TW" dirty="0"/>
              <a:t>RMS</a:t>
            </a:r>
            <a:r>
              <a:rPr lang="zh-TW" altLang="en-US" dirty="0"/>
              <a:t>）的分析軟</a:t>
            </a:r>
            <a:r>
              <a:rPr lang="zh-TW" altLang="en-US" dirty="0" smtClean="0"/>
              <a:t>件</a:t>
            </a:r>
            <a:endParaRPr lang="en-US" altLang="zh-TW" dirty="0" smtClean="0"/>
          </a:p>
          <a:p>
            <a:r>
              <a:rPr lang="zh-TW" altLang="en-US" dirty="0" smtClean="0"/>
              <a:t>它</a:t>
            </a:r>
            <a:r>
              <a:rPr lang="zh-TW" altLang="en-US" dirty="0"/>
              <a:t>既可以作為一個獨立的執行程序使用，又可以作為動態鏈接庫（</a:t>
            </a:r>
            <a:r>
              <a:rPr lang="en-US" altLang="zh-TW" dirty="0"/>
              <a:t>DLL</a:t>
            </a:r>
            <a:r>
              <a:rPr lang="zh-TW" altLang="en-US" dirty="0"/>
              <a:t>）被很多其他軟件平臺調</a:t>
            </a:r>
            <a:r>
              <a:rPr lang="zh-TW" altLang="en-US" dirty="0" smtClean="0"/>
              <a:t>用</a:t>
            </a:r>
            <a:endParaRPr lang="en-US" altLang="zh-TW" dirty="0" smtClean="0"/>
          </a:p>
          <a:p>
            <a:r>
              <a:rPr lang="zh-TW" altLang="en-US" dirty="0"/>
              <a:t>主要通過代碼指令來完成用戶的任</a:t>
            </a:r>
            <a:r>
              <a:rPr lang="zh-TW" altLang="en-US" dirty="0" smtClean="0"/>
              <a:t>務</a:t>
            </a:r>
            <a:endParaRPr lang="en-US" altLang="zh-TW" dirty="0" smtClean="0"/>
          </a:p>
          <a:p>
            <a:r>
              <a:rPr lang="zh-CN" altLang="en-US" dirty="0" smtClean="0"/>
              <a:t>计算模式主要包括：</a:t>
            </a:r>
            <a:endParaRPr lang="en-US" altLang="zh-CN" dirty="0" smtClean="0"/>
          </a:p>
          <a:p>
            <a:pPr lvl="1"/>
            <a:r>
              <a:rPr lang="zh-CN" altLang="en-US" dirty="0"/>
              <a:t>幀計算（</a:t>
            </a:r>
            <a:r>
              <a:rPr lang="en-US" dirty="0"/>
              <a:t>snapshot</a:t>
            </a:r>
            <a:r>
              <a:rPr lang="zh-CN" altLang="en-US" dirty="0"/>
              <a:t>）</a:t>
            </a:r>
            <a:endParaRPr lang="en-US" dirty="0"/>
          </a:p>
          <a:p>
            <a:pPr lvl="1"/>
            <a:r>
              <a:rPr lang="zh-CN" altLang="en-US" dirty="0"/>
              <a:t>天計算</a:t>
            </a:r>
            <a:r>
              <a:rPr lang="en-US" dirty="0"/>
              <a:t>(daily)</a:t>
            </a:r>
          </a:p>
          <a:p>
            <a:pPr lvl="1"/>
            <a:r>
              <a:rPr lang="zh-CN" altLang="en-US" dirty="0"/>
              <a:t>年計算</a:t>
            </a:r>
            <a:r>
              <a:rPr lang="en-US" dirty="0"/>
              <a:t>(yearly)</a:t>
            </a:r>
          </a:p>
          <a:p>
            <a:pPr lvl="1"/>
            <a:r>
              <a:rPr lang="zh-CN" altLang="en-US" dirty="0"/>
              <a:t>諧波分析</a:t>
            </a:r>
            <a:r>
              <a:rPr lang="en-US" dirty="0"/>
              <a:t> (harmonic)</a:t>
            </a:r>
          </a:p>
          <a:p>
            <a:pPr lvl="1"/>
            <a:r>
              <a:rPr lang="zh-CN" altLang="en-US" dirty="0"/>
              <a:t>動態分析</a:t>
            </a:r>
            <a:r>
              <a:rPr lang="en-US" dirty="0"/>
              <a:t>(dynamic)</a:t>
            </a:r>
          </a:p>
          <a:p>
            <a:pPr lvl="1"/>
            <a:r>
              <a:rPr lang="zh-CN" altLang="en-US" dirty="0"/>
              <a:t>故障（短路）分析</a:t>
            </a:r>
            <a:r>
              <a:rPr lang="en-US" dirty="0"/>
              <a:t>(fault)</a:t>
            </a:r>
          </a:p>
          <a:p>
            <a:pPr lvl="1"/>
            <a:r>
              <a:rPr lang="en-US" dirty="0"/>
              <a:t>Monte Carlo </a:t>
            </a:r>
            <a:r>
              <a:rPr lang="zh-CN" altLang="en-US" dirty="0"/>
              <a:t>故障分析</a:t>
            </a:r>
            <a:r>
              <a:rPr lang="en-US" dirty="0"/>
              <a:t> (M1,M2,M3)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328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AutoShape 2"/>
          <p:cNvSpPr>
            <a:spLocks noChangeArrowheads="1"/>
          </p:cNvSpPr>
          <p:nvPr/>
        </p:nvSpPr>
        <p:spPr bwMode="auto">
          <a:xfrm>
            <a:off x="342900" y="1905000"/>
            <a:ext cx="8458200" cy="3200400"/>
          </a:xfrm>
          <a:prstGeom prst="roundRect">
            <a:avLst>
              <a:gd name="adj" fmla="val 16667"/>
            </a:avLst>
          </a:prstGeom>
          <a:solidFill>
            <a:srgbClr val="FFFFCC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Typical North American Distribution System</a:t>
            </a:r>
          </a:p>
        </p:txBody>
      </p:sp>
      <p:graphicFrame>
        <p:nvGraphicFramePr>
          <p:cNvPr id="1026" name="Object 4"/>
          <p:cNvGraphicFramePr>
            <a:graphicFrameLocks noGrp="1" noChangeAspect="1"/>
          </p:cNvGraphicFramePr>
          <p:nvPr>
            <p:ph type="body" idx="1"/>
          </p:nvPr>
        </p:nvGraphicFramePr>
        <p:xfrm>
          <a:off x="457200" y="2366963"/>
          <a:ext cx="8226425" cy="2266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7" name="Document" r:id="rId4" imgW="5477400" imgH="1430640" progId="Word.Document.8">
                  <p:embed/>
                </p:oleObj>
              </mc:Choice>
              <mc:Fallback>
                <p:oleObj name="Document" r:id="rId4" imgW="5477400" imgH="1430640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2366963"/>
                        <a:ext cx="8226425" cy="2266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9" name="Text Box 5"/>
          <p:cNvSpPr txBox="1">
            <a:spLocks noChangeArrowheads="1"/>
          </p:cNvSpPr>
          <p:nvPr/>
        </p:nvSpPr>
        <p:spPr bwMode="auto">
          <a:xfrm>
            <a:off x="706438" y="4532313"/>
            <a:ext cx="72628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US" altLang="en-US" sz="2400" b="1">
                <a:solidFill>
                  <a:schemeClr val="tx1"/>
                </a:solidFill>
              </a:rPr>
              <a:t>Typical 4-wire multi-grounded neutral system</a:t>
            </a:r>
          </a:p>
        </p:txBody>
      </p:sp>
      <p:sp>
        <p:nvSpPr>
          <p:cNvPr id="1030" name="Text Box 6"/>
          <p:cNvSpPr txBox="1">
            <a:spLocks noChangeArrowheads="1"/>
          </p:cNvSpPr>
          <p:nvPr/>
        </p:nvSpPr>
        <p:spPr bwMode="auto">
          <a:xfrm>
            <a:off x="485775" y="5381625"/>
            <a:ext cx="83708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US" altLang="en-US" sz="2400" b="1">
                <a:solidFill>
                  <a:schemeClr val="tx1"/>
                </a:solidFill>
              </a:rPr>
              <a:t>Unigrounded/Delta 3-wire also common on West Coast</a:t>
            </a:r>
          </a:p>
        </p:txBody>
      </p:sp>
    </p:spTree>
    <p:extLst>
      <p:ext uri="{BB962C8B-B14F-4D97-AF65-F5344CB8AC3E}">
        <p14:creationId xmlns:p14="http://schemas.microsoft.com/office/powerpoint/2010/main" val="1349806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OpenDSS</a:t>
            </a:r>
            <a:r>
              <a:rPr lang="zh-CN" altLang="en-US" dirty="0" smtClean="0"/>
              <a:t>模型 </a:t>
            </a:r>
            <a:r>
              <a:rPr lang="en-US" altLang="zh-CN" dirty="0" smtClean="0"/>
              <a:t>(OpenDSS Models)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74320" y="1611630"/>
            <a:ext cx="8528346" cy="4046220"/>
          </a:xfrm>
        </p:spPr>
        <p:txBody>
          <a:bodyPr/>
          <a:lstStyle/>
          <a:p>
            <a:r>
              <a:rPr lang="zh-CN" altLang="en-US" sz="1800" dirty="0" smtClean="0"/>
              <a:t>電</a:t>
            </a:r>
            <a:r>
              <a:rPr lang="zh-CN" altLang="en-US" sz="1800" dirty="0"/>
              <a:t>力傳輸元件，比如傳輸線，變壓器，電容器</a:t>
            </a:r>
            <a:r>
              <a:rPr lang="zh-CN" altLang="en-US" sz="1800" dirty="0" smtClean="0"/>
              <a:t>，</a:t>
            </a:r>
            <a:endParaRPr lang="en-US" altLang="zh-CN" sz="1800" dirty="0" smtClean="0"/>
          </a:p>
          <a:p>
            <a:r>
              <a:rPr lang="zh-CN" altLang="en-US" sz="1800" dirty="0" smtClean="0"/>
              <a:t>電</a:t>
            </a:r>
            <a:r>
              <a:rPr lang="zh-CN" altLang="en-US" sz="1800" dirty="0"/>
              <a:t>力轉換元件，例如發電機和負荷</a:t>
            </a:r>
            <a:r>
              <a:rPr lang="zh-CN" altLang="en-US" sz="1800" dirty="0" smtClean="0"/>
              <a:t>。</a:t>
            </a:r>
            <a:endParaRPr lang="en-US" altLang="zh-CN" sz="1800" dirty="0" smtClean="0"/>
          </a:p>
          <a:p>
            <a:r>
              <a:rPr lang="zh-CN" altLang="en-US" sz="1800" dirty="0" smtClean="0"/>
              <a:t>其他輔</a:t>
            </a:r>
            <a:r>
              <a:rPr lang="zh-CN" altLang="en-US" sz="1800" dirty="0"/>
              <a:t>助模塊，例如控制，發電或負荷曲</a:t>
            </a:r>
            <a:r>
              <a:rPr lang="zh-CN" altLang="en-US" sz="1800" dirty="0" smtClean="0"/>
              <a:t>線，</a:t>
            </a:r>
            <a:r>
              <a:rPr lang="zh-CN" altLang="en-US" sz="1800" dirty="0"/>
              <a:t>計量器，參數提</a:t>
            </a:r>
            <a:r>
              <a:rPr lang="zh-CN" altLang="en-US" sz="1800" dirty="0" smtClean="0"/>
              <a:t>取</a:t>
            </a:r>
            <a:endParaRPr lang="en-US" altLang="zh-CN" sz="1800" dirty="0" smtClean="0"/>
          </a:p>
          <a:p>
            <a:r>
              <a:rPr lang="zh-CN" altLang="en-US" sz="1800" dirty="0"/>
              <a:t>動態生</a:t>
            </a:r>
            <a:r>
              <a:rPr lang="zh-CN" altLang="en-US" sz="1800" dirty="0" smtClean="0"/>
              <a:t>成</a:t>
            </a:r>
            <a:r>
              <a:rPr lang="zh-CN" altLang="en-US" sz="1800" dirty="0"/>
              <a:t>母線和節</a:t>
            </a:r>
            <a:r>
              <a:rPr lang="zh-CN" altLang="en-US" sz="1800" dirty="0" smtClean="0"/>
              <a:t>點</a:t>
            </a:r>
            <a:endParaRPr lang="en-US" altLang="zh-CN" sz="1800" dirty="0"/>
          </a:p>
          <a:p>
            <a:endParaRPr lang="en-US" altLang="zh-CN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6531" y="1169957"/>
            <a:ext cx="1474077" cy="4089428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6" name="Content Placeholder 2"/>
          <p:cNvSpPr>
            <a:spLocks noGrp="1"/>
          </p:cNvSpPr>
          <p:nvPr>
            <p:ph sz="half" idx="1"/>
          </p:nvPr>
        </p:nvSpPr>
        <p:spPr>
          <a:xfrm>
            <a:off x="6872190" y="5343968"/>
            <a:ext cx="2271811" cy="40202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1050" dirty="0"/>
              <a:t>幫助文件中的模型列表</a:t>
            </a:r>
            <a:endParaRPr lang="en-US" altLang="zh-CN" sz="1050" dirty="0"/>
          </a:p>
        </p:txBody>
      </p:sp>
      <p:pic>
        <p:nvPicPr>
          <p:cNvPr id="7" name="Picture 6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4320" y="3113609"/>
            <a:ext cx="3479959" cy="8186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7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" y="3903549"/>
            <a:ext cx="3995738" cy="1622108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/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105269" y="3214671"/>
            <a:ext cx="1347311" cy="22302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ectangle 9"/>
          <p:cNvSpPr/>
          <p:nvPr/>
        </p:nvSpPr>
        <p:spPr>
          <a:xfrm>
            <a:off x="1807960" y="3453643"/>
            <a:ext cx="92845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200" dirty="0"/>
              <a:t>母線≠節點 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050005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OpenDSS</a:t>
            </a:r>
            <a:r>
              <a:rPr lang="zh-CN" altLang="en-US" dirty="0"/>
              <a:t>的圖形用戶界面</a:t>
            </a:r>
            <a:r>
              <a:rPr lang="en-US" dirty="0"/>
              <a:t>(GUI)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74320" y="1415687"/>
            <a:ext cx="8869680" cy="4046220"/>
          </a:xfrm>
        </p:spPr>
        <p:txBody>
          <a:bodyPr>
            <a:normAutofit/>
          </a:bodyPr>
          <a:lstStyle/>
          <a:p>
            <a:r>
              <a:rPr lang="en-US" altLang="zh-TW" sz="1600" dirty="0"/>
              <a:t>OpenDSS</a:t>
            </a:r>
            <a:r>
              <a:rPr lang="zh-TW" altLang="en-US" sz="1600" dirty="0"/>
              <a:t>是以編程為基礎的仿真工</a:t>
            </a:r>
            <a:r>
              <a:rPr lang="zh-TW" altLang="en-US" sz="1600" dirty="0" smtClean="0"/>
              <a:t>具</a:t>
            </a:r>
            <a:r>
              <a:rPr lang="zh-CN" altLang="en-US" sz="1600" dirty="0" smtClean="0"/>
              <a:t>。</a:t>
            </a:r>
            <a:r>
              <a:rPr lang="en-US" sz="1600" dirty="0" smtClean="0"/>
              <a:t>GUI</a:t>
            </a:r>
            <a:r>
              <a:rPr lang="zh-CN" altLang="en-US" sz="1600" dirty="0"/>
              <a:t>更是一個輔助電</a:t>
            </a:r>
            <a:r>
              <a:rPr lang="zh-CN" altLang="en-US" sz="1600" dirty="0" smtClean="0"/>
              <a:t>路生成分析，</a:t>
            </a:r>
            <a:r>
              <a:rPr lang="zh-CN" altLang="en-US" sz="1600" dirty="0"/>
              <a:t>調試代碼的工具</a:t>
            </a:r>
            <a:r>
              <a:rPr lang="en-US" sz="1600" dirty="0"/>
              <a:t>,</a:t>
            </a:r>
            <a:r>
              <a:rPr lang="zh-CN" altLang="en-US" sz="1600" dirty="0"/>
              <a:t>而</a:t>
            </a:r>
            <a:r>
              <a:rPr lang="zh-CN" altLang="en-US" sz="1600" dirty="0" smtClean="0"/>
              <a:t>不能取代</a:t>
            </a:r>
            <a:r>
              <a:rPr lang="zh-CN" altLang="en-US" sz="1600" dirty="0"/>
              <a:t>代</a:t>
            </a:r>
            <a:r>
              <a:rPr lang="zh-CN" altLang="en-US" sz="1600" dirty="0" smtClean="0"/>
              <a:t>码</a:t>
            </a:r>
            <a:r>
              <a:rPr lang="zh-CN" altLang="en-US" sz="1600" dirty="0"/>
              <a:t>指</a:t>
            </a:r>
            <a:r>
              <a:rPr lang="zh-CN" altLang="en-US" sz="1600" dirty="0" smtClean="0"/>
              <a:t>令。</a:t>
            </a:r>
            <a:endParaRPr lang="en-US" altLang="zh-CN" sz="1600" dirty="0"/>
          </a:p>
        </p:txBody>
      </p:sp>
      <p:pic>
        <p:nvPicPr>
          <p:cNvPr id="7" name="Content Placeholder 4"/>
          <p:cNvPicPr>
            <a:picLocks noGrp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4188" y="1840728"/>
            <a:ext cx="6213566" cy="3755572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/>
          <p:cNvSpPr txBox="1"/>
          <p:nvPr/>
        </p:nvSpPr>
        <p:spPr>
          <a:xfrm>
            <a:off x="5044440" y="1833698"/>
            <a:ext cx="85561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/>
              <a:t>菜單</a:t>
            </a:r>
            <a:endParaRPr lang="en-US" altLang="zh-CN" sz="1200" b="1" dirty="0"/>
          </a:p>
          <a:p>
            <a:endParaRPr lang="en-US" sz="1200" dirty="0"/>
          </a:p>
        </p:txBody>
      </p:sp>
      <p:sp>
        <p:nvSpPr>
          <p:cNvPr id="9" name="TextBox 8"/>
          <p:cNvSpPr txBox="1"/>
          <p:nvPr/>
        </p:nvSpPr>
        <p:spPr>
          <a:xfrm>
            <a:off x="1248864" y="2205073"/>
            <a:ext cx="8556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/>
              <a:t>工具條</a:t>
            </a:r>
            <a:endParaRPr lang="en-US" altLang="zh-CN" sz="12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4195354" y="2179948"/>
            <a:ext cx="8556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/>
              <a:t>元件工具</a:t>
            </a:r>
            <a:endParaRPr lang="en-US" altLang="zh-CN" sz="12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4654731" y="2741758"/>
            <a:ext cx="14706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/>
              <a:t>代碼</a:t>
            </a:r>
            <a:r>
              <a:rPr lang="en-US" sz="1200" b="1" dirty="0"/>
              <a:t> Windows</a:t>
            </a:r>
            <a:r>
              <a:rPr lang="en-US" sz="1200" dirty="0"/>
              <a:t> </a:t>
            </a:r>
            <a:endParaRPr lang="en-US" altLang="zh-CN" sz="12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4000500" y="2343572"/>
            <a:ext cx="8556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/>
              <a:t>編碼工具</a:t>
            </a:r>
            <a:endParaRPr lang="en-US" altLang="zh-CN" sz="1200" dirty="0"/>
          </a:p>
        </p:txBody>
      </p:sp>
      <p:sp>
        <p:nvSpPr>
          <p:cNvPr id="13" name="TextBox 12"/>
          <p:cNvSpPr txBox="1"/>
          <p:nvPr/>
        </p:nvSpPr>
        <p:spPr>
          <a:xfrm>
            <a:off x="6032319" y="2379007"/>
            <a:ext cx="8556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/>
              <a:t>結果欄</a:t>
            </a:r>
            <a:endParaRPr lang="en-US" altLang="zh-CN" sz="12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4543697" y="4197436"/>
            <a:ext cx="13563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/>
              <a:t>主代碼</a:t>
            </a:r>
            <a:r>
              <a:rPr lang="en-US" sz="1200" b="1" dirty="0"/>
              <a:t> Window</a:t>
            </a:r>
            <a:r>
              <a:rPr lang="en-US" sz="1200" dirty="0"/>
              <a:t> </a:t>
            </a:r>
            <a:endParaRPr lang="en-US" altLang="zh-CN" sz="1200" b="1" dirty="0"/>
          </a:p>
        </p:txBody>
      </p:sp>
      <p:sp>
        <p:nvSpPr>
          <p:cNvPr id="15" name="Rectangle 14"/>
          <p:cNvSpPr/>
          <p:nvPr/>
        </p:nvSpPr>
        <p:spPr>
          <a:xfrm>
            <a:off x="6475803" y="2030902"/>
            <a:ext cx="82426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>
                <a:latin typeface="Calibri" panose="020F0502020204030204" pitchFamily="34" charset="0"/>
                <a:ea typeface="SimSun" panose="02010600030101010101" pitchFamily="2" charset="-122"/>
                <a:cs typeface="Calibri" panose="020F0502020204030204" pitchFamily="34" charset="0"/>
              </a:rPr>
              <a:t>Help </a:t>
            </a:r>
            <a:r>
              <a:rPr lang="zh-CN" altLang="en-US" sz="1200" b="1" dirty="0">
                <a:latin typeface="Calibri" panose="020F0502020204030204" pitchFamily="34" charset="0"/>
                <a:ea typeface="SimSun" panose="02010600030101010101" pitchFamily="2" charset="-122"/>
                <a:cs typeface="Calibri" panose="020F0502020204030204" pitchFamily="34" charset="0"/>
              </a:rPr>
              <a:t>按鈕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234013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97829" y="994172"/>
            <a:ext cx="3197066" cy="27965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cap="small" dirty="0"/>
              <a:t>工作流</a:t>
            </a:r>
            <a:r>
              <a:rPr lang="zh-CN" altLang="en-US" cap="small" dirty="0" smtClean="0"/>
              <a:t>程</a:t>
            </a:r>
            <a:r>
              <a:rPr lang="en-US" altLang="zh-CN" cap="small" dirty="0" smtClean="0"/>
              <a:t>(Workflow)</a:t>
            </a:r>
            <a:endParaRPr lang="en-US" cap="small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274321" y="1611630"/>
            <a:ext cx="3873137" cy="4046220"/>
          </a:xfrm>
        </p:spPr>
        <p:txBody>
          <a:bodyPr>
            <a:normAutofit fontScale="70000" lnSpcReduction="20000"/>
          </a:bodyPr>
          <a:lstStyle/>
          <a:p>
            <a:r>
              <a:rPr lang="zh-CN" altLang="en-US" b="1" dirty="0"/>
              <a:t>定義電</a:t>
            </a:r>
            <a:r>
              <a:rPr lang="zh-CN" altLang="en-US" b="1" dirty="0" smtClean="0"/>
              <a:t>路</a:t>
            </a:r>
            <a:endParaRPr lang="en-US" altLang="zh-CN" b="1" dirty="0" smtClean="0"/>
          </a:p>
          <a:p>
            <a:pPr lvl="1">
              <a:buFont typeface="Arial" panose="020B0604020202020204" pitchFamily="34" charset="0"/>
              <a:buChar char="–"/>
            </a:pPr>
            <a:r>
              <a:rPr lang="zh-CN" altLang="en-US" dirty="0"/>
              <a:t>定義線路，變壓器，負荷，發電機</a:t>
            </a:r>
            <a:endParaRPr lang="en-US" altLang="zh-CN" dirty="0"/>
          </a:p>
          <a:p>
            <a:pPr lvl="1">
              <a:buFont typeface="Arial" panose="020B0604020202020204" pitchFamily="34" charset="0"/>
              <a:buChar char="–"/>
            </a:pPr>
            <a:r>
              <a:rPr lang="zh-CN" altLang="en-US" dirty="0"/>
              <a:t>定義電路是通過編寫</a:t>
            </a:r>
            <a:r>
              <a:rPr lang="en-US" dirty="0" err="1"/>
              <a:t>dss</a:t>
            </a:r>
            <a:r>
              <a:rPr lang="zh-CN" altLang="en-US" dirty="0"/>
              <a:t>文件實現</a:t>
            </a:r>
            <a:endParaRPr lang="en-US" altLang="zh-CN" dirty="0"/>
          </a:p>
          <a:p>
            <a:r>
              <a:rPr lang="zh-CN" altLang="en-US" b="1" dirty="0"/>
              <a:t>設定電路的仿真計算選</a:t>
            </a:r>
            <a:r>
              <a:rPr lang="zh-CN" altLang="en-US" b="1" dirty="0" smtClean="0"/>
              <a:t>項</a:t>
            </a:r>
            <a:endParaRPr lang="en-US" altLang="zh-CN" b="1" dirty="0" smtClean="0"/>
          </a:p>
          <a:p>
            <a:pPr lvl="1"/>
            <a:r>
              <a:rPr lang="zh-CN" altLang="en-US" dirty="0" smtClean="0"/>
              <a:t>如仿</a:t>
            </a:r>
            <a:r>
              <a:rPr lang="zh-CN" altLang="en-US" dirty="0"/>
              <a:t>真計算模</a:t>
            </a:r>
            <a:r>
              <a:rPr lang="zh-CN" altLang="en-US" dirty="0" smtClean="0"/>
              <a:t>式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“</a:t>
            </a:r>
            <a:r>
              <a:rPr lang="en-US" dirty="0"/>
              <a:t>Set</a:t>
            </a:r>
            <a:r>
              <a:rPr lang="zh-CN" altLang="en-US" dirty="0" smtClean="0"/>
              <a:t>” 命</a:t>
            </a:r>
            <a:r>
              <a:rPr lang="zh-CN" altLang="en-US" dirty="0"/>
              <a:t>令來實現</a:t>
            </a:r>
            <a:endParaRPr lang="en-US" altLang="zh-CN" b="1" dirty="0" smtClean="0"/>
          </a:p>
          <a:p>
            <a:pPr lvl="0"/>
            <a:r>
              <a:rPr lang="zh-CN" altLang="en-US" b="1" dirty="0" smtClean="0"/>
              <a:t>解計</a:t>
            </a:r>
            <a:r>
              <a:rPr lang="zh-CN" altLang="en-US" b="1" dirty="0"/>
              <a:t>算問</a:t>
            </a:r>
            <a:r>
              <a:rPr lang="zh-CN" altLang="en-US" b="1" dirty="0" smtClean="0"/>
              <a:t>題</a:t>
            </a:r>
            <a:endParaRPr lang="en-US" altLang="zh-CN" b="1" dirty="0" smtClean="0"/>
          </a:p>
          <a:p>
            <a:pPr lvl="1"/>
            <a:r>
              <a:rPr lang="zh-CN" altLang="en-US" dirty="0"/>
              <a:t>首先</a:t>
            </a:r>
            <a:r>
              <a:rPr lang="zh-CN" altLang="en-US" dirty="0" smtClean="0"/>
              <a:t>，“</a:t>
            </a:r>
            <a:r>
              <a:rPr lang="en-US" dirty="0" err="1"/>
              <a:t>Calc</a:t>
            </a:r>
            <a:r>
              <a:rPr lang="en-US" dirty="0"/>
              <a:t> Voltage bases</a:t>
            </a:r>
            <a:r>
              <a:rPr lang="zh-CN" altLang="en-US" dirty="0"/>
              <a:t>”來確保生成母線節點列表和尋找到基本電</a:t>
            </a:r>
            <a:r>
              <a:rPr lang="zh-CN" altLang="en-US" dirty="0" smtClean="0"/>
              <a:t>壓</a:t>
            </a:r>
            <a:endParaRPr lang="en-US" altLang="zh-CN" dirty="0" smtClean="0"/>
          </a:p>
          <a:p>
            <a:pPr lvl="1"/>
            <a:r>
              <a:rPr lang="zh-CN" altLang="en-US" dirty="0"/>
              <a:t>然後</a:t>
            </a:r>
            <a:r>
              <a:rPr lang="zh-CN" altLang="en-US" dirty="0" smtClean="0"/>
              <a:t>解</a:t>
            </a:r>
            <a:r>
              <a:rPr lang="zh-CN" altLang="en-US" dirty="0"/>
              <a:t>電路</a:t>
            </a:r>
            <a:endParaRPr lang="en-US" altLang="zh-CN" b="1" dirty="0" smtClean="0"/>
          </a:p>
          <a:p>
            <a:pPr lvl="0"/>
            <a:r>
              <a:rPr lang="zh-CN" altLang="en-US" b="1" dirty="0"/>
              <a:t>分析已解電</a:t>
            </a:r>
            <a:r>
              <a:rPr lang="zh-CN" altLang="en-US" b="1" dirty="0" smtClean="0"/>
              <a:t>路</a:t>
            </a:r>
            <a:endParaRPr lang="en-US" altLang="zh-CN" b="1" dirty="0" smtClean="0"/>
          </a:p>
          <a:p>
            <a:pPr lvl="1"/>
            <a:r>
              <a:rPr lang="zh-CN" altLang="en-US" dirty="0"/>
              <a:t>檢查線路，變壓器，負荷，等元</a:t>
            </a:r>
            <a:r>
              <a:rPr lang="zh-CN" altLang="en-US" dirty="0" smtClean="0"/>
              <a:t>件的電</a:t>
            </a:r>
            <a:r>
              <a:rPr lang="zh-CN" altLang="en-US" dirty="0"/>
              <a:t>流，電壓和功</a:t>
            </a:r>
            <a:r>
              <a:rPr lang="zh-CN" altLang="en-US" dirty="0" smtClean="0"/>
              <a:t>率</a:t>
            </a:r>
            <a:endParaRPr lang="en-US" altLang="zh-CN" dirty="0" smtClean="0"/>
          </a:p>
          <a:p>
            <a:pPr lvl="1"/>
            <a:r>
              <a:rPr lang="zh-CN" altLang="en-US" dirty="0"/>
              <a:t>圖形化顯示電壓</a:t>
            </a:r>
            <a:r>
              <a:rPr lang="en-US" dirty="0"/>
              <a:t>-</a:t>
            </a:r>
            <a:r>
              <a:rPr lang="zh-CN" altLang="en-US" dirty="0"/>
              <a:t>距離 </a:t>
            </a:r>
            <a:endParaRPr lang="en-US" altLang="zh-CN" dirty="0" smtClean="0"/>
          </a:p>
          <a:p>
            <a:pPr lvl="1"/>
            <a:r>
              <a:rPr lang="zh-CN" altLang="en-US" dirty="0"/>
              <a:t>在線路連接圖</a:t>
            </a:r>
            <a:r>
              <a:rPr lang="zh-CN" altLang="en-US" dirty="0" smtClean="0"/>
              <a:t>上顯</a:t>
            </a:r>
            <a:r>
              <a:rPr lang="zh-CN" altLang="en-US" dirty="0"/>
              <a:t>示數</a:t>
            </a:r>
            <a:r>
              <a:rPr lang="zh-CN" altLang="en-US" dirty="0" smtClean="0"/>
              <a:t>據</a:t>
            </a:r>
            <a:endParaRPr lang="en-US" altLang="zh-CN" dirty="0" smtClean="0"/>
          </a:p>
          <a:p>
            <a:pPr lvl="1"/>
            <a:r>
              <a:rPr lang="zh-CN" altLang="en-US" dirty="0"/>
              <a:t>“</a:t>
            </a:r>
            <a:r>
              <a:rPr lang="en-US" dirty="0"/>
              <a:t>Export</a:t>
            </a:r>
            <a:r>
              <a:rPr lang="zh-CN" altLang="en-US" dirty="0"/>
              <a:t>”菜單中不同的命令來輸出。 結果存儲為</a:t>
            </a:r>
            <a:r>
              <a:rPr lang="en-US" dirty="0"/>
              <a:t> .csv </a:t>
            </a:r>
            <a:r>
              <a:rPr lang="zh-CN" altLang="en-US" dirty="0"/>
              <a:t>文件</a:t>
            </a:r>
            <a:endParaRPr lang="en-US" dirty="0"/>
          </a:p>
          <a:p>
            <a:pPr lvl="0"/>
            <a:endParaRPr lang="en-US" altLang="zh-CN" dirty="0" smtClean="0"/>
          </a:p>
          <a:p>
            <a:pPr lvl="0"/>
            <a:endParaRPr lang="en-US" altLang="zh-CN" dirty="0" smtClean="0"/>
          </a:p>
          <a:p>
            <a:pPr lvl="0"/>
            <a:endParaRPr lang="en-US" altLang="zh-CN" b="1" dirty="0" smtClean="0"/>
          </a:p>
          <a:p>
            <a:pPr lvl="0"/>
            <a:endParaRPr lang="en-US" dirty="0"/>
          </a:p>
          <a:p>
            <a:endParaRPr lang="en-US" dirty="0"/>
          </a:p>
        </p:txBody>
      </p:sp>
      <p:pic>
        <p:nvPicPr>
          <p:cNvPr id="13" name="Picture 1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888187" y="3238365"/>
            <a:ext cx="2769122" cy="2419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894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更進一步 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06439" y="1678271"/>
            <a:ext cx="4352109" cy="2540726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zh-CN" dirty="0"/>
              <a:t>OpenDSS</a:t>
            </a:r>
            <a:r>
              <a:rPr lang="zh-CN" altLang="en-US" dirty="0"/>
              <a:t>編</a:t>
            </a:r>
            <a:r>
              <a:rPr lang="zh-CN" altLang="en-US" dirty="0" smtClean="0"/>
              <a:t>程</a:t>
            </a:r>
            <a:endParaRPr lang="en-US" altLang="zh-CN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COM </a:t>
            </a:r>
            <a:r>
              <a:rPr lang="zh-CN" altLang="en-US" dirty="0" smtClean="0"/>
              <a:t>接口</a:t>
            </a:r>
            <a:endParaRPr lang="en-US" altLang="zh-CN" dirty="0" smtClean="0"/>
          </a:p>
          <a:p>
            <a:pPr marL="215504" lvl="1" indent="0">
              <a:buNone/>
            </a:pPr>
            <a:endParaRPr lang="en-US" dirty="0" smtClean="0"/>
          </a:p>
          <a:p>
            <a:pPr marL="215504" lvl="1" indent="0">
              <a:buNone/>
            </a:pP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206568" y="2387379"/>
            <a:ext cx="3579424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5504" lvl="1"/>
            <a:r>
              <a:rPr lang="zh-TW" altLang="en-US" sz="2100" dirty="0"/>
              <a:t>後面會有詳細介紹</a:t>
            </a:r>
            <a:r>
              <a:rPr lang="en-US" altLang="zh-TW" sz="2100" dirty="0"/>
              <a:t>…</a:t>
            </a:r>
            <a:endParaRPr lang="en-US" sz="2100" dirty="0"/>
          </a:p>
        </p:txBody>
      </p:sp>
      <p:sp>
        <p:nvSpPr>
          <p:cNvPr id="11" name="Rectangle 10"/>
          <p:cNvSpPr/>
          <p:nvPr/>
        </p:nvSpPr>
        <p:spPr>
          <a:xfrm>
            <a:off x="206568" y="3180251"/>
            <a:ext cx="6087650" cy="7617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5504" lvl="1"/>
            <a:r>
              <a:rPr lang="zh-CN" altLang="en-US" sz="2100" dirty="0"/>
              <a:t>有问题？</a:t>
            </a:r>
            <a:r>
              <a:rPr lang="en-US" sz="2100" dirty="0" err="1"/>
              <a:t>SourceForge</a:t>
            </a:r>
            <a:r>
              <a:rPr lang="en-US" sz="2100" dirty="0"/>
              <a:t> </a:t>
            </a:r>
            <a:r>
              <a:rPr lang="zh-CN" altLang="en-US" sz="2100" dirty="0"/>
              <a:t>網站的</a:t>
            </a:r>
            <a:r>
              <a:rPr lang="en-US" sz="2100" dirty="0"/>
              <a:t>OpenDSS forums</a:t>
            </a:r>
          </a:p>
          <a:p>
            <a:pPr marL="215504" lvl="1"/>
            <a:r>
              <a:rPr lang="en-US" sz="1500" u="sng" dirty="0">
                <a:solidFill>
                  <a:schemeClr val="tx2"/>
                </a:solidFill>
              </a:rPr>
              <a:t>https://sourceforge.net/projects/electricdss/files/</a:t>
            </a:r>
          </a:p>
        </p:txBody>
      </p:sp>
    </p:spTree>
    <p:extLst>
      <p:ext uri="{BB962C8B-B14F-4D97-AF65-F5344CB8AC3E}">
        <p14:creationId xmlns:p14="http://schemas.microsoft.com/office/powerpoint/2010/main" val="1758731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ctrTitle" sz="quarter"/>
          </p:nvPr>
        </p:nvSpPr>
        <p:spPr/>
        <p:txBody>
          <a:bodyPr/>
          <a:lstStyle/>
          <a:p>
            <a:r>
              <a:rPr lang="en-US" dirty="0"/>
              <a:t>Circuit Modeling Basics in </a:t>
            </a:r>
            <a:r>
              <a:rPr lang="en-US" dirty="0" err="1"/>
              <a:t>OpenDSS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125483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DSS Bus Model  (Bus </a:t>
            </a:r>
            <a:r>
              <a:rPr lang="en-US" altLang="en-US" smtClean="0">
                <a:cs typeface="Arial" panose="020B0604020202020204" pitchFamily="34" charset="0"/>
              </a:rPr>
              <a:t>≠</a:t>
            </a:r>
            <a:r>
              <a:rPr lang="en-US" altLang="en-US" smtClean="0"/>
              <a:t> Node)</a:t>
            </a:r>
          </a:p>
        </p:txBody>
      </p:sp>
      <p:pic>
        <p:nvPicPr>
          <p:cNvPr id="8601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286000"/>
            <a:ext cx="7391400" cy="1741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020" name="Text Box 4"/>
          <p:cNvSpPr txBox="1">
            <a:spLocks noChangeArrowheads="1"/>
          </p:cNvSpPr>
          <p:nvPr/>
        </p:nvSpPr>
        <p:spPr bwMode="auto">
          <a:xfrm>
            <a:off x="1524000" y="3886200"/>
            <a:ext cx="6096000" cy="2414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573088" indent="-573088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US" altLang="en-US"/>
              <a:t>Referring to Buses and Nodes  (A Bus has 1 or more Nodes)</a:t>
            </a:r>
          </a:p>
          <a:p>
            <a:pPr algn="l"/>
            <a:r>
              <a:rPr lang="en-US" altLang="en-US"/>
              <a:t>     </a:t>
            </a:r>
            <a:r>
              <a:rPr lang="en-US" altLang="en-US" b="1"/>
              <a:t>Bus1=</a:t>
            </a:r>
            <a:r>
              <a:rPr lang="en-US" altLang="en-US" b="1" i="1"/>
              <a:t>BusName.1.2.3.0</a:t>
            </a:r>
          </a:p>
          <a:p>
            <a:pPr algn="l"/>
            <a:r>
              <a:rPr lang="en-US" altLang="en-US"/>
              <a:t>(This is the default for a 3-phase circuit element)</a:t>
            </a:r>
          </a:p>
          <a:p>
            <a:pPr algn="l"/>
            <a:r>
              <a:rPr lang="en-US" altLang="en-US"/>
              <a:t>Shorthand notation for taking the default</a:t>
            </a:r>
          </a:p>
          <a:p>
            <a:pPr algn="l"/>
            <a:r>
              <a:rPr lang="en-US" altLang="en-US"/>
              <a:t>    </a:t>
            </a:r>
            <a:r>
              <a:rPr lang="en-US" altLang="en-US" b="1"/>
              <a:t>Bus1=</a:t>
            </a:r>
            <a:r>
              <a:rPr lang="en-US" altLang="en-US" b="1" i="1"/>
              <a:t>BusName</a:t>
            </a:r>
            <a:r>
              <a:rPr lang="en-US" altLang="en-US" i="1"/>
              <a:t>    </a:t>
            </a:r>
          </a:p>
          <a:p>
            <a:pPr algn="l"/>
            <a:r>
              <a:rPr lang="en-US" altLang="en-US" i="1"/>
              <a:t>Note: </a:t>
            </a:r>
            <a:r>
              <a:rPr lang="en-US" altLang="en-US"/>
              <a:t>Sometimes this can bite you (e.g. – Transformers, or capacitors with ungrounded neutrals)</a:t>
            </a:r>
          </a:p>
        </p:txBody>
      </p:sp>
      <p:sp>
        <p:nvSpPr>
          <p:cNvPr id="86021" name="Text Box 5"/>
          <p:cNvSpPr txBox="1">
            <a:spLocks noChangeArrowheads="1"/>
          </p:cNvSpPr>
          <p:nvPr/>
        </p:nvSpPr>
        <p:spPr bwMode="auto">
          <a:xfrm>
            <a:off x="2241550" y="1512888"/>
            <a:ext cx="17113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19075" indent="-219075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/>
              <a:t>Nodes</a:t>
            </a:r>
          </a:p>
        </p:txBody>
      </p:sp>
      <p:sp>
        <p:nvSpPr>
          <p:cNvPr id="86022" name="Line 6"/>
          <p:cNvSpPr>
            <a:spLocks noChangeShapeType="1"/>
          </p:cNvSpPr>
          <p:nvPr/>
        </p:nvSpPr>
        <p:spPr bwMode="auto">
          <a:xfrm flipH="1">
            <a:off x="2212975" y="1819275"/>
            <a:ext cx="560388" cy="6111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endParaRPr lang="en-US"/>
          </a:p>
        </p:txBody>
      </p:sp>
      <p:sp>
        <p:nvSpPr>
          <p:cNvPr id="86023" name="Line 7"/>
          <p:cNvSpPr>
            <a:spLocks noChangeShapeType="1"/>
          </p:cNvSpPr>
          <p:nvPr/>
        </p:nvSpPr>
        <p:spPr bwMode="auto">
          <a:xfrm>
            <a:off x="2998788" y="1858963"/>
            <a:ext cx="325437" cy="5794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endParaRPr lang="en-US"/>
          </a:p>
        </p:txBody>
      </p:sp>
      <p:sp>
        <p:nvSpPr>
          <p:cNvPr id="86024" name="Text Box 8"/>
          <p:cNvSpPr txBox="1">
            <a:spLocks noChangeArrowheads="1"/>
          </p:cNvSpPr>
          <p:nvPr/>
        </p:nvSpPr>
        <p:spPr bwMode="auto">
          <a:xfrm>
            <a:off x="3932238" y="3498850"/>
            <a:ext cx="17113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19075" indent="-219075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/>
              <a:t>Bus</a:t>
            </a:r>
          </a:p>
        </p:txBody>
      </p:sp>
      <p:sp>
        <p:nvSpPr>
          <p:cNvPr id="86025" name="AutoShape 9"/>
          <p:cNvSpPr>
            <a:spLocks/>
          </p:cNvSpPr>
          <p:nvPr/>
        </p:nvSpPr>
        <p:spPr bwMode="auto">
          <a:xfrm rot="5400000">
            <a:off x="4665663" y="74613"/>
            <a:ext cx="215900" cy="6527800"/>
          </a:xfrm>
          <a:prstGeom prst="rightBrace">
            <a:avLst>
              <a:gd name="adj1" fmla="val 251961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86026" name="Line 10"/>
          <p:cNvSpPr>
            <a:spLocks noChangeShapeType="1"/>
          </p:cNvSpPr>
          <p:nvPr/>
        </p:nvSpPr>
        <p:spPr bwMode="auto">
          <a:xfrm flipH="1">
            <a:off x="2586038" y="1828800"/>
            <a:ext cx="265112" cy="5794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705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DSS Terminal Definition</a:t>
            </a:r>
          </a:p>
        </p:txBody>
      </p:sp>
      <p:pic>
        <p:nvPicPr>
          <p:cNvPr id="87043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0725" y="1595438"/>
            <a:ext cx="5240338" cy="321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7044" name="Text Box 4"/>
          <p:cNvSpPr txBox="1">
            <a:spLocks noChangeArrowheads="1"/>
          </p:cNvSpPr>
          <p:nvPr/>
        </p:nvSpPr>
        <p:spPr bwMode="auto">
          <a:xfrm>
            <a:off x="1425575" y="5200650"/>
            <a:ext cx="7443788" cy="1069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19075" indent="-219075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/>
              <a:t>Circuit Elements have one or more </a:t>
            </a:r>
            <a:r>
              <a:rPr lang="en-US" altLang="en-US" i="1"/>
              <a:t>Terminals</a:t>
            </a:r>
            <a:r>
              <a:rPr lang="en-US" altLang="en-US"/>
              <a:t> with 1..N conductors.</a:t>
            </a:r>
          </a:p>
          <a:p>
            <a:r>
              <a:rPr lang="en-US" altLang="en-US" i="1"/>
              <a:t>Conductors</a:t>
            </a:r>
            <a:r>
              <a:rPr lang="en-US" altLang="en-US"/>
              <a:t> connect to </a:t>
            </a:r>
            <a:r>
              <a:rPr lang="en-US" altLang="en-US" i="1"/>
              <a:t>Nodes</a:t>
            </a:r>
            <a:r>
              <a:rPr lang="en-US" altLang="en-US"/>
              <a:t> at a </a:t>
            </a:r>
            <a:r>
              <a:rPr lang="en-US" altLang="en-US" i="1"/>
              <a:t>Bus</a:t>
            </a:r>
          </a:p>
          <a:p>
            <a:r>
              <a:rPr lang="en-US" altLang="en-US"/>
              <a:t>Each </a:t>
            </a:r>
            <a:r>
              <a:rPr lang="en-US" altLang="en-US" i="1"/>
              <a:t>Terminal</a:t>
            </a:r>
            <a:r>
              <a:rPr lang="en-US" altLang="en-US"/>
              <a:t> connects to one and only one </a:t>
            </a:r>
            <a:r>
              <a:rPr lang="en-US" altLang="en-US" i="1"/>
              <a:t>Bus</a:t>
            </a:r>
          </a:p>
        </p:txBody>
      </p:sp>
      <p:sp>
        <p:nvSpPr>
          <p:cNvPr id="87045" name="Text Box 5"/>
          <p:cNvSpPr txBox="1">
            <a:spLocks noChangeArrowheads="1"/>
          </p:cNvSpPr>
          <p:nvPr/>
        </p:nvSpPr>
        <p:spPr bwMode="auto">
          <a:xfrm>
            <a:off x="266700" y="3049588"/>
            <a:ext cx="1455738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19075" indent="-219075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/>
              <a:t>Conductors</a:t>
            </a:r>
          </a:p>
        </p:txBody>
      </p:sp>
      <p:sp>
        <p:nvSpPr>
          <p:cNvPr id="87046" name="Line 6"/>
          <p:cNvSpPr>
            <a:spLocks noChangeShapeType="1"/>
          </p:cNvSpPr>
          <p:nvPr/>
        </p:nvSpPr>
        <p:spPr bwMode="auto">
          <a:xfrm flipV="1">
            <a:off x="1643063" y="2381250"/>
            <a:ext cx="795337" cy="795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endParaRPr lang="en-US"/>
          </a:p>
        </p:txBody>
      </p:sp>
      <p:sp>
        <p:nvSpPr>
          <p:cNvPr id="87047" name="Line 7"/>
          <p:cNvSpPr>
            <a:spLocks noChangeShapeType="1"/>
          </p:cNvSpPr>
          <p:nvPr/>
        </p:nvSpPr>
        <p:spPr bwMode="auto">
          <a:xfrm>
            <a:off x="1622425" y="3371850"/>
            <a:ext cx="796925" cy="8763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4125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Power Delivery Elements</a:t>
            </a:r>
          </a:p>
        </p:txBody>
      </p:sp>
      <p:pic>
        <p:nvPicPr>
          <p:cNvPr id="8806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9388" y="2209800"/>
            <a:ext cx="6245225" cy="280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068" name="Text Box 4"/>
          <p:cNvSpPr txBox="1">
            <a:spLocks noChangeArrowheads="1"/>
          </p:cNvSpPr>
          <p:nvPr/>
        </p:nvSpPr>
        <p:spPr bwMode="auto">
          <a:xfrm>
            <a:off x="569913" y="5397500"/>
            <a:ext cx="82105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19075" indent="-219075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/>
              <a:t>PD Elements are Generally Completely Described by </a:t>
            </a:r>
            <a:r>
              <a:rPr lang="en-US" altLang="en-US" i="1"/>
              <a:t>[Yprim]</a:t>
            </a:r>
          </a:p>
        </p:txBody>
      </p:sp>
    </p:spTree>
    <p:extLst>
      <p:ext uri="{BB962C8B-B14F-4D97-AF65-F5344CB8AC3E}">
        <p14:creationId xmlns:p14="http://schemas.microsoft.com/office/powerpoint/2010/main" val="816386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Power Conversion Elements</a:t>
            </a:r>
          </a:p>
        </p:txBody>
      </p:sp>
      <p:sp>
        <p:nvSpPr>
          <p:cNvPr id="41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702050" y="1416050"/>
            <a:ext cx="4981575" cy="4935538"/>
          </a:xfrm>
        </p:spPr>
        <p:txBody>
          <a:bodyPr/>
          <a:lstStyle/>
          <a:p>
            <a:pPr eaLnBrk="1" hangingPunct="1"/>
            <a:r>
              <a:rPr lang="en-US" altLang="en-US" smtClean="0"/>
              <a:t>Power Conversion (PC) elements are typically connected in “shunt” with the Power Delivery (PD) elements</a:t>
            </a:r>
          </a:p>
          <a:p>
            <a:pPr eaLnBrk="1" hangingPunct="1"/>
            <a:r>
              <a:rPr lang="en-US" altLang="en-US" smtClean="0"/>
              <a:t>PC Elements may be nonlinear</a:t>
            </a:r>
          </a:p>
          <a:p>
            <a:pPr eaLnBrk="1" hangingPunct="1"/>
            <a:r>
              <a:rPr lang="en-US" altLang="en-US" smtClean="0"/>
              <a:t>Described some function of V</a:t>
            </a:r>
          </a:p>
          <a:p>
            <a:pPr lvl="1" eaLnBrk="1" hangingPunct="1"/>
            <a:r>
              <a:rPr lang="en-US" altLang="en-US" smtClean="0"/>
              <a:t>May be linear</a:t>
            </a:r>
          </a:p>
          <a:p>
            <a:pPr lvl="1" eaLnBrk="1" hangingPunct="1"/>
            <a:r>
              <a:rPr lang="en-US" altLang="en-US" smtClean="0"/>
              <a:t>e.g., Vsource, Isource</a:t>
            </a:r>
          </a:p>
          <a:p>
            <a:pPr eaLnBrk="1" hangingPunct="1"/>
            <a:r>
              <a:rPr lang="en-US" altLang="en-US" smtClean="0"/>
              <a:t>May have more than one terminal, but typically one</a:t>
            </a:r>
          </a:p>
          <a:p>
            <a:pPr lvl="1" eaLnBrk="1" hangingPunct="1"/>
            <a:r>
              <a:rPr lang="en-US" altLang="en-US" smtClean="0"/>
              <a:t>Load, generator, storage, etc.</a:t>
            </a:r>
          </a:p>
        </p:txBody>
      </p:sp>
      <p:pic>
        <p:nvPicPr>
          <p:cNvPr id="4101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900" y="2028825"/>
            <a:ext cx="2403475" cy="3967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02" name="Rectangle 5"/>
          <p:cNvSpPr>
            <a:spLocks noChangeArrowheads="1"/>
          </p:cNvSpPr>
          <p:nvPr/>
        </p:nvSpPr>
        <p:spPr bwMode="auto">
          <a:xfrm>
            <a:off x="900113" y="1479550"/>
            <a:ext cx="2516187" cy="290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 sz="1300">
                <a:solidFill>
                  <a:schemeClr val="tx1"/>
                </a:solidFill>
                <a:ea typeface="Times New Roman" panose="02020603050405020304" pitchFamily="18" charset="0"/>
                <a:cs typeface="Arial" panose="020B0604020202020204" pitchFamily="34" charset="0"/>
              </a:rPr>
              <a:t>I</a:t>
            </a:r>
            <a:r>
              <a:rPr lang="en-US" altLang="en-US" sz="1300" baseline="-30000">
                <a:solidFill>
                  <a:schemeClr val="tx1"/>
                </a:solidFill>
                <a:ea typeface="Times New Roman" panose="02020603050405020304" pitchFamily="18" charset="0"/>
                <a:cs typeface="Arial" panose="020B0604020202020204" pitchFamily="34" charset="0"/>
              </a:rPr>
              <a:t>Term</a:t>
            </a:r>
            <a:r>
              <a:rPr lang="en-US" altLang="en-US" sz="1300">
                <a:solidFill>
                  <a:schemeClr val="tx1"/>
                </a:solidFill>
                <a:ea typeface="Times New Roman" panose="02020603050405020304" pitchFamily="18" charset="0"/>
                <a:cs typeface="Arial" panose="020B0604020202020204" pitchFamily="34" charset="0"/>
              </a:rPr>
              <a:t>(t)  = </a:t>
            </a:r>
            <a:r>
              <a:rPr lang="en-US" altLang="en-US" sz="1300" b="1">
                <a:solidFill>
                  <a:schemeClr val="tx1"/>
                </a:solidFill>
                <a:ea typeface="Times New Roman" panose="02020603050405020304" pitchFamily="18" charset="0"/>
                <a:cs typeface="Arial" panose="020B0604020202020204" pitchFamily="34" charset="0"/>
              </a:rPr>
              <a:t>F(V</a:t>
            </a:r>
            <a:r>
              <a:rPr lang="en-US" altLang="en-US" sz="1300" baseline="-30000">
                <a:solidFill>
                  <a:schemeClr val="tx1"/>
                </a:solidFill>
                <a:ea typeface="Times New Roman" panose="02020603050405020304" pitchFamily="18" charset="0"/>
                <a:cs typeface="Arial" panose="020B0604020202020204" pitchFamily="34" charset="0"/>
              </a:rPr>
              <a:t>Term</a:t>
            </a:r>
            <a:r>
              <a:rPr lang="en-US" altLang="en-US" sz="1300">
                <a:solidFill>
                  <a:schemeClr val="tx1"/>
                </a:solidFill>
                <a:ea typeface="Times New Roman" panose="02020603050405020304" pitchFamily="18" charset="0"/>
                <a:cs typeface="Arial" panose="020B0604020202020204" pitchFamily="34" charset="0"/>
              </a:rPr>
              <a:t>, [State], t)</a:t>
            </a:r>
            <a:endParaRPr lang="en-US" altLang="en-US" sz="2000">
              <a:solidFill>
                <a:schemeClr val="tx1"/>
              </a:solidFill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4103" name="Rectangle 6"/>
          <p:cNvSpPr>
            <a:spLocks noChangeArrowheads="1"/>
          </p:cNvSpPr>
          <p:nvPr/>
        </p:nvSpPr>
        <p:spPr bwMode="auto">
          <a:xfrm>
            <a:off x="0" y="323373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spcBef>
                <a:spcPct val="0"/>
              </a:spcBef>
            </a:pPr>
            <a:endParaRPr lang="en-US" altLang="en-US" sz="1800">
              <a:solidFill>
                <a:schemeClr val="tx1"/>
              </a:solidFill>
            </a:endParaRPr>
          </a:p>
        </p:txBody>
      </p:sp>
      <p:graphicFrame>
        <p:nvGraphicFramePr>
          <p:cNvPr id="4098" name="Object 2"/>
          <p:cNvGraphicFramePr>
            <a:graphicFrameLocks noChangeAspect="1"/>
          </p:cNvGraphicFramePr>
          <p:nvPr/>
        </p:nvGraphicFramePr>
        <p:xfrm>
          <a:off x="1282700" y="4086225"/>
          <a:ext cx="415925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8" name="Equation" r:id="rId5" imgW="266469" imgH="393359" progId="Equation.3">
                  <p:embed/>
                </p:oleObj>
              </mc:Choice>
              <mc:Fallback>
                <p:oleObj name="Equation" r:id="rId5" imgW="266469" imgH="393359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82700" y="4086225"/>
                        <a:ext cx="415925" cy="609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65734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Specifying Bus Connections</a:t>
            </a:r>
          </a:p>
        </p:txBody>
      </p:sp>
      <p:sp>
        <p:nvSpPr>
          <p:cNvPr id="89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z="3200" smtClean="0"/>
              <a:t>Shorthand (implicit)</a:t>
            </a:r>
          </a:p>
          <a:p>
            <a:pPr lvl="1" eaLnBrk="1" hangingPunct="1"/>
            <a:r>
              <a:rPr lang="en-US" altLang="en-US" sz="2000" b="1" smtClean="0">
                <a:solidFill>
                  <a:schemeClr val="tx2"/>
                </a:solidFill>
              </a:rPr>
              <a:t>New Load.LOAD1 Bus1=LOADBUS</a:t>
            </a:r>
          </a:p>
          <a:p>
            <a:pPr lvl="2" eaLnBrk="1" hangingPunct="1"/>
            <a:r>
              <a:rPr lang="en-US" altLang="en-US" smtClean="0"/>
              <a:t>Assumes standard 3-phase connection by default</a:t>
            </a:r>
          </a:p>
          <a:p>
            <a:pPr lvl="1" eaLnBrk="1" hangingPunct="1">
              <a:buFontTx/>
              <a:buNone/>
            </a:pPr>
            <a:endParaRPr lang="en-US" altLang="en-US" sz="3200" smtClean="0"/>
          </a:p>
        </p:txBody>
      </p:sp>
      <p:sp>
        <p:nvSpPr>
          <p:cNvPr id="89092" name="AutoShape 4"/>
          <p:cNvSpPr>
            <a:spLocks noChangeAspect="1" noChangeArrowheads="1" noTextEdit="1"/>
          </p:cNvSpPr>
          <p:nvPr/>
        </p:nvSpPr>
        <p:spPr bwMode="auto">
          <a:xfrm>
            <a:off x="3643313" y="2962275"/>
            <a:ext cx="1577975" cy="3376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9093" name="Rectangle 5"/>
          <p:cNvSpPr>
            <a:spLocks noChangeArrowheads="1"/>
          </p:cNvSpPr>
          <p:nvPr/>
        </p:nvSpPr>
        <p:spPr bwMode="auto">
          <a:xfrm>
            <a:off x="3846513" y="3192463"/>
            <a:ext cx="185737" cy="246062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89094" name="Rectangle 6"/>
          <p:cNvSpPr>
            <a:spLocks noChangeArrowheads="1"/>
          </p:cNvSpPr>
          <p:nvPr/>
        </p:nvSpPr>
        <p:spPr bwMode="auto">
          <a:xfrm>
            <a:off x="3649663" y="3192463"/>
            <a:ext cx="382587" cy="2460625"/>
          </a:xfrm>
          <a:prstGeom prst="rect">
            <a:avLst/>
          </a:prstGeom>
          <a:noFill/>
          <a:ln w="4763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89095" name="Freeform 7"/>
          <p:cNvSpPr>
            <a:spLocks/>
          </p:cNvSpPr>
          <p:nvPr/>
        </p:nvSpPr>
        <p:spPr bwMode="auto">
          <a:xfrm>
            <a:off x="3892550" y="5513388"/>
            <a:ext cx="93663" cy="93662"/>
          </a:xfrm>
          <a:custGeom>
            <a:avLst/>
            <a:gdLst>
              <a:gd name="T0" fmla="*/ 2147483647 w 118"/>
              <a:gd name="T1" fmla="*/ 2147483647 h 117"/>
              <a:gd name="T2" fmla="*/ 2147483647 w 118"/>
              <a:gd name="T3" fmla="*/ 2147483647 h 117"/>
              <a:gd name="T4" fmla="*/ 2147483647 w 118"/>
              <a:gd name="T5" fmla="*/ 2147483647 h 117"/>
              <a:gd name="T6" fmla="*/ 2147483647 w 118"/>
              <a:gd name="T7" fmla="*/ 2147483647 h 117"/>
              <a:gd name="T8" fmla="*/ 2147483647 w 118"/>
              <a:gd name="T9" fmla="*/ 2147483647 h 117"/>
              <a:gd name="T10" fmla="*/ 2147483647 w 118"/>
              <a:gd name="T11" fmla="*/ 2147483647 h 117"/>
              <a:gd name="T12" fmla="*/ 2147483647 w 118"/>
              <a:gd name="T13" fmla="*/ 2147483647 h 117"/>
              <a:gd name="T14" fmla="*/ 2147483647 w 118"/>
              <a:gd name="T15" fmla="*/ 0 h 117"/>
              <a:gd name="T16" fmla="*/ 2147483647 w 118"/>
              <a:gd name="T17" fmla="*/ 0 h 117"/>
              <a:gd name="T18" fmla="*/ 2147483647 w 118"/>
              <a:gd name="T19" fmla="*/ 0 h 117"/>
              <a:gd name="T20" fmla="*/ 2147483647 w 118"/>
              <a:gd name="T21" fmla="*/ 2147483647 h 117"/>
              <a:gd name="T22" fmla="*/ 2147483647 w 118"/>
              <a:gd name="T23" fmla="*/ 2147483647 h 117"/>
              <a:gd name="T24" fmla="*/ 2147483647 w 118"/>
              <a:gd name="T25" fmla="*/ 2147483647 h 117"/>
              <a:gd name="T26" fmla="*/ 2147483647 w 118"/>
              <a:gd name="T27" fmla="*/ 2147483647 h 117"/>
              <a:gd name="T28" fmla="*/ 2147483647 w 118"/>
              <a:gd name="T29" fmla="*/ 2147483647 h 117"/>
              <a:gd name="T30" fmla="*/ 2147483647 w 118"/>
              <a:gd name="T31" fmla="*/ 2147483647 h 117"/>
              <a:gd name="T32" fmla="*/ 0 w 118"/>
              <a:gd name="T33" fmla="*/ 2147483647 h 117"/>
              <a:gd name="T34" fmla="*/ 2147483647 w 118"/>
              <a:gd name="T35" fmla="*/ 2147483647 h 117"/>
              <a:gd name="T36" fmla="*/ 2147483647 w 118"/>
              <a:gd name="T37" fmla="*/ 2147483647 h 117"/>
              <a:gd name="T38" fmla="*/ 2147483647 w 118"/>
              <a:gd name="T39" fmla="*/ 2147483647 h 117"/>
              <a:gd name="T40" fmla="*/ 2147483647 w 118"/>
              <a:gd name="T41" fmla="*/ 2147483647 h 117"/>
              <a:gd name="T42" fmla="*/ 2147483647 w 118"/>
              <a:gd name="T43" fmla="*/ 2147483647 h 117"/>
              <a:gd name="T44" fmla="*/ 2147483647 w 118"/>
              <a:gd name="T45" fmla="*/ 2147483647 h 117"/>
              <a:gd name="T46" fmla="*/ 2147483647 w 118"/>
              <a:gd name="T47" fmla="*/ 2147483647 h 117"/>
              <a:gd name="T48" fmla="*/ 2147483647 w 118"/>
              <a:gd name="T49" fmla="*/ 2147483647 h 117"/>
              <a:gd name="T50" fmla="*/ 2147483647 w 118"/>
              <a:gd name="T51" fmla="*/ 2147483647 h 117"/>
              <a:gd name="T52" fmla="*/ 2147483647 w 118"/>
              <a:gd name="T53" fmla="*/ 2147483647 h 117"/>
              <a:gd name="T54" fmla="*/ 2147483647 w 118"/>
              <a:gd name="T55" fmla="*/ 2147483647 h 117"/>
              <a:gd name="T56" fmla="*/ 2147483647 w 118"/>
              <a:gd name="T57" fmla="*/ 2147483647 h 117"/>
              <a:gd name="T58" fmla="*/ 2147483647 w 118"/>
              <a:gd name="T59" fmla="*/ 2147483647 h 117"/>
              <a:gd name="T60" fmla="*/ 2147483647 w 118"/>
              <a:gd name="T61" fmla="*/ 2147483647 h 117"/>
              <a:gd name="T62" fmla="*/ 2147483647 w 118"/>
              <a:gd name="T63" fmla="*/ 2147483647 h 117"/>
              <a:gd name="T64" fmla="*/ 2147483647 w 118"/>
              <a:gd name="T65" fmla="*/ 2147483647 h 117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118"/>
              <a:gd name="T100" fmla="*/ 0 h 117"/>
              <a:gd name="T101" fmla="*/ 118 w 118"/>
              <a:gd name="T102" fmla="*/ 117 h 117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118" h="117">
                <a:moveTo>
                  <a:pt x="118" y="58"/>
                </a:moveTo>
                <a:lnTo>
                  <a:pt x="118" y="47"/>
                </a:lnTo>
                <a:lnTo>
                  <a:pt x="114" y="35"/>
                </a:lnTo>
                <a:lnTo>
                  <a:pt x="108" y="25"/>
                </a:lnTo>
                <a:lnTo>
                  <a:pt x="100" y="17"/>
                </a:lnTo>
                <a:lnTo>
                  <a:pt x="92" y="10"/>
                </a:lnTo>
                <a:lnTo>
                  <a:pt x="82" y="4"/>
                </a:lnTo>
                <a:lnTo>
                  <a:pt x="71" y="0"/>
                </a:lnTo>
                <a:lnTo>
                  <a:pt x="59" y="0"/>
                </a:lnTo>
                <a:lnTo>
                  <a:pt x="47" y="0"/>
                </a:lnTo>
                <a:lnTo>
                  <a:pt x="38" y="4"/>
                </a:lnTo>
                <a:lnTo>
                  <a:pt x="26" y="10"/>
                </a:lnTo>
                <a:lnTo>
                  <a:pt x="18" y="17"/>
                </a:lnTo>
                <a:lnTo>
                  <a:pt x="10" y="25"/>
                </a:lnTo>
                <a:lnTo>
                  <a:pt x="6" y="35"/>
                </a:lnTo>
                <a:lnTo>
                  <a:pt x="2" y="47"/>
                </a:lnTo>
                <a:lnTo>
                  <a:pt x="0" y="58"/>
                </a:lnTo>
                <a:lnTo>
                  <a:pt x="2" y="70"/>
                </a:lnTo>
                <a:lnTo>
                  <a:pt x="6" y="80"/>
                </a:lnTo>
                <a:lnTo>
                  <a:pt x="10" y="90"/>
                </a:lnTo>
                <a:lnTo>
                  <a:pt x="18" y="99"/>
                </a:lnTo>
                <a:lnTo>
                  <a:pt x="26" y="107"/>
                </a:lnTo>
                <a:lnTo>
                  <a:pt x="38" y="111"/>
                </a:lnTo>
                <a:lnTo>
                  <a:pt x="47" y="115"/>
                </a:lnTo>
                <a:lnTo>
                  <a:pt x="59" y="117"/>
                </a:lnTo>
                <a:lnTo>
                  <a:pt x="71" y="115"/>
                </a:lnTo>
                <a:lnTo>
                  <a:pt x="82" y="111"/>
                </a:lnTo>
                <a:lnTo>
                  <a:pt x="92" y="107"/>
                </a:lnTo>
                <a:lnTo>
                  <a:pt x="100" y="99"/>
                </a:lnTo>
                <a:lnTo>
                  <a:pt x="108" y="90"/>
                </a:lnTo>
                <a:lnTo>
                  <a:pt x="114" y="80"/>
                </a:lnTo>
                <a:lnTo>
                  <a:pt x="118" y="70"/>
                </a:lnTo>
                <a:lnTo>
                  <a:pt x="118" y="5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9096" name="Freeform 8"/>
          <p:cNvSpPr>
            <a:spLocks/>
          </p:cNvSpPr>
          <p:nvPr/>
        </p:nvSpPr>
        <p:spPr bwMode="auto">
          <a:xfrm>
            <a:off x="3892550" y="5513388"/>
            <a:ext cx="93663" cy="93662"/>
          </a:xfrm>
          <a:custGeom>
            <a:avLst/>
            <a:gdLst>
              <a:gd name="T0" fmla="*/ 2147483647 w 118"/>
              <a:gd name="T1" fmla="*/ 2147483647 h 117"/>
              <a:gd name="T2" fmla="*/ 2147483647 w 118"/>
              <a:gd name="T3" fmla="*/ 2147483647 h 117"/>
              <a:gd name="T4" fmla="*/ 2147483647 w 118"/>
              <a:gd name="T5" fmla="*/ 2147483647 h 117"/>
              <a:gd name="T6" fmla="*/ 2147483647 w 118"/>
              <a:gd name="T7" fmla="*/ 2147483647 h 117"/>
              <a:gd name="T8" fmla="*/ 2147483647 w 118"/>
              <a:gd name="T9" fmla="*/ 2147483647 h 117"/>
              <a:gd name="T10" fmla="*/ 2147483647 w 118"/>
              <a:gd name="T11" fmla="*/ 2147483647 h 117"/>
              <a:gd name="T12" fmla="*/ 2147483647 w 118"/>
              <a:gd name="T13" fmla="*/ 2147483647 h 117"/>
              <a:gd name="T14" fmla="*/ 2147483647 w 118"/>
              <a:gd name="T15" fmla="*/ 0 h 117"/>
              <a:gd name="T16" fmla="*/ 2147483647 w 118"/>
              <a:gd name="T17" fmla="*/ 0 h 117"/>
              <a:gd name="T18" fmla="*/ 2147483647 w 118"/>
              <a:gd name="T19" fmla="*/ 0 h 117"/>
              <a:gd name="T20" fmla="*/ 2147483647 w 118"/>
              <a:gd name="T21" fmla="*/ 2147483647 h 117"/>
              <a:gd name="T22" fmla="*/ 2147483647 w 118"/>
              <a:gd name="T23" fmla="*/ 2147483647 h 117"/>
              <a:gd name="T24" fmla="*/ 2147483647 w 118"/>
              <a:gd name="T25" fmla="*/ 2147483647 h 117"/>
              <a:gd name="T26" fmla="*/ 2147483647 w 118"/>
              <a:gd name="T27" fmla="*/ 2147483647 h 117"/>
              <a:gd name="T28" fmla="*/ 2147483647 w 118"/>
              <a:gd name="T29" fmla="*/ 2147483647 h 117"/>
              <a:gd name="T30" fmla="*/ 2147483647 w 118"/>
              <a:gd name="T31" fmla="*/ 2147483647 h 117"/>
              <a:gd name="T32" fmla="*/ 0 w 118"/>
              <a:gd name="T33" fmla="*/ 2147483647 h 117"/>
              <a:gd name="T34" fmla="*/ 2147483647 w 118"/>
              <a:gd name="T35" fmla="*/ 2147483647 h 117"/>
              <a:gd name="T36" fmla="*/ 2147483647 w 118"/>
              <a:gd name="T37" fmla="*/ 2147483647 h 117"/>
              <a:gd name="T38" fmla="*/ 2147483647 w 118"/>
              <a:gd name="T39" fmla="*/ 2147483647 h 117"/>
              <a:gd name="T40" fmla="*/ 2147483647 w 118"/>
              <a:gd name="T41" fmla="*/ 2147483647 h 117"/>
              <a:gd name="T42" fmla="*/ 2147483647 w 118"/>
              <a:gd name="T43" fmla="*/ 2147483647 h 117"/>
              <a:gd name="T44" fmla="*/ 2147483647 w 118"/>
              <a:gd name="T45" fmla="*/ 2147483647 h 117"/>
              <a:gd name="T46" fmla="*/ 2147483647 w 118"/>
              <a:gd name="T47" fmla="*/ 2147483647 h 117"/>
              <a:gd name="T48" fmla="*/ 2147483647 w 118"/>
              <a:gd name="T49" fmla="*/ 2147483647 h 117"/>
              <a:gd name="T50" fmla="*/ 2147483647 w 118"/>
              <a:gd name="T51" fmla="*/ 2147483647 h 117"/>
              <a:gd name="T52" fmla="*/ 2147483647 w 118"/>
              <a:gd name="T53" fmla="*/ 2147483647 h 117"/>
              <a:gd name="T54" fmla="*/ 2147483647 w 118"/>
              <a:gd name="T55" fmla="*/ 2147483647 h 117"/>
              <a:gd name="T56" fmla="*/ 2147483647 w 118"/>
              <a:gd name="T57" fmla="*/ 2147483647 h 117"/>
              <a:gd name="T58" fmla="*/ 2147483647 w 118"/>
              <a:gd name="T59" fmla="*/ 2147483647 h 117"/>
              <a:gd name="T60" fmla="*/ 2147483647 w 118"/>
              <a:gd name="T61" fmla="*/ 2147483647 h 117"/>
              <a:gd name="T62" fmla="*/ 2147483647 w 118"/>
              <a:gd name="T63" fmla="*/ 2147483647 h 117"/>
              <a:gd name="T64" fmla="*/ 2147483647 w 118"/>
              <a:gd name="T65" fmla="*/ 2147483647 h 117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118"/>
              <a:gd name="T100" fmla="*/ 0 h 117"/>
              <a:gd name="T101" fmla="*/ 118 w 118"/>
              <a:gd name="T102" fmla="*/ 117 h 117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118" h="117">
                <a:moveTo>
                  <a:pt x="118" y="58"/>
                </a:moveTo>
                <a:lnTo>
                  <a:pt x="118" y="47"/>
                </a:lnTo>
                <a:lnTo>
                  <a:pt x="114" y="35"/>
                </a:lnTo>
                <a:lnTo>
                  <a:pt x="108" y="25"/>
                </a:lnTo>
                <a:lnTo>
                  <a:pt x="100" y="17"/>
                </a:lnTo>
                <a:lnTo>
                  <a:pt x="92" y="10"/>
                </a:lnTo>
                <a:lnTo>
                  <a:pt x="82" y="4"/>
                </a:lnTo>
                <a:lnTo>
                  <a:pt x="71" y="0"/>
                </a:lnTo>
                <a:lnTo>
                  <a:pt x="59" y="0"/>
                </a:lnTo>
                <a:lnTo>
                  <a:pt x="47" y="0"/>
                </a:lnTo>
                <a:lnTo>
                  <a:pt x="38" y="4"/>
                </a:lnTo>
                <a:lnTo>
                  <a:pt x="26" y="10"/>
                </a:lnTo>
                <a:lnTo>
                  <a:pt x="18" y="17"/>
                </a:lnTo>
                <a:lnTo>
                  <a:pt x="10" y="25"/>
                </a:lnTo>
                <a:lnTo>
                  <a:pt x="6" y="35"/>
                </a:lnTo>
                <a:lnTo>
                  <a:pt x="2" y="47"/>
                </a:lnTo>
                <a:lnTo>
                  <a:pt x="0" y="58"/>
                </a:lnTo>
                <a:lnTo>
                  <a:pt x="2" y="70"/>
                </a:lnTo>
                <a:lnTo>
                  <a:pt x="6" y="80"/>
                </a:lnTo>
                <a:lnTo>
                  <a:pt x="10" y="90"/>
                </a:lnTo>
                <a:lnTo>
                  <a:pt x="18" y="99"/>
                </a:lnTo>
                <a:lnTo>
                  <a:pt x="26" y="107"/>
                </a:lnTo>
                <a:lnTo>
                  <a:pt x="38" y="111"/>
                </a:lnTo>
                <a:lnTo>
                  <a:pt x="47" y="115"/>
                </a:lnTo>
                <a:lnTo>
                  <a:pt x="59" y="117"/>
                </a:lnTo>
                <a:lnTo>
                  <a:pt x="71" y="115"/>
                </a:lnTo>
                <a:lnTo>
                  <a:pt x="82" y="111"/>
                </a:lnTo>
                <a:lnTo>
                  <a:pt x="92" y="107"/>
                </a:lnTo>
                <a:lnTo>
                  <a:pt x="100" y="99"/>
                </a:lnTo>
                <a:lnTo>
                  <a:pt x="108" y="90"/>
                </a:lnTo>
                <a:lnTo>
                  <a:pt x="114" y="80"/>
                </a:lnTo>
                <a:lnTo>
                  <a:pt x="118" y="70"/>
                </a:lnTo>
                <a:lnTo>
                  <a:pt x="118" y="58"/>
                </a:lnTo>
              </a:path>
            </a:pathLst>
          </a:custGeom>
          <a:noFill/>
          <a:ln w="4763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9097" name="Line 9"/>
          <p:cNvSpPr>
            <a:spLocks noChangeShapeType="1"/>
          </p:cNvSpPr>
          <p:nvPr/>
        </p:nvSpPr>
        <p:spPr bwMode="auto">
          <a:xfrm>
            <a:off x="3876675" y="6303963"/>
            <a:ext cx="125413" cy="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9098" name="Line 10"/>
          <p:cNvSpPr>
            <a:spLocks noChangeShapeType="1"/>
          </p:cNvSpPr>
          <p:nvPr/>
        </p:nvSpPr>
        <p:spPr bwMode="auto">
          <a:xfrm>
            <a:off x="3814763" y="6242050"/>
            <a:ext cx="249237" cy="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9099" name="Line 11"/>
          <p:cNvSpPr>
            <a:spLocks noChangeShapeType="1"/>
          </p:cNvSpPr>
          <p:nvPr/>
        </p:nvSpPr>
        <p:spPr bwMode="auto">
          <a:xfrm>
            <a:off x="3752850" y="6180138"/>
            <a:ext cx="373063" cy="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9100" name="Line 12"/>
          <p:cNvSpPr>
            <a:spLocks noChangeShapeType="1"/>
          </p:cNvSpPr>
          <p:nvPr/>
        </p:nvSpPr>
        <p:spPr bwMode="auto">
          <a:xfrm>
            <a:off x="3938588" y="5561013"/>
            <a:ext cx="0" cy="619125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9101" name="Freeform 13"/>
          <p:cNvSpPr>
            <a:spLocks/>
          </p:cNvSpPr>
          <p:nvPr/>
        </p:nvSpPr>
        <p:spPr bwMode="auto">
          <a:xfrm>
            <a:off x="3892550" y="5281613"/>
            <a:ext cx="93663" cy="93662"/>
          </a:xfrm>
          <a:custGeom>
            <a:avLst/>
            <a:gdLst>
              <a:gd name="T0" fmla="*/ 2147483647 w 118"/>
              <a:gd name="T1" fmla="*/ 2147483647 h 117"/>
              <a:gd name="T2" fmla="*/ 2147483647 w 118"/>
              <a:gd name="T3" fmla="*/ 2147483647 h 117"/>
              <a:gd name="T4" fmla="*/ 2147483647 w 118"/>
              <a:gd name="T5" fmla="*/ 2147483647 h 117"/>
              <a:gd name="T6" fmla="*/ 2147483647 w 118"/>
              <a:gd name="T7" fmla="*/ 2147483647 h 117"/>
              <a:gd name="T8" fmla="*/ 2147483647 w 118"/>
              <a:gd name="T9" fmla="*/ 2147483647 h 117"/>
              <a:gd name="T10" fmla="*/ 2147483647 w 118"/>
              <a:gd name="T11" fmla="*/ 2147483647 h 117"/>
              <a:gd name="T12" fmla="*/ 2147483647 w 118"/>
              <a:gd name="T13" fmla="*/ 2147483647 h 117"/>
              <a:gd name="T14" fmla="*/ 2147483647 w 118"/>
              <a:gd name="T15" fmla="*/ 0 h 117"/>
              <a:gd name="T16" fmla="*/ 2147483647 w 118"/>
              <a:gd name="T17" fmla="*/ 0 h 117"/>
              <a:gd name="T18" fmla="*/ 2147483647 w 118"/>
              <a:gd name="T19" fmla="*/ 0 h 117"/>
              <a:gd name="T20" fmla="*/ 2147483647 w 118"/>
              <a:gd name="T21" fmla="*/ 2147483647 h 117"/>
              <a:gd name="T22" fmla="*/ 2147483647 w 118"/>
              <a:gd name="T23" fmla="*/ 2147483647 h 117"/>
              <a:gd name="T24" fmla="*/ 2147483647 w 118"/>
              <a:gd name="T25" fmla="*/ 2147483647 h 117"/>
              <a:gd name="T26" fmla="*/ 2147483647 w 118"/>
              <a:gd name="T27" fmla="*/ 2147483647 h 117"/>
              <a:gd name="T28" fmla="*/ 2147483647 w 118"/>
              <a:gd name="T29" fmla="*/ 2147483647 h 117"/>
              <a:gd name="T30" fmla="*/ 2147483647 w 118"/>
              <a:gd name="T31" fmla="*/ 2147483647 h 117"/>
              <a:gd name="T32" fmla="*/ 0 w 118"/>
              <a:gd name="T33" fmla="*/ 2147483647 h 117"/>
              <a:gd name="T34" fmla="*/ 2147483647 w 118"/>
              <a:gd name="T35" fmla="*/ 2147483647 h 117"/>
              <a:gd name="T36" fmla="*/ 2147483647 w 118"/>
              <a:gd name="T37" fmla="*/ 2147483647 h 117"/>
              <a:gd name="T38" fmla="*/ 2147483647 w 118"/>
              <a:gd name="T39" fmla="*/ 2147483647 h 117"/>
              <a:gd name="T40" fmla="*/ 2147483647 w 118"/>
              <a:gd name="T41" fmla="*/ 2147483647 h 117"/>
              <a:gd name="T42" fmla="*/ 2147483647 w 118"/>
              <a:gd name="T43" fmla="*/ 2147483647 h 117"/>
              <a:gd name="T44" fmla="*/ 2147483647 w 118"/>
              <a:gd name="T45" fmla="*/ 2147483647 h 117"/>
              <a:gd name="T46" fmla="*/ 2147483647 w 118"/>
              <a:gd name="T47" fmla="*/ 2147483647 h 117"/>
              <a:gd name="T48" fmla="*/ 2147483647 w 118"/>
              <a:gd name="T49" fmla="*/ 2147483647 h 117"/>
              <a:gd name="T50" fmla="*/ 2147483647 w 118"/>
              <a:gd name="T51" fmla="*/ 2147483647 h 117"/>
              <a:gd name="T52" fmla="*/ 2147483647 w 118"/>
              <a:gd name="T53" fmla="*/ 2147483647 h 117"/>
              <a:gd name="T54" fmla="*/ 2147483647 w 118"/>
              <a:gd name="T55" fmla="*/ 2147483647 h 117"/>
              <a:gd name="T56" fmla="*/ 2147483647 w 118"/>
              <a:gd name="T57" fmla="*/ 2147483647 h 117"/>
              <a:gd name="T58" fmla="*/ 2147483647 w 118"/>
              <a:gd name="T59" fmla="*/ 2147483647 h 117"/>
              <a:gd name="T60" fmla="*/ 2147483647 w 118"/>
              <a:gd name="T61" fmla="*/ 2147483647 h 117"/>
              <a:gd name="T62" fmla="*/ 2147483647 w 118"/>
              <a:gd name="T63" fmla="*/ 2147483647 h 117"/>
              <a:gd name="T64" fmla="*/ 2147483647 w 118"/>
              <a:gd name="T65" fmla="*/ 2147483647 h 117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118"/>
              <a:gd name="T100" fmla="*/ 0 h 117"/>
              <a:gd name="T101" fmla="*/ 118 w 118"/>
              <a:gd name="T102" fmla="*/ 117 h 117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118" h="117">
                <a:moveTo>
                  <a:pt x="118" y="59"/>
                </a:moveTo>
                <a:lnTo>
                  <a:pt x="118" y="47"/>
                </a:lnTo>
                <a:lnTo>
                  <a:pt x="114" y="36"/>
                </a:lnTo>
                <a:lnTo>
                  <a:pt x="108" y="26"/>
                </a:lnTo>
                <a:lnTo>
                  <a:pt x="100" y="18"/>
                </a:lnTo>
                <a:lnTo>
                  <a:pt x="92" y="10"/>
                </a:lnTo>
                <a:lnTo>
                  <a:pt x="82" y="4"/>
                </a:lnTo>
                <a:lnTo>
                  <a:pt x="71" y="0"/>
                </a:lnTo>
                <a:lnTo>
                  <a:pt x="59" y="0"/>
                </a:lnTo>
                <a:lnTo>
                  <a:pt x="47" y="0"/>
                </a:lnTo>
                <a:lnTo>
                  <a:pt x="38" y="4"/>
                </a:lnTo>
                <a:lnTo>
                  <a:pt x="26" y="10"/>
                </a:lnTo>
                <a:lnTo>
                  <a:pt x="18" y="18"/>
                </a:lnTo>
                <a:lnTo>
                  <a:pt x="10" y="26"/>
                </a:lnTo>
                <a:lnTo>
                  <a:pt x="6" y="36"/>
                </a:lnTo>
                <a:lnTo>
                  <a:pt x="2" y="47"/>
                </a:lnTo>
                <a:lnTo>
                  <a:pt x="0" y="59"/>
                </a:lnTo>
                <a:lnTo>
                  <a:pt x="2" y="71"/>
                </a:lnTo>
                <a:lnTo>
                  <a:pt x="6" y="80"/>
                </a:lnTo>
                <a:lnTo>
                  <a:pt x="10" y="90"/>
                </a:lnTo>
                <a:lnTo>
                  <a:pt x="18" y="100"/>
                </a:lnTo>
                <a:lnTo>
                  <a:pt x="26" y="108"/>
                </a:lnTo>
                <a:lnTo>
                  <a:pt x="38" y="112"/>
                </a:lnTo>
                <a:lnTo>
                  <a:pt x="47" y="115"/>
                </a:lnTo>
                <a:lnTo>
                  <a:pt x="59" y="117"/>
                </a:lnTo>
                <a:lnTo>
                  <a:pt x="71" y="115"/>
                </a:lnTo>
                <a:lnTo>
                  <a:pt x="82" y="112"/>
                </a:lnTo>
                <a:lnTo>
                  <a:pt x="92" y="108"/>
                </a:lnTo>
                <a:lnTo>
                  <a:pt x="100" y="100"/>
                </a:lnTo>
                <a:lnTo>
                  <a:pt x="108" y="90"/>
                </a:lnTo>
                <a:lnTo>
                  <a:pt x="114" y="80"/>
                </a:lnTo>
                <a:lnTo>
                  <a:pt x="118" y="71"/>
                </a:lnTo>
                <a:lnTo>
                  <a:pt x="118" y="5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9102" name="Freeform 14"/>
          <p:cNvSpPr>
            <a:spLocks/>
          </p:cNvSpPr>
          <p:nvPr/>
        </p:nvSpPr>
        <p:spPr bwMode="auto">
          <a:xfrm>
            <a:off x="3892550" y="5281613"/>
            <a:ext cx="93663" cy="93662"/>
          </a:xfrm>
          <a:custGeom>
            <a:avLst/>
            <a:gdLst>
              <a:gd name="T0" fmla="*/ 2147483647 w 118"/>
              <a:gd name="T1" fmla="*/ 2147483647 h 117"/>
              <a:gd name="T2" fmla="*/ 2147483647 w 118"/>
              <a:gd name="T3" fmla="*/ 2147483647 h 117"/>
              <a:gd name="T4" fmla="*/ 2147483647 w 118"/>
              <a:gd name="T5" fmla="*/ 2147483647 h 117"/>
              <a:gd name="T6" fmla="*/ 2147483647 w 118"/>
              <a:gd name="T7" fmla="*/ 2147483647 h 117"/>
              <a:gd name="T8" fmla="*/ 2147483647 w 118"/>
              <a:gd name="T9" fmla="*/ 2147483647 h 117"/>
              <a:gd name="T10" fmla="*/ 2147483647 w 118"/>
              <a:gd name="T11" fmla="*/ 2147483647 h 117"/>
              <a:gd name="T12" fmla="*/ 2147483647 w 118"/>
              <a:gd name="T13" fmla="*/ 2147483647 h 117"/>
              <a:gd name="T14" fmla="*/ 2147483647 w 118"/>
              <a:gd name="T15" fmla="*/ 0 h 117"/>
              <a:gd name="T16" fmla="*/ 2147483647 w 118"/>
              <a:gd name="T17" fmla="*/ 0 h 117"/>
              <a:gd name="T18" fmla="*/ 2147483647 w 118"/>
              <a:gd name="T19" fmla="*/ 0 h 117"/>
              <a:gd name="T20" fmla="*/ 2147483647 w 118"/>
              <a:gd name="T21" fmla="*/ 2147483647 h 117"/>
              <a:gd name="T22" fmla="*/ 2147483647 w 118"/>
              <a:gd name="T23" fmla="*/ 2147483647 h 117"/>
              <a:gd name="T24" fmla="*/ 2147483647 w 118"/>
              <a:gd name="T25" fmla="*/ 2147483647 h 117"/>
              <a:gd name="T26" fmla="*/ 2147483647 w 118"/>
              <a:gd name="T27" fmla="*/ 2147483647 h 117"/>
              <a:gd name="T28" fmla="*/ 2147483647 w 118"/>
              <a:gd name="T29" fmla="*/ 2147483647 h 117"/>
              <a:gd name="T30" fmla="*/ 2147483647 w 118"/>
              <a:gd name="T31" fmla="*/ 2147483647 h 117"/>
              <a:gd name="T32" fmla="*/ 0 w 118"/>
              <a:gd name="T33" fmla="*/ 2147483647 h 117"/>
              <a:gd name="T34" fmla="*/ 2147483647 w 118"/>
              <a:gd name="T35" fmla="*/ 2147483647 h 117"/>
              <a:gd name="T36" fmla="*/ 2147483647 w 118"/>
              <a:gd name="T37" fmla="*/ 2147483647 h 117"/>
              <a:gd name="T38" fmla="*/ 2147483647 w 118"/>
              <a:gd name="T39" fmla="*/ 2147483647 h 117"/>
              <a:gd name="T40" fmla="*/ 2147483647 w 118"/>
              <a:gd name="T41" fmla="*/ 2147483647 h 117"/>
              <a:gd name="T42" fmla="*/ 2147483647 w 118"/>
              <a:gd name="T43" fmla="*/ 2147483647 h 117"/>
              <a:gd name="T44" fmla="*/ 2147483647 w 118"/>
              <a:gd name="T45" fmla="*/ 2147483647 h 117"/>
              <a:gd name="T46" fmla="*/ 2147483647 w 118"/>
              <a:gd name="T47" fmla="*/ 2147483647 h 117"/>
              <a:gd name="T48" fmla="*/ 2147483647 w 118"/>
              <a:gd name="T49" fmla="*/ 2147483647 h 117"/>
              <a:gd name="T50" fmla="*/ 2147483647 w 118"/>
              <a:gd name="T51" fmla="*/ 2147483647 h 117"/>
              <a:gd name="T52" fmla="*/ 2147483647 w 118"/>
              <a:gd name="T53" fmla="*/ 2147483647 h 117"/>
              <a:gd name="T54" fmla="*/ 2147483647 w 118"/>
              <a:gd name="T55" fmla="*/ 2147483647 h 117"/>
              <a:gd name="T56" fmla="*/ 2147483647 w 118"/>
              <a:gd name="T57" fmla="*/ 2147483647 h 117"/>
              <a:gd name="T58" fmla="*/ 2147483647 w 118"/>
              <a:gd name="T59" fmla="*/ 2147483647 h 117"/>
              <a:gd name="T60" fmla="*/ 2147483647 w 118"/>
              <a:gd name="T61" fmla="*/ 2147483647 h 117"/>
              <a:gd name="T62" fmla="*/ 2147483647 w 118"/>
              <a:gd name="T63" fmla="*/ 2147483647 h 117"/>
              <a:gd name="T64" fmla="*/ 2147483647 w 118"/>
              <a:gd name="T65" fmla="*/ 2147483647 h 117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118"/>
              <a:gd name="T100" fmla="*/ 0 h 117"/>
              <a:gd name="T101" fmla="*/ 118 w 118"/>
              <a:gd name="T102" fmla="*/ 117 h 117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118" h="117">
                <a:moveTo>
                  <a:pt x="118" y="59"/>
                </a:moveTo>
                <a:lnTo>
                  <a:pt x="118" y="47"/>
                </a:lnTo>
                <a:lnTo>
                  <a:pt x="114" y="36"/>
                </a:lnTo>
                <a:lnTo>
                  <a:pt x="108" y="26"/>
                </a:lnTo>
                <a:lnTo>
                  <a:pt x="100" y="18"/>
                </a:lnTo>
                <a:lnTo>
                  <a:pt x="92" y="10"/>
                </a:lnTo>
                <a:lnTo>
                  <a:pt x="82" y="4"/>
                </a:lnTo>
                <a:lnTo>
                  <a:pt x="71" y="0"/>
                </a:lnTo>
                <a:lnTo>
                  <a:pt x="59" y="0"/>
                </a:lnTo>
                <a:lnTo>
                  <a:pt x="47" y="0"/>
                </a:lnTo>
                <a:lnTo>
                  <a:pt x="38" y="4"/>
                </a:lnTo>
                <a:lnTo>
                  <a:pt x="26" y="10"/>
                </a:lnTo>
                <a:lnTo>
                  <a:pt x="18" y="18"/>
                </a:lnTo>
                <a:lnTo>
                  <a:pt x="10" y="26"/>
                </a:lnTo>
                <a:lnTo>
                  <a:pt x="6" y="36"/>
                </a:lnTo>
                <a:lnTo>
                  <a:pt x="2" y="47"/>
                </a:lnTo>
                <a:lnTo>
                  <a:pt x="0" y="59"/>
                </a:lnTo>
                <a:lnTo>
                  <a:pt x="2" y="71"/>
                </a:lnTo>
                <a:lnTo>
                  <a:pt x="6" y="80"/>
                </a:lnTo>
                <a:lnTo>
                  <a:pt x="10" y="90"/>
                </a:lnTo>
                <a:lnTo>
                  <a:pt x="18" y="100"/>
                </a:lnTo>
                <a:lnTo>
                  <a:pt x="26" y="108"/>
                </a:lnTo>
                <a:lnTo>
                  <a:pt x="38" y="112"/>
                </a:lnTo>
                <a:lnTo>
                  <a:pt x="47" y="115"/>
                </a:lnTo>
                <a:lnTo>
                  <a:pt x="59" y="117"/>
                </a:lnTo>
                <a:lnTo>
                  <a:pt x="71" y="115"/>
                </a:lnTo>
                <a:lnTo>
                  <a:pt x="82" y="112"/>
                </a:lnTo>
                <a:lnTo>
                  <a:pt x="92" y="108"/>
                </a:lnTo>
                <a:lnTo>
                  <a:pt x="100" y="100"/>
                </a:lnTo>
                <a:lnTo>
                  <a:pt x="108" y="90"/>
                </a:lnTo>
                <a:lnTo>
                  <a:pt x="114" y="80"/>
                </a:lnTo>
                <a:lnTo>
                  <a:pt x="118" y="71"/>
                </a:lnTo>
                <a:lnTo>
                  <a:pt x="118" y="59"/>
                </a:lnTo>
              </a:path>
            </a:pathLst>
          </a:custGeom>
          <a:noFill/>
          <a:ln w="4763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9103" name="Freeform 15"/>
          <p:cNvSpPr>
            <a:spLocks/>
          </p:cNvSpPr>
          <p:nvPr/>
        </p:nvSpPr>
        <p:spPr bwMode="auto">
          <a:xfrm>
            <a:off x="3892550" y="5049838"/>
            <a:ext cx="93663" cy="92075"/>
          </a:xfrm>
          <a:custGeom>
            <a:avLst/>
            <a:gdLst>
              <a:gd name="T0" fmla="*/ 2147483647 w 118"/>
              <a:gd name="T1" fmla="*/ 2147483647 h 117"/>
              <a:gd name="T2" fmla="*/ 2147483647 w 118"/>
              <a:gd name="T3" fmla="*/ 2147483647 h 117"/>
              <a:gd name="T4" fmla="*/ 2147483647 w 118"/>
              <a:gd name="T5" fmla="*/ 2147483647 h 117"/>
              <a:gd name="T6" fmla="*/ 2147483647 w 118"/>
              <a:gd name="T7" fmla="*/ 2147483647 h 117"/>
              <a:gd name="T8" fmla="*/ 2147483647 w 118"/>
              <a:gd name="T9" fmla="*/ 2147483647 h 117"/>
              <a:gd name="T10" fmla="*/ 2147483647 w 118"/>
              <a:gd name="T11" fmla="*/ 2147483647 h 117"/>
              <a:gd name="T12" fmla="*/ 2147483647 w 118"/>
              <a:gd name="T13" fmla="*/ 2147483647 h 117"/>
              <a:gd name="T14" fmla="*/ 2147483647 w 118"/>
              <a:gd name="T15" fmla="*/ 0 h 117"/>
              <a:gd name="T16" fmla="*/ 2147483647 w 118"/>
              <a:gd name="T17" fmla="*/ 0 h 117"/>
              <a:gd name="T18" fmla="*/ 2147483647 w 118"/>
              <a:gd name="T19" fmla="*/ 0 h 117"/>
              <a:gd name="T20" fmla="*/ 2147483647 w 118"/>
              <a:gd name="T21" fmla="*/ 2147483647 h 117"/>
              <a:gd name="T22" fmla="*/ 2147483647 w 118"/>
              <a:gd name="T23" fmla="*/ 2147483647 h 117"/>
              <a:gd name="T24" fmla="*/ 2147483647 w 118"/>
              <a:gd name="T25" fmla="*/ 2147483647 h 117"/>
              <a:gd name="T26" fmla="*/ 2147483647 w 118"/>
              <a:gd name="T27" fmla="*/ 2147483647 h 117"/>
              <a:gd name="T28" fmla="*/ 2147483647 w 118"/>
              <a:gd name="T29" fmla="*/ 2147483647 h 117"/>
              <a:gd name="T30" fmla="*/ 2147483647 w 118"/>
              <a:gd name="T31" fmla="*/ 2147483647 h 117"/>
              <a:gd name="T32" fmla="*/ 0 w 118"/>
              <a:gd name="T33" fmla="*/ 2147483647 h 117"/>
              <a:gd name="T34" fmla="*/ 2147483647 w 118"/>
              <a:gd name="T35" fmla="*/ 2147483647 h 117"/>
              <a:gd name="T36" fmla="*/ 2147483647 w 118"/>
              <a:gd name="T37" fmla="*/ 2147483647 h 117"/>
              <a:gd name="T38" fmla="*/ 2147483647 w 118"/>
              <a:gd name="T39" fmla="*/ 2147483647 h 117"/>
              <a:gd name="T40" fmla="*/ 2147483647 w 118"/>
              <a:gd name="T41" fmla="*/ 2147483647 h 117"/>
              <a:gd name="T42" fmla="*/ 2147483647 w 118"/>
              <a:gd name="T43" fmla="*/ 2147483647 h 117"/>
              <a:gd name="T44" fmla="*/ 2147483647 w 118"/>
              <a:gd name="T45" fmla="*/ 2147483647 h 117"/>
              <a:gd name="T46" fmla="*/ 2147483647 w 118"/>
              <a:gd name="T47" fmla="*/ 2147483647 h 117"/>
              <a:gd name="T48" fmla="*/ 2147483647 w 118"/>
              <a:gd name="T49" fmla="*/ 2147483647 h 117"/>
              <a:gd name="T50" fmla="*/ 2147483647 w 118"/>
              <a:gd name="T51" fmla="*/ 2147483647 h 117"/>
              <a:gd name="T52" fmla="*/ 2147483647 w 118"/>
              <a:gd name="T53" fmla="*/ 2147483647 h 117"/>
              <a:gd name="T54" fmla="*/ 2147483647 w 118"/>
              <a:gd name="T55" fmla="*/ 2147483647 h 117"/>
              <a:gd name="T56" fmla="*/ 2147483647 w 118"/>
              <a:gd name="T57" fmla="*/ 2147483647 h 117"/>
              <a:gd name="T58" fmla="*/ 2147483647 w 118"/>
              <a:gd name="T59" fmla="*/ 2147483647 h 117"/>
              <a:gd name="T60" fmla="*/ 2147483647 w 118"/>
              <a:gd name="T61" fmla="*/ 2147483647 h 117"/>
              <a:gd name="T62" fmla="*/ 2147483647 w 118"/>
              <a:gd name="T63" fmla="*/ 2147483647 h 117"/>
              <a:gd name="T64" fmla="*/ 2147483647 w 118"/>
              <a:gd name="T65" fmla="*/ 2147483647 h 117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118"/>
              <a:gd name="T100" fmla="*/ 0 h 117"/>
              <a:gd name="T101" fmla="*/ 118 w 118"/>
              <a:gd name="T102" fmla="*/ 117 h 117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118" h="117">
                <a:moveTo>
                  <a:pt x="118" y="58"/>
                </a:moveTo>
                <a:lnTo>
                  <a:pt x="118" y="47"/>
                </a:lnTo>
                <a:lnTo>
                  <a:pt x="114" y="35"/>
                </a:lnTo>
                <a:lnTo>
                  <a:pt x="108" y="25"/>
                </a:lnTo>
                <a:lnTo>
                  <a:pt x="100" y="18"/>
                </a:lnTo>
                <a:lnTo>
                  <a:pt x="92" y="10"/>
                </a:lnTo>
                <a:lnTo>
                  <a:pt x="82" y="4"/>
                </a:lnTo>
                <a:lnTo>
                  <a:pt x="71" y="0"/>
                </a:lnTo>
                <a:lnTo>
                  <a:pt x="59" y="0"/>
                </a:lnTo>
                <a:lnTo>
                  <a:pt x="47" y="0"/>
                </a:lnTo>
                <a:lnTo>
                  <a:pt x="38" y="4"/>
                </a:lnTo>
                <a:lnTo>
                  <a:pt x="26" y="10"/>
                </a:lnTo>
                <a:lnTo>
                  <a:pt x="18" y="18"/>
                </a:lnTo>
                <a:lnTo>
                  <a:pt x="10" y="25"/>
                </a:lnTo>
                <a:lnTo>
                  <a:pt x="6" y="35"/>
                </a:lnTo>
                <a:lnTo>
                  <a:pt x="2" y="47"/>
                </a:lnTo>
                <a:lnTo>
                  <a:pt x="0" y="58"/>
                </a:lnTo>
                <a:lnTo>
                  <a:pt x="2" y="70"/>
                </a:lnTo>
                <a:lnTo>
                  <a:pt x="6" y="80"/>
                </a:lnTo>
                <a:lnTo>
                  <a:pt x="10" y="90"/>
                </a:lnTo>
                <a:lnTo>
                  <a:pt x="18" y="99"/>
                </a:lnTo>
                <a:lnTo>
                  <a:pt x="26" y="107"/>
                </a:lnTo>
                <a:lnTo>
                  <a:pt x="38" y="111"/>
                </a:lnTo>
                <a:lnTo>
                  <a:pt x="47" y="115"/>
                </a:lnTo>
                <a:lnTo>
                  <a:pt x="59" y="117"/>
                </a:lnTo>
                <a:lnTo>
                  <a:pt x="71" y="115"/>
                </a:lnTo>
                <a:lnTo>
                  <a:pt x="82" y="111"/>
                </a:lnTo>
                <a:lnTo>
                  <a:pt x="92" y="107"/>
                </a:lnTo>
                <a:lnTo>
                  <a:pt x="100" y="99"/>
                </a:lnTo>
                <a:lnTo>
                  <a:pt x="108" y="90"/>
                </a:lnTo>
                <a:lnTo>
                  <a:pt x="114" y="80"/>
                </a:lnTo>
                <a:lnTo>
                  <a:pt x="118" y="70"/>
                </a:lnTo>
                <a:lnTo>
                  <a:pt x="118" y="5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9104" name="Freeform 16"/>
          <p:cNvSpPr>
            <a:spLocks/>
          </p:cNvSpPr>
          <p:nvPr/>
        </p:nvSpPr>
        <p:spPr bwMode="auto">
          <a:xfrm>
            <a:off x="3892550" y="5049838"/>
            <a:ext cx="93663" cy="92075"/>
          </a:xfrm>
          <a:custGeom>
            <a:avLst/>
            <a:gdLst>
              <a:gd name="T0" fmla="*/ 2147483647 w 118"/>
              <a:gd name="T1" fmla="*/ 2147483647 h 117"/>
              <a:gd name="T2" fmla="*/ 2147483647 w 118"/>
              <a:gd name="T3" fmla="*/ 2147483647 h 117"/>
              <a:gd name="T4" fmla="*/ 2147483647 w 118"/>
              <a:gd name="T5" fmla="*/ 2147483647 h 117"/>
              <a:gd name="T6" fmla="*/ 2147483647 w 118"/>
              <a:gd name="T7" fmla="*/ 2147483647 h 117"/>
              <a:gd name="T8" fmla="*/ 2147483647 w 118"/>
              <a:gd name="T9" fmla="*/ 2147483647 h 117"/>
              <a:gd name="T10" fmla="*/ 2147483647 w 118"/>
              <a:gd name="T11" fmla="*/ 2147483647 h 117"/>
              <a:gd name="T12" fmla="*/ 2147483647 w 118"/>
              <a:gd name="T13" fmla="*/ 2147483647 h 117"/>
              <a:gd name="T14" fmla="*/ 2147483647 w 118"/>
              <a:gd name="T15" fmla="*/ 0 h 117"/>
              <a:gd name="T16" fmla="*/ 2147483647 w 118"/>
              <a:gd name="T17" fmla="*/ 0 h 117"/>
              <a:gd name="T18" fmla="*/ 2147483647 w 118"/>
              <a:gd name="T19" fmla="*/ 0 h 117"/>
              <a:gd name="T20" fmla="*/ 2147483647 w 118"/>
              <a:gd name="T21" fmla="*/ 2147483647 h 117"/>
              <a:gd name="T22" fmla="*/ 2147483647 w 118"/>
              <a:gd name="T23" fmla="*/ 2147483647 h 117"/>
              <a:gd name="T24" fmla="*/ 2147483647 w 118"/>
              <a:gd name="T25" fmla="*/ 2147483647 h 117"/>
              <a:gd name="T26" fmla="*/ 2147483647 w 118"/>
              <a:gd name="T27" fmla="*/ 2147483647 h 117"/>
              <a:gd name="T28" fmla="*/ 2147483647 w 118"/>
              <a:gd name="T29" fmla="*/ 2147483647 h 117"/>
              <a:gd name="T30" fmla="*/ 2147483647 w 118"/>
              <a:gd name="T31" fmla="*/ 2147483647 h 117"/>
              <a:gd name="T32" fmla="*/ 0 w 118"/>
              <a:gd name="T33" fmla="*/ 2147483647 h 117"/>
              <a:gd name="T34" fmla="*/ 2147483647 w 118"/>
              <a:gd name="T35" fmla="*/ 2147483647 h 117"/>
              <a:gd name="T36" fmla="*/ 2147483647 w 118"/>
              <a:gd name="T37" fmla="*/ 2147483647 h 117"/>
              <a:gd name="T38" fmla="*/ 2147483647 w 118"/>
              <a:gd name="T39" fmla="*/ 2147483647 h 117"/>
              <a:gd name="T40" fmla="*/ 2147483647 w 118"/>
              <a:gd name="T41" fmla="*/ 2147483647 h 117"/>
              <a:gd name="T42" fmla="*/ 2147483647 w 118"/>
              <a:gd name="T43" fmla="*/ 2147483647 h 117"/>
              <a:gd name="T44" fmla="*/ 2147483647 w 118"/>
              <a:gd name="T45" fmla="*/ 2147483647 h 117"/>
              <a:gd name="T46" fmla="*/ 2147483647 w 118"/>
              <a:gd name="T47" fmla="*/ 2147483647 h 117"/>
              <a:gd name="T48" fmla="*/ 2147483647 w 118"/>
              <a:gd name="T49" fmla="*/ 2147483647 h 117"/>
              <a:gd name="T50" fmla="*/ 2147483647 w 118"/>
              <a:gd name="T51" fmla="*/ 2147483647 h 117"/>
              <a:gd name="T52" fmla="*/ 2147483647 w 118"/>
              <a:gd name="T53" fmla="*/ 2147483647 h 117"/>
              <a:gd name="T54" fmla="*/ 2147483647 w 118"/>
              <a:gd name="T55" fmla="*/ 2147483647 h 117"/>
              <a:gd name="T56" fmla="*/ 2147483647 w 118"/>
              <a:gd name="T57" fmla="*/ 2147483647 h 117"/>
              <a:gd name="T58" fmla="*/ 2147483647 w 118"/>
              <a:gd name="T59" fmla="*/ 2147483647 h 117"/>
              <a:gd name="T60" fmla="*/ 2147483647 w 118"/>
              <a:gd name="T61" fmla="*/ 2147483647 h 117"/>
              <a:gd name="T62" fmla="*/ 2147483647 w 118"/>
              <a:gd name="T63" fmla="*/ 2147483647 h 117"/>
              <a:gd name="T64" fmla="*/ 2147483647 w 118"/>
              <a:gd name="T65" fmla="*/ 2147483647 h 117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118"/>
              <a:gd name="T100" fmla="*/ 0 h 117"/>
              <a:gd name="T101" fmla="*/ 118 w 118"/>
              <a:gd name="T102" fmla="*/ 117 h 117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118" h="117">
                <a:moveTo>
                  <a:pt x="118" y="58"/>
                </a:moveTo>
                <a:lnTo>
                  <a:pt x="118" y="47"/>
                </a:lnTo>
                <a:lnTo>
                  <a:pt x="114" y="35"/>
                </a:lnTo>
                <a:lnTo>
                  <a:pt x="108" y="25"/>
                </a:lnTo>
                <a:lnTo>
                  <a:pt x="100" y="18"/>
                </a:lnTo>
                <a:lnTo>
                  <a:pt x="92" y="10"/>
                </a:lnTo>
                <a:lnTo>
                  <a:pt x="82" y="4"/>
                </a:lnTo>
                <a:lnTo>
                  <a:pt x="71" y="0"/>
                </a:lnTo>
                <a:lnTo>
                  <a:pt x="59" y="0"/>
                </a:lnTo>
                <a:lnTo>
                  <a:pt x="47" y="0"/>
                </a:lnTo>
                <a:lnTo>
                  <a:pt x="38" y="4"/>
                </a:lnTo>
                <a:lnTo>
                  <a:pt x="26" y="10"/>
                </a:lnTo>
                <a:lnTo>
                  <a:pt x="18" y="18"/>
                </a:lnTo>
                <a:lnTo>
                  <a:pt x="10" y="25"/>
                </a:lnTo>
                <a:lnTo>
                  <a:pt x="6" y="35"/>
                </a:lnTo>
                <a:lnTo>
                  <a:pt x="2" y="47"/>
                </a:lnTo>
                <a:lnTo>
                  <a:pt x="0" y="58"/>
                </a:lnTo>
                <a:lnTo>
                  <a:pt x="2" y="70"/>
                </a:lnTo>
                <a:lnTo>
                  <a:pt x="6" y="80"/>
                </a:lnTo>
                <a:lnTo>
                  <a:pt x="10" y="90"/>
                </a:lnTo>
                <a:lnTo>
                  <a:pt x="18" y="99"/>
                </a:lnTo>
                <a:lnTo>
                  <a:pt x="26" y="107"/>
                </a:lnTo>
                <a:lnTo>
                  <a:pt x="38" y="111"/>
                </a:lnTo>
                <a:lnTo>
                  <a:pt x="47" y="115"/>
                </a:lnTo>
                <a:lnTo>
                  <a:pt x="59" y="117"/>
                </a:lnTo>
                <a:lnTo>
                  <a:pt x="71" y="115"/>
                </a:lnTo>
                <a:lnTo>
                  <a:pt x="82" y="111"/>
                </a:lnTo>
                <a:lnTo>
                  <a:pt x="92" y="107"/>
                </a:lnTo>
                <a:lnTo>
                  <a:pt x="100" y="99"/>
                </a:lnTo>
                <a:lnTo>
                  <a:pt x="108" y="90"/>
                </a:lnTo>
                <a:lnTo>
                  <a:pt x="114" y="80"/>
                </a:lnTo>
                <a:lnTo>
                  <a:pt x="118" y="70"/>
                </a:lnTo>
                <a:lnTo>
                  <a:pt x="118" y="58"/>
                </a:lnTo>
              </a:path>
            </a:pathLst>
          </a:custGeom>
          <a:noFill/>
          <a:ln w="4763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9105" name="Freeform 17"/>
          <p:cNvSpPr>
            <a:spLocks/>
          </p:cNvSpPr>
          <p:nvPr/>
        </p:nvSpPr>
        <p:spPr bwMode="auto">
          <a:xfrm>
            <a:off x="3892550" y="4818063"/>
            <a:ext cx="93663" cy="92075"/>
          </a:xfrm>
          <a:custGeom>
            <a:avLst/>
            <a:gdLst>
              <a:gd name="T0" fmla="*/ 2147483647 w 118"/>
              <a:gd name="T1" fmla="*/ 2147483647 h 117"/>
              <a:gd name="T2" fmla="*/ 2147483647 w 118"/>
              <a:gd name="T3" fmla="*/ 2147483647 h 117"/>
              <a:gd name="T4" fmla="*/ 2147483647 w 118"/>
              <a:gd name="T5" fmla="*/ 2147483647 h 117"/>
              <a:gd name="T6" fmla="*/ 2147483647 w 118"/>
              <a:gd name="T7" fmla="*/ 2147483647 h 117"/>
              <a:gd name="T8" fmla="*/ 2147483647 w 118"/>
              <a:gd name="T9" fmla="*/ 2147483647 h 117"/>
              <a:gd name="T10" fmla="*/ 2147483647 w 118"/>
              <a:gd name="T11" fmla="*/ 2147483647 h 117"/>
              <a:gd name="T12" fmla="*/ 2147483647 w 118"/>
              <a:gd name="T13" fmla="*/ 2147483647 h 117"/>
              <a:gd name="T14" fmla="*/ 2147483647 w 118"/>
              <a:gd name="T15" fmla="*/ 0 h 117"/>
              <a:gd name="T16" fmla="*/ 2147483647 w 118"/>
              <a:gd name="T17" fmla="*/ 0 h 117"/>
              <a:gd name="T18" fmla="*/ 2147483647 w 118"/>
              <a:gd name="T19" fmla="*/ 0 h 117"/>
              <a:gd name="T20" fmla="*/ 2147483647 w 118"/>
              <a:gd name="T21" fmla="*/ 2147483647 h 117"/>
              <a:gd name="T22" fmla="*/ 2147483647 w 118"/>
              <a:gd name="T23" fmla="*/ 2147483647 h 117"/>
              <a:gd name="T24" fmla="*/ 2147483647 w 118"/>
              <a:gd name="T25" fmla="*/ 2147483647 h 117"/>
              <a:gd name="T26" fmla="*/ 2147483647 w 118"/>
              <a:gd name="T27" fmla="*/ 2147483647 h 117"/>
              <a:gd name="T28" fmla="*/ 2147483647 w 118"/>
              <a:gd name="T29" fmla="*/ 2147483647 h 117"/>
              <a:gd name="T30" fmla="*/ 2147483647 w 118"/>
              <a:gd name="T31" fmla="*/ 2147483647 h 117"/>
              <a:gd name="T32" fmla="*/ 0 w 118"/>
              <a:gd name="T33" fmla="*/ 2147483647 h 117"/>
              <a:gd name="T34" fmla="*/ 2147483647 w 118"/>
              <a:gd name="T35" fmla="*/ 2147483647 h 117"/>
              <a:gd name="T36" fmla="*/ 2147483647 w 118"/>
              <a:gd name="T37" fmla="*/ 2147483647 h 117"/>
              <a:gd name="T38" fmla="*/ 2147483647 w 118"/>
              <a:gd name="T39" fmla="*/ 2147483647 h 117"/>
              <a:gd name="T40" fmla="*/ 2147483647 w 118"/>
              <a:gd name="T41" fmla="*/ 2147483647 h 117"/>
              <a:gd name="T42" fmla="*/ 2147483647 w 118"/>
              <a:gd name="T43" fmla="*/ 2147483647 h 117"/>
              <a:gd name="T44" fmla="*/ 2147483647 w 118"/>
              <a:gd name="T45" fmla="*/ 2147483647 h 117"/>
              <a:gd name="T46" fmla="*/ 2147483647 w 118"/>
              <a:gd name="T47" fmla="*/ 2147483647 h 117"/>
              <a:gd name="T48" fmla="*/ 2147483647 w 118"/>
              <a:gd name="T49" fmla="*/ 2147483647 h 117"/>
              <a:gd name="T50" fmla="*/ 2147483647 w 118"/>
              <a:gd name="T51" fmla="*/ 2147483647 h 117"/>
              <a:gd name="T52" fmla="*/ 2147483647 w 118"/>
              <a:gd name="T53" fmla="*/ 2147483647 h 117"/>
              <a:gd name="T54" fmla="*/ 2147483647 w 118"/>
              <a:gd name="T55" fmla="*/ 2147483647 h 117"/>
              <a:gd name="T56" fmla="*/ 2147483647 w 118"/>
              <a:gd name="T57" fmla="*/ 2147483647 h 117"/>
              <a:gd name="T58" fmla="*/ 2147483647 w 118"/>
              <a:gd name="T59" fmla="*/ 2147483647 h 117"/>
              <a:gd name="T60" fmla="*/ 2147483647 w 118"/>
              <a:gd name="T61" fmla="*/ 2147483647 h 117"/>
              <a:gd name="T62" fmla="*/ 2147483647 w 118"/>
              <a:gd name="T63" fmla="*/ 2147483647 h 117"/>
              <a:gd name="T64" fmla="*/ 2147483647 w 118"/>
              <a:gd name="T65" fmla="*/ 2147483647 h 117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118"/>
              <a:gd name="T100" fmla="*/ 0 h 117"/>
              <a:gd name="T101" fmla="*/ 118 w 118"/>
              <a:gd name="T102" fmla="*/ 117 h 117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118" h="117">
                <a:moveTo>
                  <a:pt x="118" y="58"/>
                </a:moveTo>
                <a:lnTo>
                  <a:pt x="118" y="46"/>
                </a:lnTo>
                <a:lnTo>
                  <a:pt x="114" y="35"/>
                </a:lnTo>
                <a:lnTo>
                  <a:pt x="108" y="25"/>
                </a:lnTo>
                <a:lnTo>
                  <a:pt x="100" y="17"/>
                </a:lnTo>
                <a:lnTo>
                  <a:pt x="92" y="9"/>
                </a:lnTo>
                <a:lnTo>
                  <a:pt x="82" y="3"/>
                </a:lnTo>
                <a:lnTo>
                  <a:pt x="71" y="0"/>
                </a:lnTo>
                <a:lnTo>
                  <a:pt x="59" y="0"/>
                </a:lnTo>
                <a:lnTo>
                  <a:pt x="47" y="0"/>
                </a:lnTo>
                <a:lnTo>
                  <a:pt x="38" y="3"/>
                </a:lnTo>
                <a:lnTo>
                  <a:pt x="26" y="9"/>
                </a:lnTo>
                <a:lnTo>
                  <a:pt x="18" y="17"/>
                </a:lnTo>
                <a:lnTo>
                  <a:pt x="10" y="25"/>
                </a:lnTo>
                <a:lnTo>
                  <a:pt x="6" y="35"/>
                </a:lnTo>
                <a:lnTo>
                  <a:pt x="2" y="46"/>
                </a:lnTo>
                <a:lnTo>
                  <a:pt x="0" y="58"/>
                </a:lnTo>
                <a:lnTo>
                  <a:pt x="2" y="70"/>
                </a:lnTo>
                <a:lnTo>
                  <a:pt x="6" y="79"/>
                </a:lnTo>
                <a:lnTo>
                  <a:pt x="10" y="89"/>
                </a:lnTo>
                <a:lnTo>
                  <a:pt x="18" y="99"/>
                </a:lnTo>
                <a:lnTo>
                  <a:pt x="26" y="107"/>
                </a:lnTo>
                <a:lnTo>
                  <a:pt x="38" y="111"/>
                </a:lnTo>
                <a:lnTo>
                  <a:pt x="47" y="115"/>
                </a:lnTo>
                <a:lnTo>
                  <a:pt x="59" y="117"/>
                </a:lnTo>
                <a:lnTo>
                  <a:pt x="71" y="115"/>
                </a:lnTo>
                <a:lnTo>
                  <a:pt x="82" y="111"/>
                </a:lnTo>
                <a:lnTo>
                  <a:pt x="92" y="107"/>
                </a:lnTo>
                <a:lnTo>
                  <a:pt x="100" y="99"/>
                </a:lnTo>
                <a:lnTo>
                  <a:pt x="108" y="89"/>
                </a:lnTo>
                <a:lnTo>
                  <a:pt x="114" y="79"/>
                </a:lnTo>
                <a:lnTo>
                  <a:pt x="118" y="70"/>
                </a:lnTo>
                <a:lnTo>
                  <a:pt x="118" y="5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9106" name="Freeform 18"/>
          <p:cNvSpPr>
            <a:spLocks/>
          </p:cNvSpPr>
          <p:nvPr/>
        </p:nvSpPr>
        <p:spPr bwMode="auto">
          <a:xfrm>
            <a:off x="3892550" y="4818063"/>
            <a:ext cx="93663" cy="92075"/>
          </a:xfrm>
          <a:custGeom>
            <a:avLst/>
            <a:gdLst>
              <a:gd name="T0" fmla="*/ 2147483647 w 118"/>
              <a:gd name="T1" fmla="*/ 2147483647 h 117"/>
              <a:gd name="T2" fmla="*/ 2147483647 w 118"/>
              <a:gd name="T3" fmla="*/ 2147483647 h 117"/>
              <a:gd name="T4" fmla="*/ 2147483647 w 118"/>
              <a:gd name="T5" fmla="*/ 2147483647 h 117"/>
              <a:gd name="T6" fmla="*/ 2147483647 w 118"/>
              <a:gd name="T7" fmla="*/ 2147483647 h 117"/>
              <a:gd name="T8" fmla="*/ 2147483647 w 118"/>
              <a:gd name="T9" fmla="*/ 2147483647 h 117"/>
              <a:gd name="T10" fmla="*/ 2147483647 w 118"/>
              <a:gd name="T11" fmla="*/ 2147483647 h 117"/>
              <a:gd name="T12" fmla="*/ 2147483647 w 118"/>
              <a:gd name="T13" fmla="*/ 2147483647 h 117"/>
              <a:gd name="T14" fmla="*/ 2147483647 w 118"/>
              <a:gd name="T15" fmla="*/ 0 h 117"/>
              <a:gd name="T16" fmla="*/ 2147483647 w 118"/>
              <a:gd name="T17" fmla="*/ 0 h 117"/>
              <a:gd name="T18" fmla="*/ 2147483647 w 118"/>
              <a:gd name="T19" fmla="*/ 0 h 117"/>
              <a:gd name="T20" fmla="*/ 2147483647 w 118"/>
              <a:gd name="T21" fmla="*/ 2147483647 h 117"/>
              <a:gd name="T22" fmla="*/ 2147483647 w 118"/>
              <a:gd name="T23" fmla="*/ 2147483647 h 117"/>
              <a:gd name="T24" fmla="*/ 2147483647 w 118"/>
              <a:gd name="T25" fmla="*/ 2147483647 h 117"/>
              <a:gd name="T26" fmla="*/ 2147483647 w 118"/>
              <a:gd name="T27" fmla="*/ 2147483647 h 117"/>
              <a:gd name="T28" fmla="*/ 2147483647 w 118"/>
              <a:gd name="T29" fmla="*/ 2147483647 h 117"/>
              <a:gd name="T30" fmla="*/ 2147483647 w 118"/>
              <a:gd name="T31" fmla="*/ 2147483647 h 117"/>
              <a:gd name="T32" fmla="*/ 0 w 118"/>
              <a:gd name="T33" fmla="*/ 2147483647 h 117"/>
              <a:gd name="T34" fmla="*/ 2147483647 w 118"/>
              <a:gd name="T35" fmla="*/ 2147483647 h 117"/>
              <a:gd name="T36" fmla="*/ 2147483647 w 118"/>
              <a:gd name="T37" fmla="*/ 2147483647 h 117"/>
              <a:gd name="T38" fmla="*/ 2147483647 w 118"/>
              <a:gd name="T39" fmla="*/ 2147483647 h 117"/>
              <a:gd name="T40" fmla="*/ 2147483647 w 118"/>
              <a:gd name="T41" fmla="*/ 2147483647 h 117"/>
              <a:gd name="T42" fmla="*/ 2147483647 w 118"/>
              <a:gd name="T43" fmla="*/ 2147483647 h 117"/>
              <a:gd name="T44" fmla="*/ 2147483647 w 118"/>
              <a:gd name="T45" fmla="*/ 2147483647 h 117"/>
              <a:gd name="T46" fmla="*/ 2147483647 w 118"/>
              <a:gd name="T47" fmla="*/ 2147483647 h 117"/>
              <a:gd name="T48" fmla="*/ 2147483647 w 118"/>
              <a:gd name="T49" fmla="*/ 2147483647 h 117"/>
              <a:gd name="T50" fmla="*/ 2147483647 w 118"/>
              <a:gd name="T51" fmla="*/ 2147483647 h 117"/>
              <a:gd name="T52" fmla="*/ 2147483647 w 118"/>
              <a:gd name="T53" fmla="*/ 2147483647 h 117"/>
              <a:gd name="T54" fmla="*/ 2147483647 w 118"/>
              <a:gd name="T55" fmla="*/ 2147483647 h 117"/>
              <a:gd name="T56" fmla="*/ 2147483647 w 118"/>
              <a:gd name="T57" fmla="*/ 2147483647 h 117"/>
              <a:gd name="T58" fmla="*/ 2147483647 w 118"/>
              <a:gd name="T59" fmla="*/ 2147483647 h 117"/>
              <a:gd name="T60" fmla="*/ 2147483647 w 118"/>
              <a:gd name="T61" fmla="*/ 2147483647 h 117"/>
              <a:gd name="T62" fmla="*/ 2147483647 w 118"/>
              <a:gd name="T63" fmla="*/ 2147483647 h 117"/>
              <a:gd name="T64" fmla="*/ 2147483647 w 118"/>
              <a:gd name="T65" fmla="*/ 2147483647 h 117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118"/>
              <a:gd name="T100" fmla="*/ 0 h 117"/>
              <a:gd name="T101" fmla="*/ 118 w 118"/>
              <a:gd name="T102" fmla="*/ 117 h 117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118" h="117">
                <a:moveTo>
                  <a:pt x="118" y="58"/>
                </a:moveTo>
                <a:lnTo>
                  <a:pt x="118" y="46"/>
                </a:lnTo>
                <a:lnTo>
                  <a:pt x="114" y="35"/>
                </a:lnTo>
                <a:lnTo>
                  <a:pt x="108" y="25"/>
                </a:lnTo>
                <a:lnTo>
                  <a:pt x="100" y="17"/>
                </a:lnTo>
                <a:lnTo>
                  <a:pt x="92" y="9"/>
                </a:lnTo>
                <a:lnTo>
                  <a:pt x="82" y="3"/>
                </a:lnTo>
                <a:lnTo>
                  <a:pt x="71" y="0"/>
                </a:lnTo>
                <a:lnTo>
                  <a:pt x="59" y="0"/>
                </a:lnTo>
                <a:lnTo>
                  <a:pt x="47" y="0"/>
                </a:lnTo>
                <a:lnTo>
                  <a:pt x="38" y="3"/>
                </a:lnTo>
                <a:lnTo>
                  <a:pt x="26" y="9"/>
                </a:lnTo>
                <a:lnTo>
                  <a:pt x="18" y="17"/>
                </a:lnTo>
                <a:lnTo>
                  <a:pt x="10" y="25"/>
                </a:lnTo>
                <a:lnTo>
                  <a:pt x="6" y="35"/>
                </a:lnTo>
                <a:lnTo>
                  <a:pt x="2" y="46"/>
                </a:lnTo>
                <a:lnTo>
                  <a:pt x="0" y="58"/>
                </a:lnTo>
                <a:lnTo>
                  <a:pt x="2" y="70"/>
                </a:lnTo>
                <a:lnTo>
                  <a:pt x="6" y="79"/>
                </a:lnTo>
                <a:lnTo>
                  <a:pt x="10" y="89"/>
                </a:lnTo>
                <a:lnTo>
                  <a:pt x="18" y="99"/>
                </a:lnTo>
                <a:lnTo>
                  <a:pt x="26" y="107"/>
                </a:lnTo>
                <a:lnTo>
                  <a:pt x="38" y="111"/>
                </a:lnTo>
                <a:lnTo>
                  <a:pt x="47" y="115"/>
                </a:lnTo>
                <a:lnTo>
                  <a:pt x="59" y="117"/>
                </a:lnTo>
                <a:lnTo>
                  <a:pt x="71" y="115"/>
                </a:lnTo>
                <a:lnTo>
                  <a:pt x="82" y="111"/>
                </a:lnTo>
                <a:lnTo>
                  <a:pt x="92" y="107"/>
                </a:lnTo>
                <a:lnTo>
                  <a:pt x="100" y="99"/>
                </a:lnTo>
                <a:lnTo>
                  <a:pt x="108" y="89"/>
                </a:lnTo>
                <a:lnTo>
                  <a:pt x="114" y="79"/>
                </a:lnTo>
                <a:lnTo>
                  <a:pt x="118" y="70"/>
                </a:lnTo>
                <a:lnTo>
                  <a:pt x="118" y="58"/>
                </a:lnTo>
              </a:path>
            </a:pathLst>
          </a:custGeom>
          <a:noFill/>
          <a:ln w="4763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9107" name="Freeform 19"/>
          <p:cNvSpPr>
            <a:spLocks/>
          </p:cNvSpPr>
          <p:nvPr/>
        </p:nvSpPr>
        <p:spPr bwMode="auto">
          <a:xfrm>
            <a:off x="3892550" y="4586288"/>
            <a:ext cx="93663" cy="92075"/>
          </a:xfrm>
          <a:custGeom>
            <a:avLst/>
            <a:gdLst>
              <a:gd name="T0" fmla="*/ 2147483647 w 118"/>
              <a:gd name="T1" fmla="*/ 2147483647 h 117"/>
              <a:gd name="T2" fmla="*/ 2147483647 w 118"/>
              <a:gd name="T3" fmla="*/ 2147483647 h 117"/>
              <a:gd name="T4" fmla="*/ 2147483647 w 118"/>
              <a:gd name="T5" fmla="*/ 2147483647 h 117"/>
              <a:gd name="T6" fmla="*/ 2147483647 w 118"/>
              <a:gd name="T7" fmla="*/ 2147483647 h 117"/>
              <a:gd name="T8" fmla="*/ 2147483647 w 118"/>
              <a:gd name="T9" fmla="*/ 2147483647 h 117"/>
              <a:gd name="T10" fmla="*/ 2147483647 w 118"/>
              <a:gd name="T11" fmla="*/ 2147483647 h 117"/>
              <a:gd name="T12" fmla="*/ 2147483647 w 118"/>
              <a:gd name="T13" fmla="*/ 2147483647 h 117"/>
              <a:gd name="T14" fmla="*/ 2147483647 w 118"/>
              <a:gd name="T15" fmla="*/ 0 h 117"/>
              <a:gd name="T16" fmla="*/ 2147483647 w 118"/>
              <a:gd name="T17" fmla="*/ 0 h 117"/>
              <a:gd name="T18" fmla="*/ 2147483647 w 118"/>
              <a:gd name="T19" fmla="*/ 0 h 117"/>
              <a:gd name="T20" fmla="*/ 2147483647 w 118"/>
              <a:gd name="T21" fmla="*/ 2147483647 h 117"/>
              <a:gd name="T22" fmla="*/ 2147483647 w 118"/>
              <a:gd name="T23" fmla="*/ 2147483647 h 117"/>
              <a:gd name="T24" fmla="*/ 2147483647 w 118"/>
              <a:gd name="T25" fmla="*/ 2147483647 h 117"/>
              <a:gd name="T26" fmla="*/ 2147483647 w 118"/>
              <a:gd name="T27" fmla="*/ 2147483647 h 117"/>
              <a:gd name="T28" fmla="*/ 2147483647 w 118"/>
              <a:gd name="T29" fmla="*/ 2147483647 h 117"/>
              <a:gd name="T30" fmla="*/ 2147483647 w 118"/>
              <a:gd name="T31" fmla="*/ 2147483647 h 117"/>
              <a:gd name="T32" fmla="*/ 0 w 118"/>
              <a:gd name="T33" fmla="*/ 2147483647 h 117"/>
              <a:gd name="T34" fmla="*/ 2147483647 w 118"/>
              <a:gd name="T35" fmla="*/ 2147483647 h 117"/>
              <a:gd name="T36" fmla="*/ 2147483647 w 118"/>
              <a:gd name="T37" fmla="*/ 2147483647 h 117"/>
              <a:gd name="T38" fmla="*/ 2147483647 w 118"/>
              <a:gd name="T39" fmla="*/ 2147483647 h 117"/>
              <a:gd name="T40" fmla="*/ 2147483647 w 118"/>
              <a:gd name="T41" fmla="*/ 2147483647 h 117"/>
              <a:gd name="T42" fmla="*/ 2147483647 w 118"/>
              <a:gd name="T43" fmla="*/ 2147483647 h 117"/>
              <a:gd name="T44" fmla="*/ 2147483647 w 118"/>
              <a:gd name="T45" fmla="*/ 2147483647 h 117"/>
              <a:gd name="T46" fmla="*/ 2147483647 w 118"/>
              <a:gd name="T47" fmla="*/ 2147483647 h 117"/>
              <a:gd name="T48" fmla="*/ 2147483647 w 118"/>
              <a:gd name="T49" fmla="*/ 2147483647 h 117"/>
              <a:gd name="T50" fmla="*/ 2147483647 w 118"/>
              <a:gd name="T51" fmla="*/ 2147483647 h 117"/>
              <a:gd name="T52" fmla="*/ 2147483647 w 118"/>
              <a:gd name="T53" fmla="*/ 2147483647 h 117"/>
              <a:gd name="T54" fmla="*/ 2147483647 w 118"/>
              <a:gd name="T55" fmla="*/ 2147483647 h 117"/>
              <a:gd name="T56" fmla="*/ 2147483647 w 118"/>
              <a:gd name="T57" fmla="*/ 2147483647 h 117"/>
              <a:gd name="T58" fmla="*/ 2147483647 w 118"/>
              <a:gd name="T59" fmla="*/ 2147483647 h 117"/>
              <a:gd name="T60" fmla="*/ 2147483647 w 118"/>
              <a:gd name="T61" fmla="*/ 2147483647 h 117"/>
              <a:gd name="T62" fmla="*/ 2147483647 w 118"/>
              <a:gd name="T63" fmla="*/ 2147483647 h 117"/>
              <a:gd name="T64" fmla="*/ 2147483647 w 118"/>
              <a:gd name="T65" fmla="*/ 2147483647 h 117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118"/>
              <a:gd name="T100" fmla="*/ 0 h 117"/>
              <a:gd name="T101" fmla="*/ 118 w 118"/>
              <a:gd name="T102" fmla="*/ 117 h 117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118" h="117">
                <a:moveTo>
                  <a:pt x="118" y="59"/>
                </a:moveTo>
                <a:lnTo>
                  <a:pt x="118" y="47"/>
                </a:lnTo>
                <a:lnTo>
                  <a:pt x="114" y="35"/>
                </a:lnTo>
                <a:lnTo>
                  <a:pt x="108" y="25"/>
                </a:lnTo>
                <a:lnTo>
                  <a:pt x="100" y="18"/>
                </a:lnTo>
                <a:lnTo>
                  <a:pt x="92" y="10"/>
                </a:lnTo>
                <a:lnTo>
                  <a:pt x="82" y="4"/>
                </a:lnTo>
                <a:lnTo>
                  <a:pt x="71" y="0"/>
                </a:lnTo>
                <a:lnTo>
                  <a:pt x="59" y="0"/>
                </a:lnTo>
                <a:lnTo>
                  <a:pt x="47" y="0"/>
                </a:lnTo>
                <a:lnTo>
                  <a:pt x="38" y="4"/>
                </a:lnTo>
                <a:lnTo>
                  <a:pt x="26" y="10"/>
                </a:lnTo>
                <a:lnTo>
                  <a:pt x="18" y="18"/>
                </a:lnTo>
                <a:lnTo>
                  <a:pt x="10" y="25"/>
                </a:lnTo>
                <a:lnTo>
                  <a:pt x="6" y="35"/>
                </a:lnTo>
                <a:lnTo>
                  <a:pt x="2" y="47"/>
                </a:lnTo>
                <a:lnTo>
                  <a:pt x="0" y="59"/>
                </a:lnTo>
                <a:lnTo>
                  <a:pt x="2" y="70"/>
                </a:lnTo>
                <a:lnTo>
                  <a:pt x="6" y="80"/>
                </a:lnTo>
                <a:lnTo>
                  <a:pt x="10" y="90"/>
                </a:lnTo>
                <a:lnTo>
                  <a:pt x="18" y="100"/>
                </a:lnTo>
                <a:lnTo>
                  <a:pt x="26" y="107"/>
                </a:lnTo>
                <a:lnTo>
                  <a:pt x="38" y="111"/>
                </a:lnTo>
                <a:lnTo>
                  <a:pt x="47" y="115"/>
                </a:lnTo>
                <a:lnTo>
                  <a:pt x="59" y="117"/>
                </a:lnTo>
                <a:lnTo>
                  <a:pt x="71" y="115"/>
                </a:lnTo>
                <a:lnTo>
                  <a:pt x="82" y="111"/>
                </a:lnTo>
                <a:lnTo>
                  <a:pt x="92" y="107"/>
                </a:lnTo>
                <a:lnTo>
                  <a:pt x="100" y="100"/>
                </a:lnTo>
                <a:lnTo>
                  <a:pt x="108" y="90"/>
                </a:lnTo>
                <a:lnTo>
                  <a:pt x="114" y="80"/>
                </a:lnTo>
                <a:lnTo>
                  <a:pt x="118" y="70"/>
                </a:lnTo>
                <a:lnTo>
                  <a:pt x="118" y="5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9108" name="Freeform 20"/>
          <p:cNvSpPr>
            <a:spLocks/>
          </p:cNvSpPr>
          <p:nvPr/>
        </p:nvSpPr>
        <p:spPr bwMode="auto">
          <a:xfrm>
            <a:off x="3892550" y="4586288"/>
            <a:ext cx="93663" cy="92075"/>
          </a:xfrm>
          <a:custGeom>
            <a:avLst/>
            <a:gdLst>
              <a:gd name="T0" fmla="*/ 2147483647 w 118"/>
              <a:gd name="T1" fmla="*/ 2147483647 h 117"/>
              <a:gd name="T2" fmla="*/ 2147483647 w 118"/>
              <a:gd name="T3" fmla="*/ 2147483647 h 117"/>
              <a:gd name="T4" fmla="*/ 2147483647 w 118"/>
              <a:gd name="T5" fmla="*/ 2147483647 h 117"/>
              <a:gd name="T6" fmla="*/ 2147483647 w 118"/>
              <a:gd name="T7" fmla="*/ 2147483647 h 117"/>
              <a:gd name="T8" fmla="*/ 2147483647 w 118"/>
              <a:gd name="T9" fmla="*/ 2147483647 h 117"/>
              <a:gd name="T10" fmla="*/ 2147483647 w 118"/>
              <a:gd name="T11" fmla="*/ 2147483647 h 117"/>
              <a:gd name="T12" fmla="*/ 2147483647 w 118"/>
              <a:gd name="T13" fmla="*/ 2147483647 h 117"/>
              <a:gd name="T14" fmla="*/ 2147483647 w 118"/>
              <a:gd name="T15" fmla="*/ 0 h 117"/>
              <a:gd name="T16" fmla="*/ 2147483647 w 118"/>
              <a:gd name="T17" fmla="*/ 0 h 117"/>
              <a:gd name="T18" fmla="*/ 2147483647 w 118"/>
              <a:gd name="T19" fmla="*/ 0 h 117"/>
              <a:gd name="T20" fmla="*/ 2147483647 w 118"/>
              <a:gd name="T21" fmla="*/ 2147483647 h 117"/>
              <a:gd name="T22" fmla="*/ 2147483647 w 118"/>
              <a:gd name="T23" fmla="*/ 2147483647 h 117"/>
              <a:gd name="T24" fmla="*/ 2147483647 w 118"/>
              <a:gd name="T25" fmla="*/ 2147483647 h 117"/>
              <a:gd name="T26" fmla="*/ 2147483647 w 118"/>
              <a:gd name="T27" fmla="*/ 2147483647 h 117"/>
              <a:gd name="T28" fmla="*/ 2147483647 w 118"/>
              <a:gd name="T29" fmla="*/ 2147483647 h 117"/>
              <a:gd name="T30" fmla="*/ 2147483647 w 118"/>
              <a:gd name="T31" fmla="*/ 2147483647 h 117"/>
              <a:gd name="T32" fmla="*/ 0 w 118"/>
              <a:gd name="T33" fmla="*/ 2147483647 h 117"/>
              <a:gd name="T34" fmla="*/ 2147483647 w 118"/>
              <a:gd name="T35" fmla="*/ 2147483647 h 117"/>
              <a:gd name="T36" fmla="*/ 2147483647 w 118"/>
              <a:gd name="T37" fmla="*/ 2147483647 h 117"/>
              <a:gd name="T38" fmla="*/ 2147483647 w 118"/>
              <a:gd name="T39" fmla="*/ 2147483647 h 117"/>
              <a:gd name="T40" fmla="*/ 2147483647 w 118"/>
              <a:gd name="T41" fmla="*/ 2147483647 h 117"/>
              <a:gd name="T42" fmla="*/ 2147483647 w 118"/>
              <a:gd name="T43" fmla="*/ 2147483647 h 117"/>
              <a:gd name="T44" fmla="*/ 2147483647 w 118"/>
              <a:gd name="T45" fmla="*/ 2147483647 h 117"/>
              <a:gd name="T46" fmla="*/ 2147483647 w 118"/>
              <a:gd name="T47" fmla="*/ 2147483647 h 117"/>
              <a:gd name="T48" fmla="*/ 2147483647 w 118"/>
              <a:gd name="T49" fmla="*/ 2147483647 h 117"/>
              <a:gd name="T50" fmla="*/ 2147483647 w 118"/>
              <a:gd name="T51" fmla="*/ 2147483647 h 117"/>
              <a:gd name="T52" fmla="*/ 2147483647 w 118"/>
              <a:gd name="T53" fmla="*/ 2147483647 h 117"/>
              <a:gd name="T54" fmla="*/ 2147483647 w 118"/>
              <a:gd name="T55" fmla="*/ 2147483647 h 117"/>
              <a:gd name="T56" fmla="*/ 2147483647 w 118"/>
              <a:gd name="T57" fmla="*/ 2147483647 h 117"/>
              <a:gd name="T58" fmla="*/ 2147483647 w 118"/>
              <a:gd name="T59" fmla="*/ 2147483647 h 117"/>
              <a:gd name="T60" fmla="*/ 2147483647 w 118"/>
              <a:gd name="T61" fmla="*/ 2147483647 h 117"/>
              <a:gd name="T62" fmla="*/ 2147483647 w 118"/>
              <a:gd name="T63" fmla="*/ 2147483647 h 117"/>
              <a:gd name="T64" fmla="*/ 2147483647 w 118"/>
              <a:gd name="T65" fmla="*/ 2147483647 h 117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118"/>
              <a:gd name="T100" fmla="*/ 0 h 117"/>
              <a:gd name="T101" fmla="*/ 118 w 118"/>
              <a:gd name="T102" fmla="*/ 117 h 117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118" h="117">
                <a:moveTo>
                  <a:pt x="118" y="59"/>
                </a:moveTo>
                <a:lnTo>
                  <a:pt x="118" y="47"/>
                </a:lnTo>
                <a:lnTo>
                  <a:pt x="114" y="35"/>
                </a:lnTo>
                <a:lnTo>
                  <a:pt x="108" y="25"/>
                </a:lnTo>
                <a:lnTo>
                  <a:pt x="100" y="18"/>
                </a:lnTo>
                <a:lnTo>
                  <a:pt x="92" y="10"/>
                </a:lnTo>
                <a:lnTo>
                  <a:pt x="82" y="4"/>
                </a:lnTo>
                <a:lnTo>
                  <a:pt x="71" y="0"/>
                </a:lnTo>
                <a:lnTo>
                  <a:pt x="59" y="0"/>
                </a:lnTo>
                <a:lnTo>
                  <a:pt x="47" y="0"/>
                </a:lnTo>
                <a:lnTo>
                  <a:pt x="38" y="4"/>
                </a:lnTo>
                <a:lnTo>
                  <a:pt x="26" y="10"/>
                </a:lnTo>
                <a:lnTo>
                  <a:pt x="18" y="18"/>
                </a:lnTo>
                <a:lnTo>
                  <a:pt x="10" y="25"/>
                </a:lnTo>
                <a:lnTo>
                  <a:pt x="6" y="35"/>
                </a:lnTo>
                <a:lnTo>
                  <a:pt x="2" y="47"/>
                </a:lnTo>
                <a:lnTo>
                  <a:pt x="0" y="59"/>
                </a:lnTo>
                <a:lnTo>
                  <a:pt x="2" y="70"/>
                </a:lnTo>
                <a:lnTo>
                  <a:pt x="6" y="80"/>
                </a:lnTo>
                <a:lnTo>
                  <a:pt x="10" y="90"/>
                </a:lnTo>
                <a:lnTo>
                  <a:pt x="18" y="100"/>
                </a:lnTo>
                <a:lnTo>
                  <a:pt x="26" y="107"/>
                </a:lnTo>
                <a:lnTo>
                  <a:pt x="38" y="111"/>
                </a:lnTo>
                <a:lnTo>
                  <a:pt x="47" y="115"/>
                </a:lnTo>
                <a:lnTo>
                  <a:pt x="59" y="117"/>
                </a:lnTo>
                <a:lnTo>
                  <a:pt x="71" y="115"/>
                </a:lnTo>
                <a:lnTo>
                  <a:pt x="82" y="111"/>
                </a:lnTo>
                <a:lnTo>
                  <a:pt x="92" y="107"/>
                </a:lnTo>
                <a:lnTo>
                  <a:pt x="100" y="100"/>
                </a:lnTo>
                <a:lnTo>
                  <a:pt x="108" y="90"/>
                </a:lnTo>
                <a:lnTo>
                  <a:pt x="114" y="80"/>
                </a:lnTo>
                <a:lnTo>
                  <a:pt x="118" y="70"/>
                </a:lnTo>
                <a:lnTo>
                  <a:pt x="118" y="59"/>
                </a:lnTo>
              </a:path>
            </a:pathLst>
          </a:custGeom>
          <a:noFill/>
          <a:ln w="4763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9109" name="Freeform 21"/>
          <p:cNvSpPr>
            <a:spLocks/>
          </p:cNvSpPr>
          <p:nvPr/>
        </p:nvSpPr>
        <p:spPr bwMode="auto">
          <a:xfrm>
            <a:off x="3892550" y="4400550"/>
            <a:ext cx="93663" cy="92075"/>
          </a:xfrm>
          <a:custGeom>
            <a:avLst/>
            <a:gdLst>
              <a:gd name="T0" fmla="*/ 2147483647 w 118"/>
              <a:gd name="T1" fmla="*/ 2147483647 h 117"/>
              <a:gd name="T2" fmla="*/ 2147483647 w 118"/>
              <a:gd name="T3" fmla="*/ 2147483647 h 117"/>
              <a:gd name="T4" fmla="*/ 2147483647 w 118"/>
              <a:gd name="T5" fmla="*/ 2147483647 h 117"/>
              <a:gd name="T6" fmla="*/ 2147483647 w 118"/>
              <a:gd name="T7" fmla="*/ 2147483647 h 117"/>
              <a:gd name="T8" fmla="*/ 2147483647 w 118"/>
              <a:gd name="T9" fmla="*/ 2147483647 h 117"/>
              <a:gd name="T10" fmla="*/ 2147483647 w 118"/>
              <a:gd name="T11" fmla="*/ 2147483647 h 117"/>
              <a:gd name="T12" fmla="*/ 2147483647 w 118"/>
              <a:gd name="T13" fmla="*/ 2147483647 h 117"/>
              <a:gd name="T14" fmla="*/ 2147483647 w 118"/>
              <a:gd name="T15" fmla="*/ 0 h 117"/>
              <a:gd name="T16" fmla="*/ 2147483647 w 118"/>
              <a:gd name="T17" fmla="*/ 0 h 117"/>
              <a:gd name="T18" fmla="*/ 2147483647 w 118"/>
              <a:gd name="T19" fmla="*/ 0 h 117"/>
              <a:gd name="T20" fmla="*/ 2147483647 w 118"/>
              <a:gd name="T21" fmla="*/ 2147483647 h 117"/>
              <a:gd name="T22" fmla="*/ 2147483647 w 118"/>
              <a:gd name="T23" fmla="*/ 2147483647 h 117"/>
              <a:gd name="T24" fmla="*/ 2147483647 w 118"/>
              <a:gd name="T25" fmla="*/ 2147483647 h 117"/>
              <a:gd name="T26" fmla="*/ 2147483647 w 118"/>
              <a:gd name="T27" fmla="*/ 2147483647 h 117"/>
              <a:gd name="T28" fmla="*/ 2147483647 w 118"/>
              <a:gd name="T29" fmla="*/ 2147483647 h 117"/>
              <a:gd name="T30" fmla="*/ 2147483647 w 118"/>
              <a:gd name="T31" fmla="*/ 2147483647 h 117"/>
              <a:gd name="T32" fmla="*/ 0 w 118"/>
              <a:gd name="T33" fmla="*/ 2147483647 h 117"/>
              <a:gd name="T34" fmla="*/ 2147483647 w 118"/>
              <a:gd name="T35" fmla="*/ 2147483647 h 117"/>
              <a:gd name="T36" fmla="*/ 2147483647 w 118"/>
              <a:gd name="T37" fmla="*/ 2147483647 h 117"/>
              <a:gd name="T38" fmla="*/ 2147483647 w 118"/>
              <a:gd name="T39" fmla="*/ 2147483647 h 117"/>
              <a:gd name="T40" fmla="*/ 2147483647 w 118"/>
              <a:gd name="T41" fmla="*/ 2147483647 h 117"/>
              <a:gd name="T42" fmla="*/ 2147483647 w 118"/>
              <a:gd name="T43" fmla="*/ 2147483647 h 117"/>
              <a:gd name="T44" fmla="*/ 2147483647 w 118"/>
              <a:gd name="T45" fmla="*/ 2147483647 h 117"/>
              <a:gd name="T46" fmla="*/ 2147483647 w 118"/>
              <a:gd name="T47" fmla="*/ 2147483647 h 117"/>
              <a:gd name="T48" fmla="*/ 2147483647 w 118"/>
              <a:gd name="T49" fmla="*/ 2147483647 h 117"/>
              <a:gd name="T50" fmla="*/ 2147483647 w 118"/>
              <a:gd name="T51" fmla="*/ 2147483647 h 117"/>
              <a:gd name="T52" fmla="*/ 2147483647 w 118"/>
              <a:gd name="T53" fmla="*/ 2147483647 h 117"/>
              <a:gd name="T54" fmla="*/ 2147483647 w 118"/>
              <a:gd name="T55" fmla="*/ 2147483647 h 117"/>
              <a:gd name="T56" fmla="*/ 2147483647 w 118"/>
              <a:gd name="T57" fmla="*/ 2147483647 h 117"/>
              <a:gd name="T58" fmla="*/ 2147483647 w 118"/>
              <a:gd name="T59" fmla="*/ 2147483647 h 117"/>
              <a:gd name="T60" fmla="*/ 2147483647 w 118"/>
              <a:gd name="T61" fmla="*/ 2147483647 h 117"/>
              <a:gd name="T62" fmla="*/ 2147483647 w 118"/>
              <a:gd name="T63" fmla="*/ 2147483647 h 117"/>
              <a:gd name="T64" fmla="*/ 2147483647 w 118"/>
              <a:gd name="T65" fmla="*/ 2147483647 h 117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118"/>
              <a:gd name="T100" fmla="*/ 0 h 117"/>
              <a:gd name="T101" fmla="*/ 118 w 118"/>
              <a:gd name="T102" fmla="*/ 117 h 117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118" h="117">
                <a:moveTo>
                  <a:pt x="118" y="59"/>
                </a:moveTo>
                <a:lnTo>
                  <a:pt x="118" y="47"/>
                </a:lnTo>
                <a:lnTo>
                  <a:pt x="114" y="35"/>
                </a:lnTo>
                <a:lnTo>
                  <a:pt x="108" y="26"/>
                </a:lnTo>
                <a:lnTo>
                  <a:pt x="100" y="18"/>
                </a:lnTo>
                <a:lnTo>
                  <a:pt x="92" y="10"/>
                </a:lnTo>
                <a:lnTo>
                  <a:pt x="82" y="4"/>
                </a:lnTo>
                <a:lnTo>
                  <a:pt x="71" y="0"/>
                </a:lnTo>
                <a:lnTo>
                  <a:pt x="59" y="0"/>
                </a:lnTo>
                <a:lnTo>
                  <a:pt x="47" y="0"/>
                </a:lnTo>
                <a:lnTo>
                  <a:pt x="38" y="4"/>
                </a:lnTo>
                <a:lnTo>
                  <a:pt x="26" y="10"/>
                </a:lnTo>
                <a:lnTo>
                  <a:pt x="18" y="18"/>
                </a:lnTo>
                <a:lnTo>
                  <a:pt x="10" y="26"/>
                </a:lnTo>
                <a:lnTo>
                  <a:pt x="6" y="35"/>
                </a:lnTo>
                <a:lnTo>
                  <a:pt x="2" y="47"/>
                </a:lnTo>
                <a:lnTo>
                  <a:pt x="0" y="59"/>
                </a:lnTo>
                <a:lnTo>
                  <a:pt x="2" y="70"/>
                </a:lnTo>
                <a:lnTo>
                  <a:pt x="6" y="80"/>
                </a:lnTo>
                <a:lnTo>
                  <a:pt x="10" y="90"/>
                </a:lnTo>
                <a:lnTo>
                  <a:pt x="18" y="100"/>
                </a:lnTo>
                <a:lnTo>
                  <a:pt x="26" y="107"/>
                </a:lnTo>
                <a:lnTo>
                  <a:pt x="38" y="111"/>
                </a:lnTo>
                <a:lnTo>
                  <a:pt x="47" y="115"/>
                </a:lnTo>
                <a:lnTo>
                  <a:pt x="59" y="117"/>
                </a:lnTo>
                <a:lnTo>
                  <a:pt x="71" y="115"/>
                </a:lnTo>
                <a:lnTo>
                  <a:pt x="82" y="111"/>
                </a:lnTo>
                <a:lnTo>
                  <a:pt x="92" y="107"/>
                </a:lnTo>
                <a:lnTo>
                  <a:pt x="100" y="100"/>
                </a:lnTo>
                <a:lnTo>
                  <a:pt x="108" y="90"/>
                </a:lnTo>
                <a:lnTo>
                  <a:pt x="114" y="80"/>
                </a:lnTo>
                <a:lnTo>
                  <a:pt x="118" y="70"/>
                </a:lnTo>
                <a:lnTo>
                  <a:pt x="118" y="5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9110" name="Freeform 22"/>
          <p:cNvSpPr>
            <a:spLocks/>
          </p:cNvSpPr>
          <p:nvPr/>
        </p:nvSpPr>
        <p:spPr bwMode="auto">
          <a:xfrm>
            <a:off x="3892550" y="4400550"/>
            <a:ext cx="93663" cy="92075"/>
          </a:xfrm>
          <a:custGeom>
            <a:avLst/>
            <a:gdLst>
              <a:gd name="T0" fmla="*/ 2147483647 w 118"/>
              <a:gd name="T1" fmla="*/ 2147483647 h 117"/>
              <a:gd name="T2" fmla="*/ 2147483647 w 118"/>
              <a:gd name="T3" fmla="*/ 2147483647 h 117"/>
              <a:gd name="T4" fmla="*/ 2147483647 w 118"/>
              <a:gd name="T5" fmla="*/ 2147483647 h 117"/>
              <a:gd name="T6" fmla="*/ 2147483647 w 118"/>
              <a:gd name="T7" fmla="*/ 2147483647 h 117"/>
              <a:gd name="T8" fmla="*/ 2147483647 w 118"/>
              <a:gd name="T9" fmla="*/ 2147483647 h 117"/>
              <a:gd name="T10" fmla="*/ 2147483647 w 118"/>
              <a:gd name="T11" fmla="*/ 2147483647 h 117"/>
              <a:gd name="T12" fmla="*/ 2147483647 w 118"/>
              <a:gd name="T13" fmla="*/ 2147483647 h 117"/>
              <a:gd name="T14" fmla="*/ 2147483647 w 118"/>
              <a:gd name="T15" fmla="*/ 0 h 117"/>
              <a:gd name="T16" fmla="*/ 2147483647 w 118"/>
              <a:gd name="T17" fmla="*/ 0 h 117"/>
              <a:gd name="T18" fmla="*/ 2147483647 w 118"/>
              <a:gd name="T19" fmla="*/ 0 h 117"/>
              <a:gd name="T20" fmla="*/ 2147483647 w 118"/>
              <a:gd name="T21" fmla="*/ 2147483647 h 117"/>
              <a:gd name="T22" fmla="*/ 2147483647 w 118"/>
              <a:gd name="T23" fmla="*/ 2147483647 h 117"/>
              <a:gd name="T24" fmla="*/ 2147483647 w 118"/>
              <a:gd name="T25" fmla="*/ 2147483647 h 117"/>
              <a:gd name="T26" fmla="*/ 2147483647 w 118"/>
              <a:gd name="T27" fmla="*/ 2147483647 h 117"/>
              <a:gd name="T28" fmla="*/ 2147483647 w 118"/>
              <a:gd name="T29" fmla="*/ 2147483647 h 117"/>
              <a:gd name="T30" fmla="*/ 2147483647 w 118"/>
              <a:gd name="T31" fmla="*/ 2147483647 h 117"/>
              <a:gd name="T32" fmla="*/ 0 w 118"/>
              <a:gd name="T33" fmla="*/ 2147483647 h 117"/>
              <a:gd name="T34" fmla="*/ 2147483647 w 118"/>
              <a:gd name="T35" fmla="*/ 2147483647 h 117"/>
              <a:gd name="T36" fmla="*/ 2147483647 w 118"/>
              <a:gd name="T37" fmla="*/ 2147483647 h 117"/>
              <a:gd name="T38" fmla="*/ 2147483647 w 118"/>
              <a:gd name="T39" fmla="*/ 2147483647 h 117"/>
              <a:gd name="T40" fmla="*/ 2147483647 w 118"/>
              <a:gd name="T41" fmla="*/ 2147483647 h 117"/>
              <a:gd name="T42" fmla="*/ 2147483647 w 118"/>
              <a:gd name="T43" fmla="*/ 2147483647 h 117"/>
              <a:gd name="T44" fmla="*/ 2147483647 w 118"/>
              <a:gd name="T45" fmla="*/ 2147483647 h 117"/>
              <a:gd name="T46" fmla="*/ 2147483647 w 118"/>
              <a:gd name="T47" fmla="*/ 2147483647 h 117"/>
              <a:gd name="T48" fmla="*/ 2147483647 w 118"/>
              <a:gd name="T49" fmla="*/ 2147483647 h 117"/>
              <a:gd name="T50" fmla="*/ 2147483647 w 118"/>
              <a:gd name="T51" fmla="*/ 2147483647 h 117"/>
              <a:gd name="T52" fmla="*/ 2147483647 w 118"/>
              <a:gd name="T53" fmla="*/ 2147483647 h 117"/>
              <a:gd name="T54" fmla="*/ 2147483647 w 118"/>
              <a:gd name="T55" fmla="*/ 2147483647 h 117"/>
              <a:gd name="T56" fmla="*/ 2147483647 w 118"/>
              <a:gd name="T57" fmla="*/ 2147483647 h 117"/>
              <a:gd name="T58" fmla="*/ 2147483647 w 118"/>
              <a:gd name="T59" fmla="*/ 2147483647 h 117"/>
              <a:gd name="T60" fmla="*/ 2147483647 w 118"/>
              <a:gd name="T61" fmla="*/ 2147483647 h 117"/>
              <a:gd name="T62" fmla="*/ 2147483647 w 118"/>
              <a:gd name="T63" fmla="*/ 2147483647 h 117"/>
              <a:gd name="T64" fmla="*/ 2147483647 w 118"/>
              <a:gd name="T65" fmla="*/ 2147483647 h 117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118"/>
              <a:gd name="T100" fmla="*/ 0 h 117"/>
              <a:gd name="T101" fmla="*/ 118 w 118"/>
              <a:gd name="T102" fmla="*/ 117 h 117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118" h="117">
                <a:moveTo>
                  <a:pt x="118" y="59"/>
                </a:moveTo>
                <a:lnTo>
                  <a:pt x="118" y="47"/>
                </a:lnTo>
                <a:lnTo>
                  <a:pt x="114" y="35"/>
                </a:lnTo>
                <a:lnTo>
                  <a:pt x="108" y="26"/>
                </a:lnTo>
                <a:lnTo>
                  <a:pt x="100" y="18"/>
                </a:lnTo>
                <a:lnTo>
                  <a:pt x="92" y="10"/>
                </a:lnTo>
                <a:lnTo>
                  <a:pt x="82" y="4"/>
                </a:lnTo>
                <a:lnTo>
                  <a:pt x="71" y="0"/>
                </a:lnTo>
                <a:lnTo>
                  <a:pt x="59" y="0"/>
                </a:lnTo>
                <a:lnTo>
                  <a:pt x="47" y="0"/>
                </a:lnTo>
                <a:lnTo>
                  <a:pt x="38" y="4"/>
                </a:lnTo>
                <a:lnTo>
                  <a:pt x="26" y="10"/>
                </a:lnTo>
                <a:lnTo>
                  <a:pt x="18" y="18"/>
                </a:lnTo>
                <a:lnTo>
                  <a:pt x="10" y="26"/>
                </a:lnTo>
                <a:lnTo>
                  <a:pt x="6" y="35"/>
                </a:lnTo>
                <a:lnTo>
                  <a:pt x="2" y="47"/>
                </a:lnTo>
                <a:lnTo>
                  <a:pt x="0" y="59"/>
                </a:lnTo>
                <a:lnTo>
                  <a:pt x="2" y="70"/>
                </a:lnTo>
                <a:lnTo>
                  <a:pt x="6" y="80"/>
                </a:lnTo>
                <a:lnTo>
                  <a:pt x="10" y="90"/>
                </a:lnTo>
                <a:lnTo>
                  <a:pt x="18" y="100"/>
                </a:lnTo>
                <a:lnTo>
                  <a:pt x="26" y="107"/>
                </a:lnTo>
                <a:lnTo>
                  <a:pt x="38" y="111"/>
                </a:lnTo>
                <a:lnTo>
                  <a:pt x="47" y="115"/>
                </a:lnTo>
                <a:lnTo>
                  <a:pt x="59" y="117"/>
                </a:lnTo>
                <a:lnTo>
                  <a:pt x="71" y="115"/>
                </a:lnTo>
                <a:lnTo>
                  <a:pt x="82" y="111"/>
                </a:lnTo>
                <a:lnTo>
                  <a:pt x="92" y="107"/>
                </a:lnTo>
                <a:lnTo>
                  <a:pt x="100" y="100"/>
                </a:lnTo>
                <a:lnTo>
                  <a:pt x="108" y="90"/>
                </a:lnTo>
                <a:lnTo>
                  <a:pt x="114" y="80"/>
                </a:lnTo>
                <a:lnTo>
                  <a:pt x="118" y="70"/>
                </a:lnTo>
                <a:lnTo>
                  <a:pt x="118" y="59"/>
                </a:lnTo>
              </a:path>
            </a:pathLst>
          </a:custGeom>
          <a:noFill/>
          <a:ln w="4763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9111" name="Rectangle 23"/>
          <p:cNvSpPr>
            <a:spLocks noChangeArrowheads="1"/>
          </p:cNvSpPr>
          <p:nvPr/>
        </p:nvSpPr>
        <p:spPr bwMode="auto">
          <a:xfrm>
            <a:off x="3702050" y="5380038"/>
            <a:ext cx="69850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marL="219075" indent="-219075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000"/>
              <a:t>0</a:t>
            </a:r>
            <a:endParaRPr lang="en-US" altLang="en-US"/>
          </a:p>
        </p:txBody>
      </p:sp>
      <p:sp>
        <p:nvSpPr>
          <p:cNvPr id="89112" name="Rectangle 24"/>
          <p:cNvSpPr>
            <a:spLocks noChangeArrowheads="1"/>
          </p:cNvSpPr>
          <p:nvPr/>
        </p:nvSpPr>
        <p:spPr bwMode="auto">
          <a:xfrm>
            <a:off x="3702050" y="5124450"/>
            <a:ext cx="69850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marL="219075" indent="-219075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000"/>
              <a:t>1</a:t>
            </a:r>
            <a:endParaRPr lang="en-US" altLang="en-US"/>
          </a:p>
        </p:txBody>
      </p:sp>
      <p:sp>
        <p:nvSpPr>
          <p:cNvPr id="89113" name="Rectangle 25"/>
          <p:cNvSpPr>
            <a:spLocks noChangeArrowheads="1"/>
          </p:cNvSpPr>
          <p:nvPr/>
        </p:nvSpPr>
        <p:spPr bwMode="auto">
          <a:xfrm>
            <a:off x="3702050" y="4870450"/>
            <a:ext cx="69850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marL="219075" indent="-219075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000"/>
              <a:t>2</a:t>
            </a:r>
            <a:endParaRPr lang="en-US" altLang="en-US"/>
          </a:p>
        </p:txBody>
      </p:sp>
      <p:sp>
        <p:nvSpPr>
          <p:cNvPr id="89114" name="Rectangle 26"/>
          <p:cNvSpPr>
            <a:spLocks noChangeArrowheads="1"/>
          </p:cNvSpPr>
          <p:nvPr/>
        </p:nvSpPr>
        <p:spPr bwMode="auto">
          <a:xfrm>
            <a:off x="3702050" y="4660900"/>
            <a:ext cx="69850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marL="219075" indent="-219075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000"/>
              <a:t>3</a:t>
            </a:r>
            <a:endParaRPr lang="en-US" altLang="en-US"/>
          </a:p>
        </p:txBody>
      </p:sp>
      <p:sp>
        <p:nvSpPr>
          <p:cNvPr id="89115" name="Rectangle 27"/>
          <p:cNvSpPr>
            <a:spLocks noChangeArrowheads="1"/>
          </p:cNvSpPr>
          <p:nvPr/>
        </p:nvSpPr>
        <p:spPr bwMode="auto">
          <a:xfrm>
            <a:off x="3702050" y="4429125"/>
            <a:ext cx="69850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marL="219075" indent="-219075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000"/>
              <a:t>4</a:t>
            </a:r>
            <a:endParaRPr lang="en-US" altLang="en-US"/>
          </a:p>
        </p:txBody>
      </p:sp>
      <p:sp>
        <p:nvSpPr>
          <p:cNvPr id="89116" name="Rectangle 28"/>
          <p:cNvSpPr>
            <a:spLocks noChangeArrowheads="1"/>
          </p:cNvSpPr>
          <p:nvPr/>
        </p:nvSpPr>
        <p:spPr bwMode="auto">
          <a:xfrm>
            <a:off x="3702050" y="4243388"/>
            <a:ext cx="69850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marL="219075" indent="-219075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000"/>
              <a:t>5</a:t>
            </a:r>
            <a:endParaRPr lang="en-US" altLang="en-US"/>
          </a:p>
        </p:txBody>
      </p:sp>
      <p:sp>
        <p:nvSpPr>
          <p:cNvPr id="89117" name="Freeform 29"/>
          <p:cNvSpPr>
            <a:spLocks/>
          </p:cNvSpPr>
          <p:nvPr/>
        </p:nvSpPr>
        <p:spPr bwMode="auto">
          <a:xfrm>
            <a:off x="3892550" y="4167188"/>
            <a:ext cx="93663" cy="93662"/>
          </a:xfrm>
          <a:custGeom>
            <a:avLst/>
            <a:gdLst>
              <a:gd name="T0" fmla="*/ 2147483647 w 118"/>
              <a:gd name="T1" fmla="*/ 2147483647 h 117"/>
              <a:gd name="T2" fmla="*/ 2147483647 w 118"/>
              <a:gd name="T3" fmla="*/ 2147483647 h 117"/>
              <a:gd name="T4" fmla="*/ 2147483647 w 118"/>
              <a:gd name="T5" fmla="*/ 2147483647 h 117"/>
              <a:gd name="T6" fmla="*/ 2147483647 w 118"/>
              <a:gd name="T7" fmla="*/ 2147483647 h 117"/>
              <a:gd name="T8" fmla="*/ 2147483647 w 118"/>
              <a:gd name="T9" fmla="*/ 2147483647 h 117"/>
              <a:gd name="T10" fmla="*/ 2147483647 w 118"/>
              <a:gd name="T11" fmla="*/ 2147483647 h 117"/>
              <a:gd name="T12" fmla="*/ 2147483647 w 118"/>
              <a:gd name="T13" fmla="*/ 2147483647 h 117"/>
              <a:gd name="T14" fmla="*/ 2147483647 w 118"/>
              <a:gd name="T15" fmla="*/ 0 h 117"/>
              <a:gd name="T16" fmla="*/ 2147483647 w 118"/>
              <a:gd name="T17" fmla="*/ 0 h 117"/>
              <a:gd name="T18" fmla="*/ 2147483647 w 118"/>
              <a:gd name="T19" fmla="*/ 0 h 117"/>
              <a:gd name="T20" fmla="*/ 2147483647 w 118"/>
              <a:gd name="T21" fmla="*/ 2147483647 h 117"/>
              <a:gd name="T22" fmla="*/ 2147483647 w 118"/>
              <a:gd name="T23" fmla="*/ 2147483647 h 117"/>
              <a:gd name="T24" fmla="*/ 2147483647 w 118"/>
              <a:gd name="T25" fmla="*/ 2147483647 h 117"/>
              <a:gd name="T26" fmla="*/ 2147483647 w 118"/>
              <a:gd name="T27" fmla="*/ 2147483647 h 117"/>
              <a:gd name="T28" fmla="*/ 2147483647 w 118"/>
              <a:gd name="T29" fmla="*/ 2147483647 h 117"/>
              <a:gd name="T30" fmla="*/ 2147483647 w 118"/>
              <a:gd name="T31" fmla="*/ 2147483647 h 117"/>
              <a:gd name="T32" fmla="*/ 0 w 118"/>
              <a:gd name="T33" fmla="*/ 2147483647 h 117"/>
              <a:gd name="T34" fmla="*/ 2147483647 w 118"/>
              <a:gd name="T35" fmla="*/ 2147483647 h 117"/>
              <a:gd name="T36" fmla="*/ 2147483647 w 118"/>
              <a:gd name="T37" fmla="*/ 2147483647 h 117"/>
              <a:gd name="T38" fmla="*/ 2147483647 w 118"/>
              <a:gd name="T39" fmla="*/ 2147483647 h 117"/>
              <a:gd name="T40" fmla="*/ 2147483647 w 118"/>
              <a:gd name="T41" fmla="*/ 2147483647 h 117"/>
              <a:gd name="T42" fmla="*/ 2147483647 w 118"/>
              <a:gd name="T43" fmla="*/ 2147483647 h 117"/>
              <a:gd name="T44" fmla="*/ 2147483647 w 118"/>
              <a:gd name="T45" fmla="*/ 2147483647 h 117"/>
              <a:gd name="T46" fmla="*/ 2147483647 w 118"/>
              <a:gd name="T47" fmla="*/ 2147483647 h 117"/>
              <a:gd name="T48" fmla="*/ 2147483647 w 118"/>
              <a:gd name="T49" fmla="*/ 2147483647 h 117"/>
              <a:gd name="T50" fmla="*/ 2147483647 w 118"/>
              <a:gd name="T51" fmla="*/ 2147483647 h 117"/>
              <a:gd name="T52" fmla="*/ 2147483647 w 118"/>
              <a:gd name="T53" fmla="*/ 2147483647 h 117"/>
              <a:gd name="T54" fmla="*/ 2147483647 w 118"/>
              <a:gd name="T55" fmla="*/ 2147483647 h 117"/>
              <a:gd name="T56" fmla="*/ 2147483647 w 118"/>
              <a:gd name="T57" fmla="*/ 2147483647 h 117"/>
              <a:gd name="T58" fmla="*/ 2147483647 w 118"/>
              <a:gd name="T59" fmla="*/ 2147483647 h 117"/>
              <a:gd name="T60" fmla="*/ 2147483647 w 118"/>
              <a:gd name="T61" fmla="*/ 2147483647 h 117"/>
              <a:gd name="T62" fmla="*/ 2147483647 w 118"/>
              <a:gd name="T63" fmla="*/ 2147483647 h 117"/>
              <a:gd name="T64" fmla="*/ 2147483647 w 118"/>
              <a:gd name="T65" fmla="*/ 2147483647 h 117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118"/>
              <a:gd name="T100" fmla="*/ 0 h 117"/>
              <a:gd name="T101" fmla="*/ 118 w 118"/>
              <a:gd name="T102" fmla="*/ 117 h 117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118" h="117">
                <a:moveTo>
                  <a:pt x="118" y="58"/>
                </a:moveTo>
                <a:lnTo>
                  <a:pt x="118" y="47"/>
                </a:lnTo>
                <a:lnTo>
                  <a:pt x="114" y="35"/>
                </a:lnTo>
                <a:lnTo>
                  <a:pt x="108" y="25"/>
                </a:lnTo>
                <a:lnTo>
                  <a:pt x="100" y="17"/>
                </a:lnTo>
                <a:lnTo>
                  <a:pt x="92" y="9"/>
                </a:lnTo>
                <a:lnTo>
                  <a:pt x="82" y="4"/>
                </a:lnTo>
                <a:lnTo>
                  <a:pt x="71" y="0"/>
                </a:lnTo>
                <a:lnTo>
                  <a:pt x="59" y="0"/>
                </a:lnTo>
                <a:lnTo>
                  <a:pt x="47" y="0"/>
                </a:lnTo>
                <a:lnTo>
                  <a:pt x="38" y="4"/>
                </a:lnTo>
                <a:lnTo>
                  <a:pt x="26" y="9"/>
                </a:lnTo>
                <a:lnTo>
                  <a:pt x="18" y="17"/>
                </a:lnTo>
                <a:lnTo>
                  <a:pt x="10" y="25"/>
                </a:lnTo>
                <a:lnTo>
                  <a:pt x="6" y="35"/>
                </a:lnTo>
                <a:lnTo>
                  <a:pt x="2" y="47"/>
                </a:lnTo>
                <a:lnTo>
                  <a:pt x="0" y="58"/>
                </a:lnTo>
                <a:lnTo>
                  <a:pt x="2" y="70"/>
                </a:lnTo>
                <a:lnTo>
                  <a:pt x="6" y="80"/>
                </a:lnTo>
                <a:lnTo>
                  <a:pt x="10" y="89"/>
                </a:lnTo>
                <a:lnTo>
                  <a:pt x="18" y="99"/>
                </a:lnTo>
                <a:lnTo>
                  <a:pt x="26" y="107"/>
                </a:lnTo>
                <a:lnTo>
                  <a:pt x="38" y="111"/>
                </a:lnTo>
                <a:lnTo>
                  <a:pt x="47" y="115"/>
                </a:lnTo>
                <a:lnTo>
                  <a:pt x="59" y="117"/>
                </a:lnTo>
                <a:lnTo>
                  <a:pt x="71" y="115"/>
                </a:lnTo>
                <a:lnTo>
                  <a:pt x="82" y="111"/>
                </a:lnTo>
                <a:lnTo>
                  <a:pt x="92" y="107"/>
                </a:lnTo>
                <a:lnTo>
                  <a:pt x="100" y="99"/>
                </a:lnTo>
                <a:lnTo>
                  <a:pt x="108" y="89"/>
                </a:lnTo>
                <a:lnTo>
                  <a:pt x="114" y="80"/>
                </a:lnTo>
                <a:lnTo>
                  <a:pt x="118" y="70"/>
                </a:lnTo>
                <a:lnTo>
                  <a:pt x="118" y="5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9118" name="Freeform 30"/>
          <p:cNvSpPr>
            <a:spLocks/>
          </p:cNvSpPr>
          <p:nvPr/>
        </p:nvSpPr>
        <p:spPr bwMode="auto">
          <a:xfrm>
            <a:off x="3892550" y="4167188"/>
            <a:ext cx="93663" cy="93662"/>
          </a:xfrm>
          <a:custGeom>
            <a:avLst/>
            <a:gdLst>
              <a:gd name="T0" fmla="*/ 2147483647 w 118"/>
              <a:gd name="T1" fmla="*/ 2147483647 h 117"/>
              <a:gd name="T2" fmla="*/ 2147483647 w 118"/>
              <a:gd name="T3" fmla="*/ 2147483647 h 117"/>
              <a:gd name="T4" fmla="*/ 2147483647 w 118"/>
              <a:gd name="T5" fmla="*/ 2147483647 h 117"/>
              <a:gd name="T6" fmla="*/ 2147483647 w 118"/>
              <a:gd name="T7" fmla="*/ 2147483647 h 117"/>
              <a:gd name="T8" fmla="*/ 2147483647 w 118"/>
              <a:gd name="T9" fmla="*/ 2147483647 h 117"/>
              <a:gd name="T10" fmla="*/ 2147483647 w 118"/>
              <a:gd name="T11" fmla="*/ 2147483647 h 117"/>
              <a:gd name="T12" fmla="*/ 2147483647 w 118"/>
              <a:gd name="T13" fmla="*/ 2147483647 h 117"/>
              <a:gd name="T14" fmla="*/ 2147483647 w 118"/>
              <a:gd name="T15" fmla="*/ 0 h 117"/>
              <a:gd name="T16" fmla="*/ 2147483647 w 118"/>
              <a:gd name="T17" fmla="*/ 0 h 117"/>
              <a:gd name="T18" fmla="*/ 2147483647 w 118"/>
              <a:gd name="T19" fmla="*/ 0 h 117"/>
              <a:gd name="T20" fmla="*/ 2147483647 w 118"/>
              <a:gd name="T21" fmla="*/ 2147483647 h 117"/>
              <a:gd name="T22" fmla="*/ 2147483647 w 118"/>
              <a:gd name="T23" fmla="*/ 2147483647 h 117"/>
              <a:gd name="T24" fmla="*/ 2147483647 w 118"/>
              <a:gd name="T25" fmla="*/ 2147483647 h 117"/>
              <a:gd name="T26" fmla="*/ 2147483647 w 118"/>
              <a:gd name="T27" fmla="*/ 2147483647 h 117"/>
              <a:gd name="T28" fmla="*/ 2147483647 w 118"/>
              <a:gd name="T29" fmla="*/ 2147483647 h 117"/>
              <a:gd name="T30" fmla="*/ 2147483647 w 118"/>
              <a:gd name="T31" fmla="*/ 2147483647 h 117"/>
              <a:gd name="T32" fmla="*/ 0 w 118"/>
              <a:gd name="T33" fmla="*/ 2147483647 h 117"/>
              <a:gd name="T34" fmla="*/ 2147483647 w 118"/>
              <a:gd name="T35" fmla="*/ 2147483647 h 117"/>
              <a:gd name="T36" fmla="*/ 2147483647 w 118"/>
              <a:gd name="T37" fmla="*/ 2147483647 h 117"/>
              <a:gd name="T38" fmla="*/ 2147483647 w 118"/>
              <a:gd name="T39" fmla="*/ 2147483647 h 117"/>
              <a:gd name="T40" fmla="*/ 2147483647 w 118"/>
              <a:gd name="T41" fmla="*/ 2147483647 h 117"/>
              <a:gd name="T42" fmla="*/ 2147483647 w 118"/>
              <a:gd name="T43" fmla="*/ 2147483647 h 117"/>
              <a:gd name="T44" fmla="*/ 2147483647 w 118"/>
              <a:gd name="T45" fmla="*/ 2147483647 h 117"/>
              <a:gd name="T46" fmla="*/ 2147483647 w 118"/>
              <a:gd name="T47" fmla="*/ 2147483647 h 117"/>
              <a:gd name="T48" fmla="*/ 2147483647 w 118"/>
              <a:gd name="T49" fmla="*/ 2147483647 h 117"/>
              <a:gd name="T50" fmla="*/ 2147483647 w 118"/>
              <a:gd name="T51" fmla="*/ 2147483647 h 117"/>
              <a:gd name="T52" fmla="*/ 2147483647 w 118"/>
              <a:gd name="T53" fmla="*/ 2147483647 h 117"/>
              <a:gd name="T54" fmla="*/ 2147483647 w 118"/>
              <a:gd name="T55" fmla="*/ 2147483647 h 117"/>
              <a:gd name="T56" fmla="*/ 2147483647 w 118"/>
              <a:gd name="T57" fmla="*/ 2147483647 h 117"/>
              <a:gd name="T58" fmla="*/ 2147483647 w 118"/>
              <a:gd name="T59" fmla="*/ 2147483647 h 117"/>
              <a:gd name="T60" fmla="*/ 2147483647 w 118"/>
              <a:gd name="T61" fmla="*/ 2147483647 h 117"/>
              <a:gd name="T62" fmla="*/ 2147483647 w 118"/>
              <a:gd name="T63" fmla="*/ 2147483647 h 117"/>
              <a:gd name="T64" fmla="*/ 2147483647 w 118"/>
              <a:gd name="T65" fmla="*/ 2147483647 h 117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118"/>
              <a:gd name="T100" fmla="*/ 0 h 117"/>
              <a:gd name="T101" fmla="*/ 118 w 118"/>
              <a:gd name="T102" fmla="*/ 117 h 117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118" h="117">
                <a:moveTo>
                  <a:pt x="118" y="58"/>
                </a:moveTo>
                <a:lnTo>
                  <a:pt x="118" y="47"/>
                </a:lnTo>
                <a:lnTo>
                  <a:pt x="114" y="35"/>
                </a:lnTo>
                <a:lnTo>
                  <a:pt x="108" y="25"/>
                </a:lnTo>
                <a:lnTo>
                  <a:pt x="100" y="17"/>
                </a:lnTo>
                <a:lnTo>
                  <a:pt x="92" y="9"/>
                </a:lnTo>
                <a:lnTo>
                  <a:pt x="82" y="4"/>
                </a:lnTo>
                <a:lnTo>
                  <a:pt x="71" y="0"/>
                </a:lnTo>
                <a:lnTo>
                  <a:pt x="59" y="0"/>
                </a:lnTo>
                <a:lnTo>
                  <a:pt x="47" y="0"/>
                </a:lnTo>
                <a:lnTo>
                  <a:pt x="38" y="4"/>
                </a:lnTo>
                <a:lnTo>
                  <a:pt x="26" y="9"/>
                </a:lnTo>
                <a:lnTo>
                  <a:pt x="18" y="17"/>
                </a:lnTo>
                <a:lnTo>
                  <a:pt x="10" y="25"/>
                </a:lnTo>
                <a:lnTo>
                  <a:pt x="6" y="35"/>
                </a:lnTo>
                <a:lnTo>
                  <a:pt x="2" y="47"/>
                </a:lnTo>
                <a:lnTo>
                  <a:pt x="0" y="58"/>
                </a:lnTo>
                <a:lnTo>
                  <a:pt x="2" y="70"/>
                </a:lnTo>
                <a:lnTo>
                  <a:pt x="6" y="80"/>
                </a:lnTo>
                <a:lnTo>
                  <a:pt x="10" y="89"/>
                </a:lnTo>
                <a:lnTo>
                  <a:pt x="18" y="99"/>
                </a:lnTo>
                <a:lnTo>
                  <a:pt x="26" y="107"/>
                </a:lnTo>
                <a:lnTo>
                  <a:pt x="38" y="111"/>
                </a:lnTo>
                <a:lnTo>
                  <a:pt x="47" y="115"/>
                </a:lnTo>
                <a:lnTo>
                  <a:pt x="59" y="117"/>
                </a:lnTo>
                <a:lnTo>
                  <a:pt x="71" y="115"/>
                </a:lnTo>
                <a:lnTo>
                  <a:pt x="82" y="111"/>
                </a:lnTo>
                <a:lnTo>
                  <a:pt x="92" y="107"/>
                </a:lnTo>
                <a:lnTo>
                  <a:pt x="100" y="99"/>
                </a:lnTo>
                <a:lnTo>
                  <a:pt x="108" y="89"/>
                </a:lnTo>
                <a:lnTo>
                  <a:pt x="114" y="80"/>
                </a:lnTo>
                <a:lnTo>
                  <a:pt x="118" y="70"/>
                </a:lnTo>
                <a:lnTo>
                  <a:pt x="118" y="58"/>
                </a:lnTo>
              </a:path>
            </a:pathLst>
          </a:custGeom>
          <a:noFill/>
          <a:ln w="4763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9119" name="Rectangle 31"/>
          <p:cNvSpPr>
            <a:spLocks noChangeArrowheads="1"/>
          </p:cNvSpPr>
          <p:nvPr/>
        </p:nvSpPr>
        <p:spPr bwMode="auto">
          <a:xfrm>
            <a:off x="3702050" y="3963988"/>
            <a:ext cx="69850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marL="219075" indent="-219075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000"/>
              <a:t>6</a:t>
            </a:r>
            <a:endParaRPr lang="en-US" altLang="en-US"/>
          </a:p>
        </p:txBody>
      </p:sp>
      <p:sp>
        <p:nvSpPr>
          <p:cNvPr id="89120" name="Freeform 32"/>
          <p:cNvSpPr>
            <a:spLocks noEditPoints="1"/>
          </p:cNvSpPr>
          <p:nvPr/>
        </p:nvSpPr>
        <p:spPr bwMode="auto">
          <a:xfrm>
            <a:off x="3938588" y="3328988"/>
            <a:ext cx="3175" cy="561975"/>
          </a:xfrm>
          <a:custGeom>
            <a:avLst/>
            <a:gdLst>
              <a:gd name="T0" fmla="*/ 0 w 6"/>
              <a:gd name="T1" fmla="*/ 2147483647 h 708"/>
              <a:gd name="T2" fmla="*/ 2147483647 w 6"/>
              <a:gd name="T3" fmla="*/ 2147483647 h 708"/>
              <a:gd name="T4" fmla="*/ 2147483647 w 6"/>
              <a:gd name="T5" fmla="*/ 2147483647 h 708"/>
              <a:gd name="T6" fmla="*/ 2147483647 w 6"/>
              <a:gd name="T7" fmla="*/ 2147483647 h 708"/>
              <a:gd name="T8" fmla="*/ 0 w 6"/>
              <a:gd name="T9" fmla="*/ 2147483647 h 708"/>
              <a:gd name="T10" fmla="*/ 0 w 6"/>
              <a:gd name="T11" fmla="*/ 2147483647 h 708"/>
              <a:gd name="T12" fmla="*/ 0 w 6"/>
              <a:gd name="T13" fmla="*/ 2147483647 h 708"/>
              <a:gd name="T14" fmla="*/ 2147483647 w 6"/>
              <a:gd name="T15" fmla="*/ 2147483647 h 708"/>
              <a:gd name="T16" fmla="*/ 2147483647 w 6"/>
              <a:gd name="T17" fmla="*/ 2147483647 h 708"/>
              <a:gd name="T18" fmla="*/ 2147483647 w 6"/>
              <a:gd name="T19" fmla="*/ 2147483647 h 708"/>
              <a:gd name="T20" fmla="*/ 0 w 6"/>
              <a:gd name="T21" fmla="*/ 2147483647 h 708"/>
              <a:gd name="T22" fmla="*/ 0 w 6"/>
              <a:gd name="T23" fmla="*/ 2147483647 h 708"/>
              <a:gd name="T24" fmla="*/ 0 w 6"/>
              <a:gd name="T25" fmla="*/ 2147483647 h 708"/>
              <a:gd name="T26" fmla="*/ 2147483647 w 6"/>
              <a:gd name="T27" fmla="*/ 2147483647 h 708"/>
              <a:gd name="T28" fmla="*/ 2147483647 w 6"/>
              <a:gd name="T29" fmla="*/ 2147483647 h 708"/>
              <a:gd name="T30" fmla="*/ 2147483647 w 6"/>
              <a:gd name="T31" fmla="*/ 2147483647 h 708"/>
              <a:gd name="T32" fmla="*/ 0 w 6"/>
              <a:gd name="T33" fmla="*/ 2147483647 h 708"/>
              <a:gd name="T34" fmla="*/ 0 w 6"/>
              <a:gd name="T35" fmla="*/ 2147483647 h 708"/>
              <a:gd name="T36" fmla="*/ 0 w 6"/>
              <a:gd name="T37" fmla="*/ 2147483647 h 708"/>
              <a:gd name="T38" fmla="*/ 2147483647 w 6"/>
              <a:gd name="T39" fmla="*/ 2147483647 h 708"/>
              <a:gd name="T40" fmla="*/ 2147483647 w 6"/>
              <a:gd name="T41" fmla="*/ 2147483647 h 708"/>
              <a:gd name="T42" fmla="*/ 2147483647 w 6"/>
              <a:gd name="T43" fmla="*/ 2147483647 h 708"/>
              <a:gd name="T44" fmla="*/ 0 w 6"/>
              <a:gd name="T45" fmla="*/ 2147483647 h 708"/>
              <a:gd name="T46" fmla="*/ 0 w 6"/>
              <a:gd name="T47" fmla="*/ 2147483647 h 708"/>
              <a:gd name="T48" fmla="*/ 0 w 6"/>
              <a:gd name="T49" fmla="*/ 2147483647 h 708"/>
              <a:gd name="T50" fmla="*/ 2147483647 w 6"/>
              <a:gd name="T51" fmla="*/ 2147483647 h 708"/>
              <a:gd name="T52" fmla="*/ 2147483647 w 6"/>
              <a:gd name="T53" fmla="*/ 2147483647 h 708"/>
              <a:gd name="T54" fmla="*/ 2147483647 w 6"/>
              <a:gd name="T55" fmla="*/ 2147483647 h 708"/>
              <a:gd name="T56" fmla="*/ 0 w 6"/>
              <a:gd name="T57" fmla="*/ 2147483647 h 708"/>
              <a:gd name="T58" fmla="*/ 0 w 6"/>
              <a:gd name="T59" fmla="*/ 2147483647 h 708"/>
              <a:gd name="T60" fmla="*/ 0 w 6"/>
              <a:gd name="T61" fmla="*/ 2147483647 h 708"/>
              <a:gd name="T62" fmla="*/ 2147483647 w 6"/>
              <a:gd name="T63" fmla="*/ 2147483647 h 708"/>
              <a:gd name="T64" fmla="*/ 2147483647 w 6"/>
              <a:gd name="T65" fmla="*/ 2147483647 h 708"/>
              <a:gd name="T66" fmla="*/ 2147483647 w 6"/>
              <a:gd name="T67" fmla="*/ 2147483647 h 708"/>
              <a:gd name="T68" fmla="*/ 0 w 6"/>
              <a:gd name="T69" fmla="*/ 2147483647 h 708"/>
              <a:gd name="T70" fmla="*/ 0 w 6"/>
              <a:gd name="T71" fmla="*/ 2147483647 h 708"/>
              <a:gd name="T72" fmla="*/ 0 w 6"/>
              <a:gd name="T73" fmla="*/ 2147483647 h 708"/>
              <a:gd name="T74" fmla="*/ 2147483647 w 6"/>
              <a:gd name="T75" fmla="*/ 2147483647 h 708"/>
              <a:gd name="T76" fmla="*/ 2147483647 w 6"/>
              <a:gd name="T77" fmla="*/ 2147483647 h 708"/>
              <a:gd name="T78" fmla="*/ 2147483647 w 6"/>
              <a:gd name="T79" fmla="*/ 2147483647 h 708"/>
              <a:gd name="T80" fmla="*/ 0 w 6"/>
              <a:gd name="T81" fmla="*/ 2147483647 h 708"/>
              <a:gd name="T82" fmla="*/ 0 w 6"/>
              <a:gd name="T83" fmla="*/ 2147483647 h 708"/>
              <a:gd name="T84" fmla="*/ 0 w 6"/>
              <a:gd name="T85" fmla="*/ 2147483647 h 708"/>
              <a:gd name="T86" fmla="*/ 2147483647 w 6"/>
              <a:gd name="T87" fmla="*/ 2147483647 h 708"/>
              <a:gd name="T88" fmla="*/ 2147483647 w 6"/>
              <a:gd name="T89" fmla="*/ 2147483647 h 708"/>
              <a:gd name="T90" fmla="*/ 2147483647 w 6"/>
              <a:gd name="T91" fmla="*/ 2147483647 h 708"/>
              <a:gd name="T92" fmla="*/ 0 w 6"/>
              <a:gd name="T93" fmla="*/ 2147483647 h 708"/>
              <a:gd name="T94" fmla="*/ 0 w 6"/>
              <a:gd name="T95" fmla="*/ 2147483647 h 708"/>
              <a:gd name="T96" fmla="*/ 0 w 6"/>
              <a:gd name="T97" fmla="*/ 2147483647 h 708"/>
              <a:gd name="T98" fmla="*/ 2147483647 w 6"/>
              <a:gd name="T99" fmla="*/ 2147483647 h 708"/>
              <a:gd name="T100" fmla="*/ 2147483647 w 6"/>
              <a:gd name="T101" fmla="*/ 2147483647 h 708"/>
              <a:gd name="T102" fmla="*/ 2147483647 w 6"/>
              <a:gd name="T103" fmla="*/ 2147483647 h 708"/>
              <a:gd name="T104" fmla="*/ 0 w 6"/>
              <a:gd name="T105" fmla="*/ 2147483647 h 708"/>
              <a:gd name="T106" fmla="*/ 0 w 6"/>
              <a:gd name="T107" fmla="*/ 2147483647 h 708"/>
              <a:gd name="T108" fmla="*/ 0 w 6"/>
              <a:gd name="T109" fmla="*/ 2147483647 h 708"/>
              <a:gd name="T110" fmla="*/ 2147483647 w 6"/>
              <a:gd name="T111" fmla="*/ 0 h 708"/>
              <a:gd name="T112" fmla="*/ 2147483647 w 6"/>
              <a:gd name="T113" fmla="*/ 2147483647 h 708"/>
              <a:gd name="T114" fmla="*/ 2147483647 w 6"/>
              <a:gd name="T115" fmla="*/ 2147483647 h 708"/>
              <a:gd name="T116" fmla="*/ 0 w 6"/>
              <a:gd name="T117" fmla="*/ 2147483647 h 708"/>
              <a:gd name="T118" fmla="*/ 0 w 6"/>
              <a:gd name="T119" fmla="*/ 2147483647 h 708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w 6"/>
              <a:gd name="T181" fmla="*/ 0 h 708"/>
              <a:gd name="T182" fmla="*/ 6 w 6"/>
              <a:gd name="T183" fmla="*/ 708 h 708"/>
            </a:gdLst>
            <a:ahLst/>
            <a:cxnLst>
              <a:cxn ang="T120">
                <a:pos x="T0" y="T1"/>
              </a:cxn>
              <a:cxn ang="T121">
                <a:pos x="T2" y="T3"/>
              </a:cxn>
              <a:cxn ang="T122">
                <a:pos x="T4" y="T5"/>
              </a:cxn>
              <a:cxn ang="T123">
                <a:pos x="T6" y="T7"/>
              </a:cxn>
              <a:cxn ang="T124">
                <a:pos x="T8" y="T9"/>
              </a:cxn>
              <a:cxn ang="T125">
                <a:pos x="T10" y="T11"/>
              </a:cxn>
              <a:cxn ang="T126">
                <a:pos x="T12" y="T13"/>
              </a:cxn>
              <a:cxn ang="T127">
                <a:pos x="T14" y="T15"/>
              </a:cxn>
              <a:cxn ang="T128">
                <a:pos x="T16" y="T17"/>
              </a:cxn>
              <a:cxn ang="T129">
                <a:pos x="T18" y="T19"/>
              </a:cxn>
              <a:cxn ang="T130">
                <a:pos x="T20" y="T21"/>
              </a:cxn>
              <a:cxn ang="T131">
                <a:pos x="T22" y="T23"/>
              </a:cxn>
              <a:cxn ang="T132">
                <a:pos x="T24" y="T25"/>
              </a:cxn>
              <a:cxn ang="T133">
                <a:pos x="T26" y="T27"/>
              </a:cxn>
              <a:cxn ang="T134">
                <a:pos x="T28" y="T29"/>
              </a:cxn>
              <a:cxn ang="T135">
                <a:pos x="T30" y="T31"/>
              </a:cxn>
              <a:cxn ang="T136">
                <a:pos x="T32" y="T33"/>
              </a:cxn>
              <a:cxn ang="T137">
                <a:pos x="T34" y="T35"/>
              </a:cxn>
              <a:cxn ang="T138">
                <a:pos x="T36" y="T37"/>
              </a:cxn>
              <a:cxn ang="T139">
                <a:pos x="T38" y="T39"/>
              </a:cxn>
              <a:cxn ang="T140">
                <a:pos x="T40" y="T41"/>
              </a:cxn>
              <a:cxn ang="T141">
                <a:pos x="T42" y="T43"/>
              </a:cxn>
              <a:cxn ang="T142">
                <a:pos x="T44" y="T45"/>
              </a:cxn>
              <a:cxn ang="T143">
                <a:pos x="T46" y="T47"/>
              </a:cxn>
              <a:cxn ang="T144">
                <a:pos x="T48" y="T49"/>
              </a:cxn>
              <a:cxn ang="T145">
                <a:pos x="T50" y="T51"/>
              </a:cxn>
              <a:cxn ang="T146">
                <a:pos x="T52" y="T53"/>
              </a:cxn>
              <a:cxn ang="T147">
                <a:pos x="T54" y="T55"/>
              </a:cxn>
              <a:cxn ang="T148">
                <a:pos x="T56" y="T57"/>
              </a:cxn>
              <a:cxn ang="T149">
                <a:pos x="T58" y="T59"/>
              </a:cxn>
              <a:cxn ang="T150">
                <a:pos x="T60" y="T61"/>
              </a:cxn>
              <a:cxn ang="T151">
                <a:pos x="T62" y="T63"/>
              </a:cxn>
              <a:cxn ang="T152">
                <a:pos x="T64" y="T65"/>
              </a:cxn>
              <a:cxn ang="T153">
                <a:pos x="T66" y="T67"/>
              </a:cxn>
              <a:cxn ang="T154">
                <a:pos x="T68" y="T69"/>
              </a:cxn>
              <a:cxn ang="T155">
                <a:pos x="T70" y="T71"/>
              </a:cxn>
              <a:cxn ang="T156">
                <a:pos x="T72" y="T73"/>
              </a:cxn>
              <a:cxn ang="T157">
                <a:pos x="T74" y="T75"/>
              </a:cxn>
              <a:cxn ang="T158">
                <a:pos x="T76" y="T77"/>
              </a:cxn>
              <a:cxn ang="T159">
                <a:pos x="T78" y="T79"/>
              </a:cxn>
              <a:cxn ang="T160">
                <a:pos x="T80" y="T81"/>
              </a:cxn>
              <a:cxn ang="T161">
                <a:pos x="T82" y="T83"/>
              </a:cxn>
              <a:cxn ang="T162">
                <a:pos x="T84" y="T85"/>
              </a:cxn>
              <a:cxn ang="T163">
                <a:pos x="T86" y="T87"/>
              </a:cxn>
              <a:cxn ang="T164">
                <a:pos x="T88" y="T89"/>
              </a:cxn>
              <a:cxn ang="T165">
                <a:pos x="T90" y="T91"/>
              </a:cxn>
              <a:cxn ang="T166">
                <a:pos x="T92" y="T93"/>
              </a:cxn>
              <a:cxn ang="T167">
                <a:pos x="T94" y="T95"/>
              </a:cxn>
              <a:cxn ang="T168">
                <a:pos x="T96" y="T97"/>
              </a:cxn>
              <a:cxn ang="T169">
                <a:pos x="T98" y="T99"/>
              </a:cxn>
              <a:cxn ang="T170">
                <a:pos x="T100" y="T101"/>
              </a:cxn>
              <a:cxn ang="T171">
                <a:pos x="T102" y="T103"/>
              </a:cxn>
              <a:cxn ang="T172">
                <a:pos x="T104" y="T105"/>
              </a:cxn>
              <a:cxn ang="T173">
                <a:pos x="T106" y="T107"/>
              </a:cxn>
              <a:cxn ang="T174">
                <a:pos x="T108" y="T109"/>
              </a:cxn>
              <a:cxn ang="T175">
                <a:pos x="T110" y="T111"/>
              </a:cxn>
              <a:cxn ang="T176">
                <a:pos x="T112" y="T113"/>
              </a:cxn>
              <a:cxn ang="T177">
                <a:pos x="T114" y="T115"/>
              </a:cxn>
              <a:cxn ang="T178">
                <a:pos x="T116" y="T117"/>
              </a:cxn>
              <a:cxn ang="T179">
                <a:pos x="T118" y="T119"/>
              </a:cxn>
            </a:cxnLst>
            <a:rect l="T180" t="T181" r="T182" b="T183"/>
            <a:pathLst>
              <a:path w="6" h="708">
                <a:moveTo>
                  <a:pt x="0" y="706"/>
                </a:moveTo>
                <a:lnTo>
                  <a:pt x="0" y="661"/>
                </a:lnTo>
                <a:lnTo>
                  <a:pt x="0" y="659"/>
                </a:lnTo>
                <a:lnTo>
                  <a:pt x="2" y="659"/>
                </a:lnTo>
                <a:lnTo>
                  <a:pt x="4" y="659"/>
                </a:lnTo>
                <a:lnTo>
                  <a:pt x="6" y="661"/>
                </a:lnTo>
                <a:lnTo>
                  <a:pt x="6" y="706"/>
                </a:lnTo>
                <a:lnTo>
                  <a:pt x="4" y="708"/>
                </a:lnTo>
                <a:lnTo>
                  <a:pt x="2" y="708"/>
                </a:lnTo>
                <a:lnTo>
                  <a:pt x="0" y="708"/>
                </a:lnTo>
                <a:lnTo>
                  <a:pt x="0" y="706"/>
                </a:lnTo>
                <a:close/>
                <a:moveTo>
                  <a:pt x="0" y="630"/>
                </a:moveTo>
                <a:lnTo>
                  <a:pt x="0" y="587"/>
                </a:lnTo>
                <a:lnTo>
                  <a:pt x="0" y="585"/>
                </a:lnTo>
                <a:lnTo>
                  <a:pt x="2" y="583"/>
                </a:lnTo>
                <a:lnTo>
                  <a:pt x="4" y="585"/>
                </a:lnTo>
                <a:lnTo>
                  <a:pt x="6" y="587"/>
                </a:lnTo>
                <a:lnTo>
                  <a:pt x="6" y="630"/>
                </a:lnTo>
                <a:lnTo>
                  <a:pt x="4" y="632"/>
                </a:lnTo>
                <a:lnTo>
                  <a:pt x="2" y="634"/>
                </a:lnTo>
                <a:lnTo>
                  <a:pt x="0" y="632"/>
                </a:lnTo>
                <a:lnTo>
                  <a:pt x="0" y="630"/>
                </a:lnTo>
                <a:close/>
                <a:moveTo>
                  <a:pt x="0" y="556"/>
                </a:moveTo>
                <a:lnTo>
                  <a:pt x="0" y="513"/>
                </a:lnTo>
                <a:lnTo>
                  <a:pt x="0" y="509"/>
                </a:lnTo>
                <a:lnTo>
                  <a:pt x="2" y="509"/>
                </a:lnTo>
                <a:lnTo>
                  <a:pt x="4" y="509"/>
                </a:lnTo>
                <a:lnTo>
                  <a:pt x="6" y="513"/>
                </a:lnTo>
                <a:lnTo>
                  <a:pt x="6" y="556"/>
                </a:lnTo>
                <a:lnTo>
                  <a:pt x="4" y="558"/>
                </a:lnTo>
                <a:lnTo>
                  <a:pt x="2" y="560"/>
                </a:lnTo>
                <a:lnTo>
                  <a:pt x="0" y="558"/>
                </a:lnTo>
                <a:lnTo>
                  <a:pt x="0" y="556"/>
                </a:lnTo>
                <a:close/>
                <a:moveTo>
                  <a:pt x="0" y="482"/>
                </a:moveTo>
                <a:lnTo>
                  <a:pt x="0" y="437"/>
                </a:lnTo>
                <a:lnTo>
                  <a:pt x="0" y="435"/>
                </a:lnTo>
                <a:lnTo>
                  <a:pt x="2" y="435"/>
                </a:lnTo>
                <a:lnTo>
                  <a:pt x="4" y="435"/>
                </a:lnTo>
                <a:lnTo>
                  <a:pt x="6" y="437"/>
                </a:lnTo>
                <a:lnTo>
                  <a:pt x="6" y="482"/>
                </a:lnTo>
                <a:lnTo>
                  <a:pt x="4" y="484"/>
                </a:lnTo>
                <a:lnTo>
                  <a:pt x="2" y="484"/>
                </a:lnTo>
                <a:lnTo>
                  <a:pt x="0" y="484"/>
                </a:lnTo>
                <a:lnTo>
                  <a:pt x="0" y="482"/>
                </a:lnTo>
                <a:close/>
                <a:moveTo>
                  <a:pt x="0" y="406"/>
                </a:moveTo>
                <a:lnTo>
                  <a:pt x="0" y="363"/>
                </a:lnTo>
                <a:lnTo>
                  <a:pt x="0" y="361"/>
                </a:lnTo>
                <a:lnTo>
                  <a:pt x="2" y="359"/>
                </a:lnTo>
                <a:lnTo>
                  <a:pt x="4" y="361"/>
                </a:lnTo>
                <a:lnTo>
                  <a:pt x="6" y="363"/>
                </a:lnTo>
                <a:lnTo>
                  <a:pt x="6" y="406"/>
                </a:lnTo>
                <a:lnTo>
                  <a:pt x="4" y="408"/>
                </a:lnTo>
                <a:lnTo>
                  <a:pt x="2" y="409"/>
                </a:lnTo>
                <a:lnTo>
                  <a:pt x="0" y="408"/>
                </a:lnTo>
                <a:lnTo>
                  <a:pt x="0" y="406"/>
                </a:lnTo>
                <a:close/>
                <a:moveTo>
                  <a:pt x="0" y="331"/>
                </a:moveTo>
                <a:lnTo>
                  <a:pt x="0" y="287"/>
                </a:lnTo>
                <a:lnTo>
                  <a:pt x="0" y="285"/>
                </a:lnTo>
                <a:lnTo>
                  <a:pt x="2" y="285"/>
                </a:lnTo>
                <a:lnTo>
                  <a:pt x="4" y="285"/>
                </a:lnTo>
                <a:lnTo>
                  <a:pt x="6" y="287"/>
                </a:lnTo>
                <a:lnTo>
                  <a:pt x="6" y="331"/>
                </a:lnTo>
                <a:lnTo>
                  <a:pt x="4" y="333"/>
                </a:lnTo>
                <a:lnTo>
                  <a:pt x="2" y="333"/>
                </a:lnTo>
                <a:lnTo>
                  <a:pt x="0" y="333"/>
                </a:lnTo>
                <a:lnTo>
                  <a:pt x="0" y="331"/>
                </a:lnTo>
                <a:close/>
                <a:moveTo>
                  <a:pt x="0" y="255"/>
                </a:moveTo>
                <a:lnTo>
                  <a:pt x="0" y="213"/>
                </a:lnTo>
                <a:lnTo>
                  <a:pt x="0" y="211"/>
                </a:lnTo>
                <a:lnTo>
                  <a:pt x="2" y="209"/>
                </a:lnTo>
                <a:lnTo>
                  <a:pt x="4" y="211"/>
                </a:lnTo>
                <a:lnTo>
                  <a:pt x="6" y="213"/>
                </a:lnTo>
                <a:lnTo>
                  <a:pt x="6" y="255"/>
                </a:lnTo>
                <a:lnTo>
                  <a:pt x="4" y="257"/>
                </a:lnTo>
                <a:lnTo>
                  <a:pt x="2" y="259"/>
                </a:lnTo>
                <a:lnTo>
                  <a:pt x="0" y="257"/>
                </a:lnTo>
                <a:lnTo>
                  <a:pt x="0" y="255"/>
                </a:lnTo>
                <a:close/>
                <a:moveTo>
                  <a:pt x="0" y="181"/>
                </a:moveTo>
                <a:lnTo>
                  <a:pt x="0" y="138"/>
                </a:lnTo>
                <a:lnTo>
                  <a:pt x="0" y="135"/>
                </a:lnTo>
                <a:lnTo>
                  <a:pt x="2" y="135"/>
                </a:lnTo>
                <a:lnTo>
                  <a:pt x="4" y="135"/>
                </a:lnTo>
                <a:lnTo>
                  <a:pt x="6" y="138"/>
                </a:lnTo>
                <a:lnTo>
                  <a:pt x="6" y="181"/>
                </a:lnTo>
                <a:lnTo>
                  <a:pt x="4" y="183"/>
                </a:lnTo>
                <a:lnTo>
                  <a:pt x="2" y="185"/>
                </a:lnTo>
                <a:lnTo>
                  <a:pt x="0" y="183"/>
                </a:lnTo>
                <a:lnTo>
                  <a:pt x="0" y="181"/>
                </a:lnTo>
                <a:close/>
                <a:moveTo>
                  <a:pt x="0" y="107"/>
                </a:moveTo>
                <a:lnTo>
                  <a:pt x="0" y="62"/>
                </a:lnTo>
                <a:lnTo>
                  <a:pt x="0" y="60"/>
                </a:lnTo>
                <a:lnTo>
                  <a:pt x="2" y="60"/>
                </a:lnTo>
                <a:lnTo>
                  <a:pt x="4" y="60"/>
                </a:lnTo>
                <a:lnTo>
                  <a:pt x="6" y="62"/>
                </a:lnTo>
                <a:lnTo>
                  <a:pt x="6" y="107"/>
                </a:lnTo>
                <a:lnTo>
                  <a:pt x="4" y="109"/>
                </a:lnTo>
                <a:lnTo>
                  <a:pt x="2" y="109"/>
                </a:lnTo>
                <a:lnTo>
                  <a:pt x="0" y="109"/>
                </a:lnTo>
                <a:lnTo>
                  <a:pt x="0" y="107"/>
                </a:lnTo>
                <a:close/>
                <a:moveTo>
                  <a:pt x="0" y="31"/>
                </a:moveTo>
                <a:lnTo>
                  <a:pt x="0" y="4"/>
                </a:lnTo>
                <a:lnTo>
                  <a:pt x="0" y="2"/>
                </a:lnTo>
                <a:lnTo>
                  <a:pt x="2" y="0"/>
                </a:lnTo>
                <a:lnTo>
                  <a:pt x="4" y="2"/>
                </a:lnTo>
                <a:lnTo>
                  <a:pt x="6" y="4"/>
                </a:lnTo>
                <a:lnTo>
                  <a:pt x="6" y="31"/>
                </a:lnTo>
                <a:lnTo>
                  <a:pt x="4" y="33"/>
                </a:lnTo>
                <a:lnTo>
                  <a:pt x="2" y="35"/>
                </a:lnTo>
                <a:lnTo>
                  <a:pt x="0" y="33"/>
                </a:lnTo>
                <a:lnTo>
                  <a:pt x="0" y="31"/>
                </a:lnTo>
                <a:close/>
              </a:path>
            </a:pathLst>
          </a:custGeom>
          <a:solidFill>
            <a:srgbClr val="000000"/>
          </a:solidFill>
          <a:ln w="1588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89121" name="Rectangle 33"/>
          <p:cNvSpPr>
            <a:spLocks noChangeArrowheads="1"/>
          </p:cNvSpPr>
          <p:nvPr/>
        </p:nvSpPr>
        <p:spPr bwMode="auto">
          <a:xfrm>
            <a:off x="4497388" y="4586288"/>
            <a:ext cx="696912" cy="10668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89122" name="Rectangle 34"/>
          <p:cNvSpPr>
            <a:spLocks noChangeArrowheads="1"/>
          </p:cNvSpPr>
          <p:nvPr/>
        </p:nvSpPr>
        <p:spPr bwMode="auto">
          <a:xfrm>
            <a:off x="4497388" y="4586288"/>
            <a:ext cx="696912" cy="1066800"/>
          </a:xfrm>
          <a:prstGeom prst="rect">
            <a:avLst/>
          </a:prstGeom>
          <a:noFill/>
          <a:ln w="4763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89123" name="Rectangle 35"/>
          <p:cNvSpPr>
            <a:spLocks noChangeArrowheads="1"/>
          </p:cNvSpPr>
          <p:nvPr/>
        </p:nvSpPr>
        <p:spPr bwMode="auto">
          <a:xfrm>
            <a:off x="3529013" y="2944813"/>
            <a:ext cx="785812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19075" indent="-219075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000" b="1"/>
              <a:t>LOADBUS</a:t>
            </a:r>
            <a:endParaRPr lang="en-US" altLang="en-US" b="1"/>
          </a:p>
        </p:txBody>
      </p:sp>
      <p:sp>
        <p:nvSpPr>
          <p:cNvPr id="89124" name="Line 36"/>
          <p:cNvSpPr>
            <a:spLocks noChangeShapeType="1"/>
          </p:cNvSpPr>
          <p:nvPr/>
        </p:nvSpPr>
        <p:spPr bwMode="auto">
          <a:xfrm>
            <a:off x="3938588" y="4864100"/>
            <a:ext cx="558800" cy="0"/>
          </a:xfrm>
          <a:prstGeom prst="line">
            <a:avLst/>
          </a:prstGeom>
          <a:noFill/>
          <a:ln w="476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9125" name="Line 37"/>
          <p:cNvSpPr>
            <a:spLocks noChangeShapeType="1"/>
          </p:cNvSpPr>
          <p:nvPr/>
        </p:nvSpPr>
        <p:spPr bwMode="auto">
          <a:xfrm>
            <a:off x="3938588" y="5095875"/>
            <a:ext cx="558800" cy="0"/>
          </a:xfrm>
          <a:prstGeom prst="line">
            <a:avLst/>
          </a:prstGeom>
          <a:noFill/>
          <a:ln w="476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9126" name="Line 38"/>
          <p:cNvSpPr>
            <a:spLocks noChangeShapeType="1"/>
          </p:cNvSpPr>
          <p:nvPr/>
        </p:nvSpPr>
        <p:spPr bwMode="auto">
          <a:xfrm>
            <a:off x="3938588" y="5327650"/>
            <a:ext cx="558800" cy="0"/>
          </a:xfrm>
          <a:prstGeom prst="line">
            <a:avLst/>
          </a:prstGeom>
          <a:noFill/>
          <a:ln w="476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9127" name="Line 39"/>
          <p:cNvSpPr>
            <a:spLocks noChangeShapeType="1"/>
          </p:cNvSpPr>
          <p:nvPr/>
        </p:nvSpPr>
        <p:spPr bwMode="auto">
          <a:xfrm>
            <a:off x="3938588" y="5561013"/>
            <a:ext cx="558800" cy="0"/>
          </a:xfrm>
          <a:prstGeom prst="line">
            <a:avLst/>
          </a:prstGeom>
          <a:noFill/>
          <a:ln w="476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9128" name="Rectangle 40"/>
          <p:cNvSpPr>
            <a:spLocks noChangeArrowheads="1"/>
          </p:cNvSpPr>
          <p:nvPr/>
        </p:nvSpPr>
        <p:spPr bwMode="auto">
          <a:xfrm>
            <a:off x="4675188" y="4652963"/>
            <a:ext cx="360362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marL="219075" indent="-219075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000" b="1"/>
              <a:t>LOAD</a:t>
            </a:r>
            <a:endParaRPr lang="en-US" altLang="en-US" b="1"/>
          </a:p>
        </p:txBody>
      </p:sp>
    </p:spTree>
    <p:extLst>
      <p:ext uri="{BB962C8B-B14F-4D97-AF65-F5344CB8AC3E}">
        <p14:creationId xmlns:p14="http://schemas.microsoft.com/office/powerpoint/2010/main" val="182636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AutoShape 2"/>
          <p:cNvSpPr>
            <a:spLocks noChangeArrowheads="1"/>
          </p:cNvSpPr>
          <p:nvPr/>
        </p:nvSpPr>
        <p:spPr bwMode="auto">
          <a:xfrm>
            <a:off x="381000" y="1371600"/>
            <a:ext cx="8382000" cy="4191000"/>
          </a:xfrm>
          <a:prstGeom prst="roundRect">
            <a:avLst>
              <a:gd name="adj" fmla="val 16667"/>
            </a:avLst>
          </a:prstGeom>
          <a:solidFill>
            <a:srgbClr val="FFFFCC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2052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Typical European Style System</a:t>
            </a:r>
          </a:p>
        </p:txBody>
      </p:sp>
      <p:sp>
        <p:nvSpPr>
          <p:cNvPr id="2053" name="Rectangle 4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altLang="en-US" smtClean="0">
                <a:latin typeface="Arial Black" panose="020B0A04020102020204" pitchFamily="34" charset="0"/>
              </a:rPr>
              <a:t>3-wire unigrounded primary</a:t>
            </a:r>
          </a:p>
        </p:txBody>
      </p:sp>
      <p:graphicFrame>
        <p:nvGraphicFramePr>
          <p:cNvPr id="2050" name="Object 2"/>
          <p:cNvGraphicFramePr>
            <a:graphicFrameLocks noChangeAspect="1"/>
          </p:cNvGraphicFramePr>
          <p:nvPr/>
        </p:nvGraphicFramePr>
        <p:xfrm>
          <a:off x="1524000" y="2667000"/>
          <a:ext cx="5449888" cy="2587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1" name="Document" r:id="rId4" imgW="5448960" imgH="2586960" progId="Word.Document.8">
                  <p:embed/>
                </p:oleObj>
              </mc:Choice>
              <mc:Fallback>
                <p:oleObj name="Document" r:id="rId4" imgW="5448960" imgH="2586960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0" y="2667000"/>
                        <a:ext cx="5449888" cy="2587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54" name="Text Box 6"/>
          <p:cNvSpPr txBox="1">
            <a:spLocks noChangeArrowheads="1"/>
          </p:cNvSpPr>
          <p:nvPr/>
        </p:nvSpPr>
        <p:spPr bwMode="auto">
          <a:xfrm>
            <a:off x="1431925" y="4545013"/>
            <a:ext cx="4314825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 algn="l">
              <a:spcBef>
                <a:spcPct val="0"/>
              </a:spcBef>
            </a:pPr>
            <a:r>
              <a:rPr lang="en-US" altLang="en-US" sz="2400">
                <a:solidFill>
                  <a:schemeClr val="tx1"/>
                </a:solidFill>
                <a:latin typeface="Arial Black" panose="020B0A04020102020204" pitchFamily="34" charset="0"/>
              </a:rPr>
              <a:t>Three-phase throughout,</a:t>
            </a:r>
          </a:p>
          <a:p>
            <a:pPr algn="l">
              <a:spcBef>
                <a:spcPct val="0"/>
              </a:spcBef>
            </a:pPr>
            <a:r>
              <a:rPr lang="en-US" altLang="en-US" sz="2400">
                <a:solidFill>
                  <a:schemeClr val="tx1"/>
                </a:solidFill>
                <a:latin typeface="Arial Black" panose="020B0A04020102020204" pitchFamily="34" charset="0"/>
              </a:rPr>
              <a:t>including secondary (LV)</a:t>
            </a:r>
          </a:p>
        </p:txBody>
      </p:sp>
    </p:spTree>
    <p:extLst>
      <p:ext uri="{BB962C8B-B14F-4D97-AF65-F5344CB8AC3E}">
        <p14:creationId xmlns:p14="http://schemas.microsoft.com/office/powerpoint/2010/main" val="2522879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Specifying Bus Connections</a:t>
            </a:r>
          </a:p>
        </p:txBody>
      </p:sp>
      <p:sp>
        <p:nvSpPr>
          <p:cNvPr id="901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41588" y="1416050"/>
            <a:ext cx="6142037" cy="4935538"/>
          </a:xfrm>
        </p:spPr>
        <p:txBody>
          <a:bodyPr/>
          <a:lstStyle/>
          <a:p>
            <a:pPr eaLnBrk="1" hangingPunct="1">
              <a:buFontTx/>
              <a:buNone/>
            </a:pPr>
            <a:endParaRPr lang="en-US" altLang="en-US" smtClean="0"/>
          </a:p>
          <a:p>
            <a:pPr eaLnBrk="1" hangingPunct="1"/>
            <a:r>
              <a:rPr lang="en-US" altLang="en-US" sz="3200" smtClean="0"/>
              <a:t>Explicit</a:t>
            </a:r>
          </a:p>
          <a:p>
            <a:pPr lvl="1" eaLnBrk="1" hangingPunct="1"/>
            <a:r>
              <a:rPr lang="en-US" altLang="en-US" sz="2000" b="1" smtClean="0">
                <a:solidFill>
                  <a:schemeClr val="tx2"/>
                </a:solidFill>
              </a:rPr>
              <a:t>New Load.LOAD1 Bus1=LOADBUS.1.2.3.0</a:t>
            </a:r>
          </a:p>
          <a:p>
            <a:pPr lvl="3" eaLnBrk="1" hangingPunct="1"/>
            <a:r>
              <a:rPr lang="en-US" altLang="en-US" smtClean="0"/>
              <a:t>Explicitly defines which node</a:t>
            </a:r>
            <a:r>
              <a:rPr lang="en-US" altLang="en-US" sz="3200" smtClean="0"/>
              <a:t> </a:t>
            </a:r>
          </a:p>
          <a:p>
            <a:pPr lvl="1" eaLnBrk="1" hangingPunct="1"/>
            <a:r>
              <a:rPr lang="en-US" altLang="en-US" sz="2000" b="1" smtClean="0">
                <a:solidFill>
                  <a:schemeClr val="tx2"/>
                </a:solidFill>
              </a:rPr>
              <a:t>New Load.1-PHASELOAD Phases=1 Bus1=LOADBUS.2.0</a:t>
            </a:r>
          </a:p>
          <a:p>
            <a:pPr lvl="3" eaLnBrk="1" hangingPunct="1"/>
            <a:r>
              <a:rPr lang="en-US" altLang="en-US" smtClean="0"/>
              <a:t>Connects 1-phase load to </a:t>
            </a:r>
            <a:br>
              <a:rPr lang="en-US" altLang="en-US" smtClean="0"/>
            </a:br>
            <a:r>
              <a:rPr lang="en-US" altLang="en-US" smtClean="0"/>
              <a:t>Node 2 and ground</a:t>
            </a:r>
          </a:p>
          <a:p>
            <a:pPr lvl="1" eaLnBrk="1" hangingPunct="1">
              <a:buFontTx/>
              <a:buNone/>
            </a:pPr>
            <a:endParaRPr lang="en-US" altLang="en-US" sz="3200" smtClean="0"/>
          </a:p>
        </p:txBody>
      </p:sp>
      <p:pic>
        <p:nvPicPr>
          <p:cNvPr id="90116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263" y="1757363"/>
            <a:ext cx="2205037" cy="3897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0117" name="Text Box 5"/>
          <p:cNvSpPr txBox="1">
            <a:spLocks noChangeArrowheads="1"/>
          </p:cNvSpPr>
          <p:nvPr/>
        </p:nvSpPr>
        <p:spPr bwMode="auto">
          <a:xfrm>
            <a:off x="285750" y="5919788"/>
            <a:ext cx="252571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19075" indent="-219075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/>
              <a:t>1-Phase Load Example</a:t>
            </a:r>
          </a:p>
        </p:txBody>
      </p:sp>
      <p:sp>
        <p:nvSpPr>
          <p:cNvPr id="90118" name="Line 6"/>
          <p:cNvSpPr>
            <a:spLocks noChangeShapeType="1"/>
          </p:cNvSpPr>
          <p:nvPr/>
        </p:nvSpPr>
        <p:spPr bwMode="auto">
          <a:xfrm flipH="1">
            <a:off x="2212975" y="3894138"/>
            <a:ext cx="738188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577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Specifying Bus Connections</a:t>
            </a:r>
          </a:p>
        </p:txBody>
      </p:sp>
      <p:sp>
        <p:nvSpPr>
          <p:cNvPr id="911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z="3200" smtClean="0"/>
              <a:t>Default Bus templates </a:t>
            </a:r>
          </a:p>
          <a:p>
            <a:pPr lvl="2" eaLnBrk="1" hangingPunct="1"/>
            <a:r>
              <a:rPr lang="en-US" altLang="en-US" smtClean="0"/>
              <a:t>Node connections assumed if not explicitly declared</a:t>
            </a:r>
          </a:p>
          <a:p>
            <a:pPr lvl="1" eaLnBrk="1" hangingPunct="1"/>
            <a:r>
              <a:rPr lang="en-US" altLang="en-US" sz="3200" smtClean="0"/>
              <a:t>Element declared Phases=1</a:t>
            </a:r>
          </a:p>
          <a:p>
            <a:pPr lvl="2" eaLnBrk="1" hangingPunct="1"/>
            <a:r>
              <a:rPr lang="en-US" altLang="en-US" sz="3200" b="1" smtClean="0">
                <a:solidFill>
                  <a:schemeClr val="tx2"/>
                </a:solidFill>
              </a:rPr>
              <a:t>… </a:t>
            </a:r>
            <a:r>
              <a:rPr lang="en-US" altLang="en-US" sz="2000" b="1" smtClean="0">
                <a:solidFill>
                  <a:schemeClr val="tx2"/>
                </a:solidFill>
              </a:rPr>
              <a:t>LOADBUS.1.0.0.0.0.0.0.0.0.0.</a:t>
            </a:r>
            <a:r>
              <a:rPr lang="en-US" altLang="en-US" sz="3200" smtClean="0"/>
              <a:t> …</a:t>
            </a:r>
          </a:p>
          <a:p>
            <a:pPr lvl="1" eaLnBrk="1" hangingPunct="1"/>
            <a:r>
              <a:rPr lang="en-US" altLang="en-US" sz="3200" smtClean="0"/>
              <a:t>Element declared Phases=2</a:t>
            </a:r>
          </a:p>
          <a:p>
            <a:pPr lvl="2" eaLnBrk="1" hangingPunct="1"/>
            <a:r>
              <a:rPr lang="en-US" altLang="en-US" sz="3200" b="1" smtClean="0">
                <a:solidFill>
                  <a:schemeClr val="tx2"/>
                </a:solidFill>
              </a:rPr>
              <a:t>… </a:t>
            </a:r>
            <a:r>
              <a:rPr lang="en-US" altLang="en-US" sz="2000" b="1" smtClean="0">
                <a:solidFill>
                  <a:schemeClr val="tx2"/>
                </a:solidFill>
              </a:rPr>
              <a:t>LOADBUS.1.2.0.0.0.0.0.0.0.0.</a:t>
            </a:r>
            <a:r>
              <a:rPr lang="en-US" altLang="en-US" sz="3200" smtClean="0"/>
              <a:t> …</a:t>
            </a:r>
          </a:p>
          <a:p>
            <a:pPr lvl="1" eaLnBrk="1" hangingPunct="1"/>
            <a:r>
              <a:rPr lang="en-US" altLang="en-US" sz="3200" smtClean="0"/>
              <a:t>Element declared Phases=3</a:t>
            </a:r>
          </a:p>
          <a:p>
            <a:pPr lvl="2" eaLnBrk="1" hangingPunct="1"/>
            <a:r>
              <a:rPr lang="en-US" altLang="en-US" sz="3200" b="1" smtClean="0">
                <a:solidFill>
                  <a:schemeClr val="tx2"/>
                </a:solidFill>
              </a:rPr>
              <a:t>… </a:t>
            </a:r>
            <a:r>
              <a:rPr lang="en-US" altLang="en-US" sz="2000" b="1" smtClean="0">
                <a:solidFill>
                  <a:schemeClr val="tx2"/>
                </a:solidFill>
              </a:rPr>
              <a:t>LOADBUS.1.2.3.0.0.0.0.0.0.0.</a:t>
            </a:r>
            <a:r>
              <a:rPr lang="en-US" altLang="en-US" sz="3200" smtClean="0"/>
              <a:t> …</a:t>
            </a:r>
          </a:p>
        </p:txBody>
      </p:sp>
    </p:spTree>
    <p:extLst>
      <p:ext uri="{BB962C8B-B14F-4D97-AF65-F5344CB8AC3E}">
        <p14:creationId xmlns:p14="http://schemas.microsoft.com/office/powerpoint/2010/main" val="414863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Specifying Bus Connections</a:t>
            </a:r>
          </a:p>
        </p:txBody>
      </p:sp>
      <p:sp>
        <p:nvSpPr>
          <p:cNvPr id="921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lvl="1" eaLnBrk="1" hangingPunct="1">
              <a:buFontTx/>
              <a:buNone/>
            </a:pPr>
            <a:r>
              <a:rPr lang="en-US" altLang="en-US" sz="3200" dirty="0" smtClean="0"/>
              <a:t>Ungrounded-Wye Specification</a:t>
            </a:r>
          </a:p>
          <a:p>
            <a:pPr lvl="1" eaLnBrk="1" hangingPunct="1"/>
            <a:r>
              <a:rPr lang="en-US" altLang="en-US" sz="2000" b="1" dirty="0" smtClean="0">
                <a:solidFill>
                  <a:schemeClr val="tx2"/>
                </a:solidFill>
              </a:rPr>
              <a:t>Bus1=LOADBUS.1.2.3.4 </a:t>
            </a:r>
            <a:r>
              <a:rPr lang="en-US" altLang="en-US" sz="2000" b="1" dirty="0" smtClean="0"/>
              <a:t>  </a:t>
            </a:r>
            <a:r>
              <a:rPr lang="en-US" altLang="en-US" sz="2000" b="1" dirty="0" smtClean="0">
                <a:latin typeface="Courier New" panose="02070309020205020404" pitchFamily="49" charset="0"/>
              </a:rPr>
              <a:t> </a:t>
            </a:r>
            <a:r>
              <a:rPr lang="en-US" altLang="en-US" sz="2000" dirty="0" smtClean="0"/>
              <a:t>(or some other unused Node number)</a:t>
            </a:r>
            <a:endParaRPr lang="en-US" altLang="en-US" sz="3200" dirty="0" smtClean="0"/>
          </a:p>
          <a:p>
            <a:pPr lvl="1" eaLnBrk="1" hangingPunct="1"/>
            <a:endParaRPr lang="en-US" altLang="en-US" sz="3200" dirty="0" smtClean="0"/>
          </a:p>
        </p:txBody>
      </p:sp>
      <p:sp>
        <p:nvSpPr>
          <p:cNvPr id="92164" name="Oval 4"/>
          <p:cNvSpPr>
            <a:spLocks noChangeArrowheads="1"/>
          </p:cNvSpPr>
          <p:nvPr/>
        </p:nvSpPr>
        <p:spPr bwMode="auto">
          <a:xfrm>
            <a:off x="3552825" y="1584325"/>
            <a:ext cx="341313" cy="374650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pic>
        <p:nvPicPr>
          <p:cNvPr id="92165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8288" y="2532063"/>
            <a:ext cx="2233612" cy="4065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166" name="Line 6"/>
          <p:cNvSpPr>
            <a:spLocks noChangeShapeType="1"/>
          </p:cNvSpPr>
          <p:nvPr/>
        </p:nvSpPr>
        <p:spPr bwMode="auto">
          <a:xfrm flipH="1">
            <a:off x="4651375" y="3235325"/>
            <a:ext cx="1601788" cy="11985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endParaRPr lang="en-US"/>
          </a:p>
        </p:txBody>
      </p:sp>
      <p:sp>
        <p:nvSpPr>
          <p:cNvPr id="92167" name="Text Box 7"/>
          <p:cNvSpPr txBox="1">
            <a:spLocks noChangeArrowheads="1"/>
          </p:cNvSpPr>
          <p:nvPr/>
        </p:nvSpPr>
        <p:spPr bwMode="auto">
          <a:xfrm>
            <a:off x="6311900" y="2949575"/>
            <a:ext cx="2644775" cy="119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800"/>
              <a:t>Voltage at this Node is explicitly computed </a:t>
            </a:r>
            <a:br>
              <a:rPr lang="en-US" altLang="en-US" sz="1800"/>
            </a:br>
            <a:r>
              <a:rPr lang="en-US" altLang="en-US" sz="1800"/>
              <a:t>(just like any other Node)</a:t>
            </a:r>
          </a:p>
        </p:txBody>
      </p:sp>
    </p:spTree>
    <p:extLst>
      <p:ext uri="{BB962C8B-B14F-4D97-AF65-F5344CB8AC3E}">
        <p14:creationId xmlns:p14="http://schemas.microsoft.com/office/powerpoint/2010/main" val="1039944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650875" y="204788"/>
            <a:ext cx="8226425" cy="914400"/>
          </a:xfrm>
        </p:spPr>
        <p:txBody>
          <a:bodyPr/>
          <a:lstStyle/>
          <a:p>
            <a:pPr eaLnBrk="1" hangingPunct="1"/>
            <a:r>
              <a:rPr lang="en-US" altLang="en-US" smtClean="0"/>
              <a:t>Possible Gotcha: Specifying Two Ungrounded-Wye Capacitors on Same Bus</a:t>
            </a:r>
          </a:p>
        </p:txBody>
      </p:sp>
      <p:pic>
        <p:nvPicPr>
          <p:cNvPr id="9318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3925" y="1344613"/>
            <a:ext cx="2425700" cy="4933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3188" name="Text Box 4"/>
          <p:cNvSpPr txBox="1">
            <a:spLocks noChangeArrowheads="1"/>
          </p:cNvSpPr>
          <p:nvPr/>
        </p:nvSpPr>
        <p:spPr bwMode="auto">
          <a:xfrm>
            <a:off x="5243513" y="5221288"/>
            <a:ext cx="3735387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19075" indent="-219075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b="1"/>
              <a:t>…  Bus1=MyBus  Bus2=MyBus.4.4.4</a:t>
            </a:r>
          </a:p>
        </p:txBody>
      </p:sp>
      <p:sp>
        <p:nvSpPr>
          <p:cNvPr id="93189" name="Text Box 5"/>
          <p:cNvSpPr txBox="1">
            <a:spLocks noChangeArrowheads="1"/>
          </p:cNvSpPr>
          <p:nvPr/>
        </p:nvSpPr>
        <p:spPr bwMode="auto">
          <a:xfrm>
            <a:off x="0" y="2355850"/>
            <a:ext cx="4395788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19075" indent="-219075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b="1"/>
              <a:t>…  Bus1=MyBus.1.2.3  Bus2=MyBus.5.5.5</a:t>
            </a:r>
          </a:p>
        </p:txBody>
      </p:sp>
      <p:sp>
        <p:nvSpPr>
          <p:cNvPr id="93190" name="Text Box 6"/>
          <p:cNvSpPr txBox="1">
            <a:spLocks noChangeArrowheads="1"/>
          </p:cNvSpPr>
          <p:nvPr/>
        </p:nvSpPr>
        <p:spPr bwMode="auto">
          <a:xfrm>
            <a:off x="3457575" y="1363663"/>
            <a:ext cx="3735388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19075" indent="-219075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b="1"/>
              <a:t>MyBus</a:t>
            </a:r>
          </a:p>
        </p:txBody>
      </p:sp>
      <p:sp>
        <p:nvSpPr>
          <p:cNvPr id="93191" name="Text Box 7"/>
          <p:cNvSpPr txBox="1">
            <a:spLocks noChangeArrowheads="1"/>
          </p:cNvSpPr>
          <p:nvPr/>
        </p:nvSpPr>
        <p:spPr bwMode="auto">
          <a:xfrm>
            <a:off x="5838825" y="2266950"/>
            <a:ext cx="2854325" cy="82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b="1"/>
              <a:t>Neutrals are not connected to each other in this specification!</a:t>
            </a:r>
          </a:p>
        </p:txBody>
      </p:sp>
      <p:sp>
        <p:nvSpPr>
          <p:cNvPr id="93192" name="Line 8"/>
          <p:cNvSpPr>
            <a:spLocks noChangeShapeType="1"/>
          </p:cNvSpPr>
          <p:nvPr/>
        </p:nvSpPr>
        <p:spPr bwMode="auto">
          <a:xfrm flipH="1">
            <a:off x="4879975" y="2457450"/>
            <a:ext cx="981075" cy="4508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endParaRPr lang="en-US"/>
          </a:p>
        </p:txBody>
      </p:sp>
      <p:sp>
        <p:nvSpPr>
          <p:cNvPr id="93193" name="Line 9"/>
          <p:cNvSpPr>
            <a:spLocks noChangeShapeType="1"/>
          </p:cNvSpPr>
          <p:nvPr/>
        </p:nvSpPr>
        <p:spPr bwMode="auto">
          <a:xfrm flipH="1">
            <a:off x="4781550" y="2589213"/>
            <a:ext cx="1079500" cy="9699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158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Circuit Element Conductors are Connected to the Nodes of Buses</a:t>
            </a:r>
          </a:p>
        </p:txBody>
      </p:sp>
      <p:pic>
        <p:nvPicPr>
          <p:cNvPr id="9421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2366963"/>
            <a:ext cx="3962400" cy="177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4212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366963"/>
            <a:ext cx="3960813" cy="177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4213" name="Rectangle 5"/>
          <p:cNvSpPr>
            <a:spLocks noChangeArrowheads="1"/>
          </p:cNvSpPr>
          <p:nvPr/>
        </p:nvSpPr>
        <p:spPr bwMode="auto">
          <a:xfrm>
            <a:off x="4495800" y="2438400"/>
            <a:ext cx="381000" cy="2362200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94214" name="Oval 6"/>
          <p:cNvSpPr>
            <a:spLocks noChangeArrowheads="1"/>
          </p:cNvSpPr>
          <p:nvPr/>
        </p:nvSpPr>
        <p:spPr bwMode="auto">
          <a:xfrm>
            <a:off x="4648200" y="2895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94215" name="Oval 7"/>
          <p:cNvSpPr>
            <a:spLocks noChangeArrowheads="1"/>
          </p:cNvSpPr>
          <p:nvPr/>
        </p:nvSpPr>
        <p:spPr bwMode="auto">
          <a:xfrm>
            <a:off x="4648200" y="3200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94216" name="Oval 8"/>
          <p:cNvSpPr>
            <a:spLocks noChangeArrowheads="1"/>
          </p:cNvSpPr>
          <p:nvPr/>
        </p:nvSpPr>
        <p:spPr bwMode="auto">
          <a:xfrm>
            <a:off x="4648200" y="348615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94217" name="Oval 9"/>
          <p:cNvSpPr>
            <a:spLocks noChangeArrowheads="1"/>
          </p:cNvSpPr>
          <p:nvPr/>
        </p:nvSpPr>
        <p:spPr bwMode="auto">
          <a:xfrm>
            <a:off x="4648200" y="4343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94218" name="Line 10"/>
          <p:cNvSpPr>
            <a:spLocks noChangeShapeType="1"/>
          </p:cNvSpPr>
          <p:nvPr/>
        </p:nvSpPr>
        <p:spPr bwMode="auto">
          <a:xfrm flipV="1">
            <a:off x="4295775" y="3248025"/>
            <a:ext cx="4064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endParaRPr lang="en-US"/>
          </a:p>
        </p:txBody>
      </p:sp>
      <p:sp>
        <p:nvSpPr>
          <p:cNvPr id="94219" name="Line 11"/>
          <p:cNvSpPr>
            <a:spLocks noChangeShapeType="1"/>
          </p:cNvSpPr>
          <p:nvPr/>
        </p:nvSpPr>
        <p:spPr bwMode="auto">
          <a:xfrm>
            <a:off x="4314825" y="3267075"/>
            <a:ext cx="368300" cy="2381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endParaRPr lang="en-US"/>
          </a:p>
        </p:txBody>
      </p:sp>
      <p:sp>
        <p:nvSpPr>
          <p:cNvPr id="94220" name="Line 12"/>
          <p:cNvSpPr>
            <a:spLocks noChangeShapeType="1"/>
          </p:cNvSpPr>
          <p:nvPr/>
        </p:nvSpPr>
        <p:spPr bwMode="auto">
          <a:xfrm flipV="1">
            <a:off x="4308475" y="2930525"/>
            <a:ext cx="384175" cy="63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endParaRPr lang="en-US"/>
          </a:p>
        </p:txBody>
      </p:sp>
      <p:sp>
        <p:nvSpPr>
          <p:cNvPr id="94221" name="Line 13"/>
          <p:cNvSpPr>
            <a:spLocks noChangeShapeType="1"/>
          </p:cNvSpPr>
          <p:nvPr/>
        </p:nvSpPr>
        <p:spPr bwMode="auto">
          <a:xfrm>
            <a:off x="4695825" y="3511550"/>
            <a:ext cx="393700" cy="317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endParaRPr lang="en-US"/>
          </a:p>
        </p:txBody>
      </p:sp>
      <p:sp>
        <p:nvSpPr>
          <p:cNvPr id="94222" name="Line 14"/>
          <p:cNvSpPr>
            <a:spLocks noChangeShapeType="1"/>
          </p:cNvSpPr>
          <p:nvPr/>
        </p:nvSpPr>
        <p:spPr bwMode="auto">
          <a:xfrm>
            <a:off x="4314825" y="3981450"/>
            <a:ext cx="368300" cy="3841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endParaRPr lang="en-US"/>
          </a:p>
        </p:txBody>
      </p:sp>
      <p:sp>
        <p:nvSpPr>
          <p:cNvPr id="94223" name="Line 15"/>
          <p:cNvSpPr>
            <a:spLocks noChangeShapeType="1"/>
          </p:cNvSpPr>
          <p:nvPr/>
        </p:nvSpPr>
        <p:spPr bwMode="auto">
          <a:xfrm flipH="1">
            <a:off x="4686300" y="3987800"/>
            <a:ext cx="403225" cy="393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endParaRPr lang="en-US"/>
          </a:p>
        </p:txBody>
      </p:sp>
      <p:sp>
        <p:nvSpPr>
          <p:cNvPr id="94224" name="Line 16"/>
          <p:cNvSpPr>
            <a:spLocks noChangeShapeType="1"/>
          </p:cNvSpPr>
          <p:nvPr/>
        </p:nvSpPr>
        <p:spPr bwMode="auto">
          <a:xfrm flipH="1" flipV="1">
            <a:off x="4695825" y="2927350"/>
            <a:ext cx="40640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endParaRPr lang="en-US"/>
          </a:p>
        </p:txBody>
      </p:sp>
      <p:sp>
        <p:nvSpPr>
          <p:cNvPr id="94225" name="Line 17"/>
          <p:cNvSpPr>
            <a:spLocks noChangeShapeType="1"/>
          </p:cNvSpPr>
          <p:nvPr/>
        </p:nvSpPr>
        <p:spPr bwMode="auto">
          <a:xfrm flipH="1" flipV="1">
            <a:off x="4686300" y="3235325"/>
            <a:ext cx="403225" cy="38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endParaRPr lang="en-US"/>
          </a:p>
        </p:txBody>
      </p:sp>
      <p:sp>
        <p:nvSpPr>
          <p:cNvPr id="94226" name="Text Box 18"/>
          <p:cNvSpPr txBox="1">
            <a:spLocks noChangeArrowheads="1"/>
          </p:cNvSpPr>
          <p:nvPr/>
        </p:nvSpPr>
        <p:spPr bwMode="auto">
          <a:xfrm>
            <a:off x="4298950" y="2079625"/>
            <a:ext cx="10128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19075" indent="-219075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b="1"/>
              <a:t>MyBus</a:t>
            </a:r>
          </a:p>
        </p:txBody>
      </p:sp>
      <p:sp>
        <p:nvSpPr>
          <p:cNvPr id="94227" name="Line 19"/>
          <p:cNvSpPr>
            <a:spLocks noChangeShapeType="1"/>
          </p:cNvSpPr>
          <p:nvPr/>
        </p:nvSpPr>
        <p:spPr bwMode="auto">
          <a:xfrm>
            <a:off x="4679950" y="4387850"/>
            <a:ext cx="0" cy="774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endParaRPr lang="en-US"/>
          </a:p>
        </p:txBody>
      </p:sp>
      <p:sp>
        <p:nvSpPr>
          <p:cNvPr id="94228" name="Line 20"/>
          <p:cNvSpPr>
            <a:spLocks noChangeShapeType="1"/>
          </p:cNvSpPr>
          <p:nvPr/>
        </p:nvSpPr>
        <p:spPr bwMode="auto">
          <a:xfrm>
            <a:off x="4508500" y="5168900"/>
            <a:ext cx="3619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endParaRPr lang="en-US"/>
          </a:p>
        </p:txBody>
      </p:sp>
      <p:sp>
        <p:nvSpPr>
          <p:cNvPr id="94229" name="Line 21"/>
          <p:cNvSpPr>
            <a:spLocks noChangeShapeType="1"/>
          </p:cNvSpPr>
          <p:nvPr/>
        </p:nvSpPr>
        <p:spPr bwMode="auto">
          <a:xfrm>
            <a:off x="4610100" y="5222875"/>
            <a:ext cx="1905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endParaRPr lang="en-US"/>
          </a:p>
        </p:txBody>
      </p:sp>
      <p:sp>
        <p:nvSpPr>
          <p:cNvPr id="94230" name="Line 22"/>
          <p:cNvSpPr>
            <a:spLocks noChangeShapeType="1"/>
          </p:cNvSpPr>
          <p:nvPr/>
        </p:nvSpPr>
        <p:spPr bwMode="auto">
          <a:xfrm>
            <a:off x="4667250" y="5280025"/>
            <a:ext cx="825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endParaRPr lang="en-US"/>
          </a:p>
        </p:txBody>
      </p:sp>
      <p:sp>
        <p:nvSpPr>
          <p:cNvPr id="94231" name="Text Box 23"/>
          <p:cNvSpPr txBox="1">
            <a:spLocks noChangeArrowheads="1"/>
          </p:cNvSpPr>
          <p:nvPr/>
        </p:nvSpPr>
        <p:spPr bwMode="auto">
          <a:xfrm>
            <a:off x="485775" y="5657850"/>
            <a:ext cx="8277225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19075" indent="-219075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US" altLang="en-US"/>
              <a:t>DSS Convention: A </a:t>
            </a:r>
            <a:r>
              <a:rPr lang="en-US" altLang="en-US" i="1"/>
              <a:t>Terminal</a:t>
            </a:r>
            <a:r>
              <a:rPr lang="en-US" altLang="en-US"/>
              <a:t> can be connected to only one </a:t>
            </a:r>
            <a:r>
              <a:rPr lang="en-US" altLang="en-US" i="1"/>
              <a:t>Bus</a:t>
            </a:r>
            <a:r>
              <a:rPr lang="en-US" altLang="en-US"/>
              <a:t>.  </a:t>
            </a:r>
            <a:br>
              <a:rPr lang="en-US" altLang="en-US"/>
            </a:br>
            <a:r>
              <a:rPr lang="en-US" altLang="en-US"/>
              <a:t>You can have any number of </a:t>
            </a:r>
            <a:r>
              <a:rPr lang="en-US" altLang="en-US" i="1"/>
              <a:t>Nodes </a:t>
            </a:r>
            <a:r>
              <a:rPr lang="en-US" altLang="en-US"/>
              <a:t> at a bus.</a:t>
            </a:r>
          </a:p>
        </p:txBody>
      </p:sp>
      <p:sp>
        <p:nvSpPr>
          <p:cNvPr id="94232" name="Text Box 24"/>
          <p:cNvSpPr txBox="1">
            <a:spLocks noChangeArrowheads="1"/>
          </p:cNvSpPr>
          <p:nvPr/>
        </p:nvSpPr>
        <p:spPr bwMode="auto">
          <a:xfrm>
            <a:off x="4419600" y="3444875"/>
            <a:ext cx="34607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19075" indent="-219075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000" b="1"/>
              <a:t>1</a:t>
            </a:r>
          </a:p>
        </p:txBody>
      </p:sp>
      <p:sp>
        <p:nvSpPr>
          <p:cNvPr id="94233" name="Text Box 25"/>
          <p:cNvSpPr txBox="1">
            <a:spLocks noChangeArrowheads="1"/>
          </p:cNvSpPr>
          <p:nvPr/>
        </p:nvSpPr>
        <p:spPr bwMode="auto">
          <a:xfrm>
            <a:off x="4416425" y="3057525"/>
            <a:ext cx="34607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19075" indent="-219075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000" b="1"/>
              <a:t>2</a:t>
            </a:r>
          </a:p>
        </p:txBody>
      </p:sp>
      <p:sp>
        <p:nvSpPr>
          <p:cNvPr id="94234" name="Text Box 26"/>
          <p:cNvSpPr txBox="1">
            <a:spLocks noChangeArrowheads="1"/>
          </p:cNvSpPr>
          <p:nvPr/>
        </p:nvSpPr>
        <p:spPr bwMode="auto">
          <a:xfrm>
            <a:off x="4473575" y="2622550"/>
            <a:ext cx="34607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19075" indent="-219075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000" b="1"/>
              <a:t>3</a:t>
            </a:r>
          </a:p>
        </p:txBody>
      </p:sp>
      <p:sp>
        <p:nvSpPr>
          <p:cNvPr id="94235" name="Text Box 27"/>
          <p:cNvSpPr txBox="1">
            <a:spLocks noChangeArrowheads="1"/>
          </p:cNvSpPr>
          <p:nvPr/>
        </p:nvSpPr>
        <p:spPr bwMode="auto">
          <a:xfrm>
            <a:off x="4498975" y="4051300"/>
            <a:ext cx="34607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19075" indent="-219075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000" b="1"/>
              <a:t>0</a:t>
            </a:r>
          </a:p>
        </p:txBody>
      </p:sp>
      <p:sp>
        <p:nvSpPr>
          <p:cNvPr id="94236" name="Text Box 28"/>
          <p:cNvSpPr txBox="1">
            <a:spLocks noChangeArrowheads="1"/>
          </p:cNvSpPr>
          <p:nvPr/>
        </p:nvSpPr>
        <p:spPr bwMode="auto">
          <a:xfrm>
            <a:off x="5418138" y="4445000"/>
            <a:ext cx="3000375" cy="565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19075" indent="-219075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b="1"/>
              <a:t>. . . Bus1 = MyBus . . .</a:t>
            </a:r>
          </a:p>
          <a:p>
            <a:r>
              <a:rPr lang="en-US" altLang="en-US" sz="1000" b="1"/>
              <a:t>(take the default)</a:t>
            </a:r>
          </a:p>
        </p:txBody>
      </p:sp>
      <p:sp>
        <p:nvSpPr>
          <p:cNvPr id="94237" name="Text Box 29"/>
          <p:cNvSpPr txBox="1">
            <a:spLocks noChangeArrowheads="1"/>
          </p:cNvSpPr>
          <p:nvPr/>
        </p:nvSpPr>
        <p:spPr bwMode="auto">
          <a:xfrm>
            <a:off x="1060450" y="4473575"/>
            <a:ext cx="3221038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19075" indent="-219075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b="1"/>
              <a:t>. . . Bus2 = MyBus.2.1.3.0  . . .</a:t>
            </a:r>
          </a:p>
        </p:txBody>
      </p:sp>
      <p:sp>
        <p:nvSpPr>
          <p:cNvPr id="94238" name="Text Box 30"/>
          <p:cNvSpPr txBox="1">
            <a:spLocks noChangeArrowheads="1"/>
          </p:cNvSpPr>
          <p:nvPr/>
        </p:nvSpPr>
        <p:spPr bwMode="auto">
          <a:xfrm>
            <a:off x="1695450" y="4902200"/>
            <a:ext cx="204152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19075" indent="-219075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000" b="1"/>
              <a:t>(Explicitly define connections)</a:t>
            </a:r>
          </a:p>
        </p:txBody>
      </p:sp>
    </p:spTree>
    <p:extLst>
      <p:ext uri="{BB962C8B-B14F-4D97-AF65-F5344CB8AC3E}">
        <p14:creationId xmlns:p14="http://schemas.microsoft.com/office/powerpoint/2010/main" val="1776067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Example: Connections for 1-Phase Residential Transformer Used in North America</a:t>
            </a:r>
          </a:p>
        </p:txBody>
      </p:sp>
      <p:pic>
        <p:nvPicPr>
          <p:cNvPr id="95235" name="Picture 3" descr="Distbution_Transform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0275" y="3881438"/>
            <a:ext cx="3495675" cy="2619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5236" name="Text Box 4"/>
          <p:cNvSpPr txBox="1">
            <a:spLocks noChangeArrowheads="1"/>
          </p:cNvSpPr>
          <p:nvPr/>
        </p:nvSpPr>
        <p:spPr bwMode="auto">
          <a:xfrm>
            <a:off x="304800" y="1401763"/>
            <a:ext cx="8331200" cy="2319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19075" indent="-219075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 algn="l">
              <a:lnSpc>
                <a:spcPct val="70000"/>
              </a:lnSpc>
            </a:pPr>
            <a:r>
              <a:rPr lang="en-US" altLang="en-US" b="1">
                <a:solidFill>
                  <a:srgbClr val="808080"/>
                </a:solidFill>
              </a:rPr>
              <a:t>! Line-to-Neutral Connected 1-phase Center-tapped transformer</a:t>
            </a:r>
          </a:p>
          <a:p>
            <a:pPr algn="l">
              <a:lnSpc>
                <a:spcPct val="70000"/>
              </a:lnSpc>
            </a:pPr>
            <a:r>
              <a:rPr lang="en-US" altLang="en-US" b="1">
                <a:solidFill>
                  <a:schemeClr val="tx1"/>
                </a:solidFill>
              </a:rPr>
              <a:t>New  Transformer.Example_1-ph  phases=1  Windings=3</a:t>
            </a:r>
            <a:r>
              <a:rPr lang="en-US" altLang="en-US">
                <a:solidFill>
                  <a:schemeClr val="tx1"/>
                </a:solidFill>
              </a:rPr>
              <a:t> </a:t>
            </a:r>
          </a:p>
          <a:p>
            <a:pPr algn="l">
              <a:lnSpc>
                <a:spcPct val="70000"/>
              </a:lnSpc>
            </a:pPr>
            <a:r>
              <a:rPr lang="en-US" altLang="en-US" b="1">
                <a:solidFill>
                  <a:srgbClr val="808080"/>
                </a:solidFill>
              </a:rPr>
              <a:t>! Typical impedances for small transformer with interlaced secondaries	</a:t>
            </a:r>
          </a:p>
          <a:p>
            <a:pPr algn="l">
              <a:lnSpc>
                <a:spcPct val="70000"/>
              </a:lnSpc>
            </a:pPr>
            <a:r>
              <a:rPr lang="en-US" altLang="en-US" b="1">
                <a:solidFill>
                  <a:schemeClr val="tx1"/>
                </a:solidFill>
              </a:rPr>
              <a:t>~ Xhl=2.04    Xht=2.04    Xlt=1.36    %noloadloss=.2</a:t>
            </a:r>
          </a:p>
          <a:p>
            <a:pPr algn="l">
              <a:lnSpc>
                <a:spcPct val="70000"/>
              </a:lnSpc>
            </a:pPr>
            <a:r>
              <a:rPr lang="en-US" altLang="en-US" b="1">
                <a:solidFill>
                  <a:srgbClr val="808080"/>
                </a:solidFill>
              </a:rPr>
              <a:t>! Winding Definitions	</a:t>
            </a:r>
          </a:p>
          <a:p>
            <a:pPr algn="l">
              <a:lnSpc>
                <a:spcPct val="70000"/>
              </a:lnSpc>
            </a:pPr>
            <a:r>
              <a:rPr lang="en-US" altLang="en-US" b="1">
                <a:solidFill>
                  <a:schemeClr val="tx1"/>
                </a:solidFill>
              </a:rPr>
              <a:t>~ wdg=1   Bus=Bus1.1.0   kV=7.2    kVA=25   %R=0.6   Conn=wye</a:t>
            </a:r>
          </a:p>
          <a:p>
            <a:pPr algn="l">
              <a:lnSpc>
                <a:spcPct val="70000"/>
              </a:lnSpc>
            </a:pPr>
            <a:r>
              <a:rPr lang="en-US" altLang="en-US" b="1"/>
              <a:t>~ wdg=2   Bus=Bus2.1.0   kV=0.12  kVA=25   %R=1.2   Conn=wye</a:t>
            </a:r>
          </a:p>
          <a:p>
            <a:pPr algn="l">
              <a:lnSpc>
                <a:spcPct val="70000"/>
              </a:lnSpc>
            </a:pPr>
            <a:r>
              <a:rPr lang="en-US" altLang="en-US" b="1"/>
              <a:t>~ Wdg=3  Bus=Bus2.0.2   kV=0.12   kVA=25  %R=1.2   Conn=wye</a:t>
            </a:r>
          </a:p>
        </p:txBody>
      </p:sp>
      <p:sp>
        <p:nvSpPr>
          <p:cNvPr id="95237" name="Text Box 5"/>
          <p:cNvSpPr txBox="1">
            <a:spLocks noChangeArrowheads="1"/>
          </p:cNvSpPr>
          <p:nvPr/>
        </p:nvSpPr>
        <p:spPr bwMode="auto">
          <a:xfrm>
            <a:off x="352425" y="4340225"/>
            <a:ext cx="2963863" cy="131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US" altLang="en-US"/>
              <a:t>Note: You may use </a:t>
            </a:r>
            <a:r>
              <a:rPr lang="en-US" altLang="en-US" i="1"/>
              <a:t>XfmrCode</a:t>
            </a:r>
            <a:r>
              <a:rPr lang="en-US" altLang="en-US"/>
              <a:t> to define a library of transformer definitions that are used repeatedly (like </a:t>
            </a:r>
            <a:r>
              <a:rPr lang="en-US" altLang="en-US" i="1"/>
              <a:t>LineCode</a:t>
            </a:r>
            <a:r>
              <a:rPr lang="en-US" altLang="en-US"/>
              <a:t> for Line elements)</a:t>
            </a:r>
          </a:p>
        </p:txBody>
      </p:sp>
    </p:spTree>
    <p:extLst>
      <p:ext uri="{BB962C8B-B14F-4D97-AF65-F5344CB8AC3E}">
        <p14:creationId xmlns:p14="http://schemas.microsoft.com/office/powerpoint/2010/main" val="3429779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All Terminals of a Circuit Element Have Same Number of Conductors</a:t>
            </a:r>
          </a:p>
        </p:txBody>
      </p:sp>
      <p:pic>
        <p:nvPicPr>
          <p:cNvPr id="96259" name="Picture 3" descr="DeltaWyeTransformer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92"/>
          <a:stretch>
            <a:fillRect/>
          </a:stretch>
        </p:blipFill>
        <p:spPr bwMode="auto">
          <a:xfrm>
            <a:off x="1981200" y="1371600"/>
            <a:ext cx="4821238" cy="51054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6260" name="Text Box 4"/>
          <p:cNvSpPr txBox="1">
            <a:spLocks noChangeArrowheads="1"/>
          </p:cNvSpPr>
          <p:nvPr/>
        </p:nvSpPr>
        <p:spPr bwMode="auto">
          <a:xfrm>
            <a:off x="152400" y="1676400"/>
            <a:ext cx="19812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19075" indent="-219075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/>
              <a:t>3-Phase Transformer</a:t>
            </a:r>
          </a:p>
        </p:txBody>
      </p:sp>
    </p:spTree>
    <p:extLst>
      <p:ext uri="{BB962C8B-B14F-4D97-AF65-F5344CB8AC3E}">
        <p14:creationId xmlns:p14="http://schemas.microsoft.com/office/powerpoint/2010/main" val="2054981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subTitle" sz="quarter" idx="1"/>
          </p:nvPr>
        </p:nvSpPr>
        <p:spPr/>
        <p:txBody>
          <a:bodyPr/>
          <a:lstStyle/>
          <a:p>
            <a:r>
              <a:rPr lang="en-US" dirty="0" smtClean="0"/>
              <a:t>Example Circuit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ctrTitle" sz="quarter"/>
          </p:nvPr>
        </p:nvSpPr>
        <p:spPr/>
        <p:txBody>
          <a:bodyPr/>
          <a:lstStyle/>
          <a:p>
            <a:r>
              <a:rPr lang="en-US" dirty="0" err="1" smtClean="0"/>
              <a:t>OpenDSS</a:t>
            </a:r>
            <a:r>
              <a:rPr lang="en-US" dirty="0" smtClean="0"/>
              <a:t> Scripting Basics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372968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A Basic Script (Class Exercise)</a:t>
            </a:r>
          </a:p>
        </p:txBody>
      </p:sp>
      <p:pic>
        <p:nvPicPr>
          <p:cNvPr id="95235" name="Picture 3" descr="SimpleCircui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1371600"/>
            <a:ext cx="3851275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5236" name="Text Box 4"/>
          <p:cNvSpPr txBox="1">
            <a:spLocks noChangeArrowheads="1"/>
          </p:cNvSpPr>
          <p:nvPr/>
        </p:nvSpPr>
        <p:spPr bwMode="auto">
          <a:xfrm>
            <a:off x="457200" y="3429000"/>
            <a:ext cx="83058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US" altLang="en-US" sz="1200" b="1">
                <a:latin typeface="Courier New" panose="02070309020205020404" pitchFamily="49" charset="0"/>
              </a:rPr>
              <a:t>New Circuit.Simple     ! Creates voltage source  (Vsource.Source)</a:t>
            </a:r>
          </a:p>
        </p:txBody>
      </p:sp>
    </p:spTree>
    <p:extLst>
      <p:ext uri="{BB962C8B-B14F-4D97-AF65-F5344CB8AC3E}">
        <p14:creationId xmlns:p14="http://schemas.microsoft.com/office/powerpoint/2010/main" val="1352171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A Basic Script (Class Exercise)</a:t>
            </a:r>
          </a:p>
        </p:txBody>
      </p:sp>
      <p:pic>
        <p:nvPicPr>
          <p:cNvPr id="96259" name="Picture 3" descr="SimpleCircui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1371600"/>
            <a:ext cx="3851275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6260" name="Text Box 4"/>
          <p:cNvSpPr txBox="1">
            <a:spLocks noChangeArrowheads="1"/>
          </p:cNvSpPr>
          <p:nvPr/>
        </p:nvSpPr>
        <p:spPr bwMode="auto">
          <a:xfrm>
            <a:off x="457200" y="3429000"/>
            <a:ext cx="8305800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US" altLang="en-US" sz="1200" b="1">
                <a:latin typeface="Courier New" panose="02070309020205020404" pitchFamily="49" charset="0"/>
              </a:rPr>
              <a:t>New Circuit.Simple     ! Creates voltage source  (Vsource.Source)</a:t>
            </a:r>
          </a:p>
          <a:p>
            <a:pPr algn="l"/>
            <a:r>
              <a:rPr lang="en-US" altLang="en-US" sz="1200" b="1">
                <a:latin typeface="Courier New" panose="02070309020205020404" pitchFamily="49" charset="0"/>
              </a:rPr>
              <a:t>Edit Vsource.Source BasekV=115 pu=1.05  ISC3=3000  ISC1=2500  !Define source V and Z</a:t>
            </a:r>
          </a:p>
        </p:txBody>
      </p:sp>
    </p:spTree>
    <p:extLst>
      <p:ext uri="{BB962C8B-B14F-4D97-AF65-F5344CB8AC3E}">
        <p14:creationId xmlns:p14="http://schemas.microsoft.com/office/powerpoint/2010/main" val="1621221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Comparisons of Systems</a:t>
            </a:r>
          </a:p>
        </p:txBody>
      </p:sp>
      <p:graphicFrame>
        <p:nvGraphicFramePr>
          <p:cNvPr id="3074" name="Object 2"/>
          <p:cNvGraphicFramePr>
            <a:graphicFrameLocks noChangeAspect="1"/>
          </p:cNvGraphicFramePr>
          <p:nvPr/>
        </p:nvGraphicFramePr>
        <p:xfrm>
          <a:off x="2025650" y="1468438"/>
          <a:ext cx="4733925" cy="2378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5" name="Document" r:id="rId4" imgW="5258520" imgH="2640960" progId="Word.Document.8">
                  <p:embed/>
                </p:oleObj>
              </mc:Choice>
              <mc:Fallback>
                <p:oleObj name="Document" r:id="rId4" imgW="5258520" imgH="2640960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25650" y="1468438"/>
                        <a:ext cx="4733925" cy="2378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076" name="Group 4"/>
          <p:cNvGrpSpPr>
            <a:grpSpLocks/>
          </p:cNvGrpSpPr>
          <p:nvPr/>
        </p:nvGrpSpPr>
        <p:grpSpPr bwMode="auto">
          <a:xfrm>
            <a:off x="1689100" y="4151313"/>
            <a:ext cx="6364288" cy="2127250"/>
            <a:chOff x="670" y="909"/>
            <a:chExt cx="4426" cy="1673"/>
          </a:xfrm>
        </p:grpSpPr>
        <p:sp>
          <p:nvSpPr>
            <p:cNvPr id="3083" name="Freeform 5"/>
            <p:cNvSpPr>
              <a:spLocks/>
            </p:cNvSpPr>
            <p:nvPr/>
          </p:nvSpPr>
          <p:spPr bwMode="auto">
            <a:xfrm>
              <a:off x="670" y="1633"/>
              <a:ext cx="257" cy="270"/>
            </a:xfrm>
            <a:custGeom>
              <a:avLst/>
              <a:gdLst>
                <a:gd name="T0" fmla="*/ 0 w 257"/>
                <a:gd name="T1" fmla="*/ 135 h 270"/>
                <a:gd name="T2" fmla="*/ 5 w 257"/>
                <a:gd name="T3" fmla="*/ 99 h 270"/>
                <a:gd name="T4" fmla="*/ 16 w 257"/>
                <a:gd name="T5" fmla="*/ 68 h 270"/>
                <a:gd name="T6" fmla="*/ 37 w 257"/>
                <a:gd name="T7" fmla="*/ 39 h 270"/>
                <a:gd name="T8" fmla="*/ 64 w 257"/>
                <a:gd name="T9" fmla="*/ 17 h 270"/>
                <a:gd name="T10" fmla="*/ 94 w 257"/>
                <a:gd name="T11" fmla="*/ 5 h 270"/>
                <a:gd name="T12" fmla="*/ 128 w 257"/>
                <a:gd name="T13" fmla="*/ 0 h 270"/>
                <a:gd name="T14" fmla="*/ 160 w 257"/>
                <a:gd name="T15" fmla="*/ 5 h 270"/>
                <a:gd name="T16" fmla="*/ 193 w 257"/>
                <a:gd name="T17" fmla="*/ 17 h 270"/>
                <a:gd name="T18" fmla="*/ 220 w 257"/>
                <a:gd name="T19" fmla="*/ 39 h 270"/>
                <a:gd name="T20" fmla="*/ 241 w 257"/>
                <a:gd name="T21" fmla="*/ 68 h 270"/>
                <a:gd name="T22" fmla="*/ 252 w 257"/>
                <a:gd name="T23" fmla="*/ 99 h 270"/>
                <a:gd name="T24" fmla="*/ 257 w 257"/>
                <a:gd name="T25" fmla="*/ 135 h 270"/>
                <a:gd name="T26" fmla="*/ 252 w 257"/>
                <a:gd name="T27" fmla="*/ 169 h 270"/>
                <a:gd name="T28" fmla="*/ 241 w 257"/>
                <a:gd name="T29" fmla="*/ 203 h 270"/>
                <a:gd name="T30" fmla="*/ 220 w 257"/>
                <a:gd name="T31" fmla="*/ 232 h 270"/>
                <a:gd name="T32" fmla="*/ 193 w 257"/>
                <a:gd name="T33" fmla="*/ 253 h 270"/>
                <a:gd name="T34" fmla="*/ 160 w 257"/>
                <a:gd name="T35" fmla="*/ 266 h 270"/>
                <a:gd name="T36" fmla="*/ 128 w 257"/>
                <a:gd name="T37" fmla="*/ 270 h 270"/>
                <a:gd name="T38" fmla="*/ 94 w 257"/>
                <a:gd name="T39" fmla="*/ 266 h 270"/>
                <a:gd name="T40" fmla="*/ 64 w 257"/>
                <a:gd name="T41" fmla="*/ 253 h 270"/>
                <a:gd name="T42" fmla="*/ 37 w 257"/>
                <a:gd name="T43" fmla="*/ 232 h 270"/>
                <a:gd name="T44" fmla="*/ 16 w 257"/>
                <a:gd name="T45" fmla="*/ 203 h 270"/>
                <a:gd name="T46" fmla="*/ 5 w 257"/>
                <a:gd name="T47" fmla="*/ 169 h 270"/>
                <a:gd name="T48" fmla="*/ 0 w 257"/>
                <a:gd name="T49" fmla="*/ 135 h 270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257"/>
                <a:gd name="T76" fmla="*/ 0 h 270"/>
                <a:gd name="T77" fmla="*/ 257 w 257"/>
                <a:gd name="T78" fmla="*/ 270 h 270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257" h="270">
                  <a:moveTo>
                    <a:pt x="0" y="135"/>
                  </a:moveTo>
                  <a:lnTo>
                    <a:pt x="5" y="99"/>
                  </a:lnTo>
                  <a:lnTo>
                    <a:pt x="16" y="68"/>
                  </a:lnTo>
                  <a:lnTo>
                    <a:pt x="37" y="39"/>
                  </a:lnTo>
                  <a:lnTo>
                    <a:pt x="64" y="17"/>
                  </a:lnTo>
                  <a:lnTo>
                    <a:pt x="94" y="5"/>
                  </a:lnTo>
                  <a:lnTo>
                    <a:pt x="128" y="0"/>
                  </a:lnTo>
                  <a:lnTo>
                    <a:pt x="160" y="5"/>
                  </a:lnTo>
                  <a:lnTo>
                    <a:pt x="193" y="17"/>
                  </a:lnTo>
                  <a:lnTo>
                    <a:pt x="220" y="39"/>
                  </a:lnTo>
                  <a:lnTo>
                    <a:pt x="241" y="68"/>
                  </a:lnTo>
                  <a:lnTo>
                    <a:pt x="252" y="99"/>
                  </a:lnTo>
                  <a:lnTo>
                    <a:pt x="257" y="135"/>
                  </a:lnTo>
                  <a:lnTo>
                    <a:pt x="252" y="169"/>
                  </a:lnTo>
                  <a:lnTo>
                    <a:pt x="241" y="203"/>
                  </a:lnTo>
                  <a:lnTo>
                    <a:pt x="220" y="232"/>
                  </a:lnTo>
                  <a:lnTo>
                    <a:pt x="193" y="253"/>
                  </a:lnTo>
                  <a:lnTo>
                    <a:pt x="160" y="266"/>
                  </a:lnTo>
                  <a:lnTo>
                    <a:pt x="128" y="270"/>
                  </a:lnTo>
                  <a:lnTo>
                    <a:pt x="94" y="266"/>
                  </a:lnTo>
                  <a:lnTo>
                    <a:pt x="64" y="253"/>
                  </a:lnTo>
                  <a:lnTo>
                    <a:pt x="37" y="232"/>
                  </a:lnTo>
                  <a:lnTo>
                    <a:pt x="16" y="203"/>
                  </a:lnTo>
                  <a:lnTo>
                    <a:pt x="5" y="169"/>
                  </a:lnTo>
                  <a:lnTo>
                    <a:pt x="0" y="135"/>
                  </a:lnTo>
                  <a:close/>
                </a:path>
              </a:pathLst>
            </a:custGeom>
            <a:solidFill>
              <a:srgbClr val="FFFFFF"/>
            </a:solidFill>
            <a:ln w="317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84" name="Freeform 6"/>
            <p:cNvSpPr>
              <a:spLocks/>
            </p:cNvSpPr>
            <p:nvPr/>
          </p:nvSpPr>
          <p:spPr bwMode="auto">
            <a:xfrm>
              <a:off x="798" y="1768"/>
              <a:ext cx="85" cy="44"/>
            </a:xfrm>
            <a:custGeom>
              <a:avLst/>
              <a:gdLst>
                <a:gd name="T0" fmla="*/ 0 w 85"/>
                <a:gd name="T1" fmla="*/ 0 h 44"/>
                <a:gd name="T2" fmla="*/ 5 w 85"/>
                <a:gd name="T3" fmla="*/ 20 h 44"/>
                <a:gd name="T4" fmla="*/ 16 w 85"/>
                <a:gd name="T5" fmla="*/ 36 h 44"/>
                <a:gd name="T6" fmla="*/ 35 w 85"/>
                <a:gd name="T7" fmla="*/ 44 h 44"/>
                <a:gd name="T8" fmla="*/ 53 w 85"/>
                <a:gd name="T9" fmla="*/ 44 h 44"/>
                <a:gd name="T10" fmla="*/ 69 w 85"/>
                <a:gd name="T11" fmla="*/ 36 h 44"/>
                <a:gd name="T12" fmla="*/ 83 w 85"/>
                <a:gd name="T13" fmla="*/ 20 h 44"/>
                <a:gd name="T14" fmla="*/ 85 w 85"/>
                <a:gd name="T15" fmla="*/ 0 h 4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85"/>
                <a:gd name="T25" fmla="*/ 0 h 44"/>
                <a:gd name="T26" fmla="*/ 85 w 85"/>
                <a:gd name="T27" fmla="*/ 44 h 44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85" h="44">
                  <a:moveTo>
                    <a:pt x="0" y="0"/>
                  </a:moveTo>
                  <a:lnTo>
                    <a:pt x="5" y="20"/>
                  </a:lnTo>
                  <a:lnTo>
                    <a:pt x="16" y="36"/>
                  </a:lnTo>
                  <a:lnTo>
                    <a:pt x="35" y="44"/>
                  </a:lnTo>
                  <a:lnTo>
                    <a:pt x="53" y="44"/>
                  </a:lnTo>
                  <a:lnTo>
                    <a:pt x="69" y="36"/>
                  </a:lnTo>
                  <a:lnTo>
                    <a:pt x="83" y="20"/>
                  </a:lnTo>
                  <a:lnTo>
                    <a:pt x="85" y="0"/>
                  </a:lnTo>
                </a:path>
              </a:pathLst>
            </a:cu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85" name="Freeform 7"/>
            <p:cNvSpPr>
              <a:spLocks/>
            </p:cNvSpPr>
            <p:nvPr/>
          </p:nvSpPr>
          <p:spPr bwMode="auto">
            <a:xfrm>
              <a:off x="711" y="1725"/>
              <a:ext cx="87" cy="43"/>
            </a:xfrm>
            <a:custGeom>
              <a:avLst/>
              <a:gdLst>
                <a:gd name="T0" fmla="*/ 0 w 87"/>
                <a:gd name="T1" fmla="*/ 43 h 43"/>
                <a:gd name="T2" fmla="*/ 5 w 87"/>
                <a:gd name="T3" fmla="*/ 24 h 43"/>
                <a:gd name="T4" fmla="*/ 16 w 87"/>
                <a:gd name="T5" fmla="*/ 7 h 43"/>
                <a:gd name="T6" fmla="*/ 35 w 87"/>
                <a:gd name="T7" fmla="*/ 0 h 43"/>
                <a:gd name="T8" fmla="*/ 53 w 87"/>
                <a:gd name="T9" fmla="*/ 0 h 43"/>
                <a:gd name="T10" fmla="*/ 71 w 87"/>
                <a:gd name="T11" fmla="*/ 7 h 43"/>
                <a:gd name="T12" fmla="*/ 83 w 87"/>
                <a:gd name="T13" fmla="*/ 24 h 43"/>
                <a:gd name="T14" fmla="*/ 87 w 87"/>
                <a:gd name="T15" fmla="*/ 43 h 43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87"/>
                <a:gd name="T25" fmla="*/ 0 h 43"/>
                <a:gd name="T26" fmla="*/ 87 w 87"/>
                <a:gd name="T27" fmla="*/ 43 h 43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87" h="43">
                  <a:moveTo>
                    <a:pt x="0" y="43"/>
                  </a:moveTo>
                  <a:lnTo>
                    <a:pt x="5" y="24"/>
                  </a:lnTo>
                  <a:lnTo>
                    <a:pt x="16" y="7"/>
                  </a:lnTo>
                  <a:lnTo>
                    <a:pt x="35" y="0"/>
                  </a:lnTo>
                  <a:lnTo>
                    <a:pt x="53" y="0"/>
                  </a:lnTo>
                  <a:lnTo>
                    <a:pt x="71" y="7"/>
                  </a:lnTo>
                  <a:lnTo>
                    <a:pt x="83" y="24"/>
                  </a:lnTo>
                  <a:lnTo>
                    <a:pt x="87" y="43"/>
                  </a:lnTo>
                </a:path>
              </a:pathLst>
            </a:cu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86" name="Line 8"/>
            <p:cNvSpPr>
              <a:spLocks noChangeShapeType="1"/>
            </p:cNvSpPr>
            <p:nvPr/>
          </p:nvSpPr>
          <p:spPr bwMode="auto">
            <a:xfrm flipH="1">
              <a:off x="1186" y="1768"/>
              <a:ext cx="172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87" name="Line 9"/>
            <p:cNvSpPr>
              <a:spLocks noChangeShapeType="1"/>
            </p:cNvSpPr>
            <p:nvPr/>
          </p:nvSpPr>
          <p:spPr bwMode="auto">
            <a:xfrm flipH="1">
              <a:off x="927" y="1768"/>
              <a:ext cx="151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88" name="Freeform 10"/>
            <p:cNvSpPr>
              <a:spLocks/>
            </p:cNvSpPr>
            <p:nvPr/>
          </p:nvSpPr>
          <p:spPr bwMode="auto">
            <a:xfrm>
              <a:off x="1078" y="1587"/>
              <a:ext cx="41" cy="362"/>
            </a:xfrm>
            <a:custGeom>
              <a:avLst/>
              <a:gdLst>
                <a:gd name="T0" fmla="*/ 0 w 41"/>
                <a:gd name="T1" fmla="*/ 362 h 362"/>
                <a:gd name="T2" fmla="*/ 18 w 41"/>
                <a:gd name="T3" fmla="*/ 357 h 362"/>
                <a:gd name="T4" fmla="*/ 32 w 41"/>
                <a:gd name="T5" fmla="*/ 345 h 362"/>
                <a:gd name="T6" fmla="*/ 41 w 41"/>
                <a:gd name="T7" fmla="*/ 326 h 362"/>
                <a:gd name="T8" fmla="*/ 41 w 41"/>
                <a:gd name="T9" fmla="*/ 307 h 362"/>
                <a:gd name="T10" fmla="*/ 32 w 41"/>
                <a:gd name="T11" fmla="*/ 287 h 362"/>
                <a:gd name="T12" fmla="*/ 18 w 41"/>
                <a:gd name="T13" fmla="*/ 275 h 362"/>
                <a:gd name="T14" fmla="*/ 0 w 41"/>
                <a:gd name="T15" fmla="*/ 271 h 362"/>
                <a:gd name="T16" fmla="*/ 18 w 41"/>
                <a:gd name="T17" fmla="*/ 268 h 362"/>
                <a:gd name="T18" fmla="*/ 32 w 41"/>
                <a:gd name="T19" fmla="*/ 254 h 362"/>
                <a:gd name="T20" fmla="*/ 41 w 41"/>
                <a:gd name="T21" fmla="*/ 237 h 362"/>
                <a:gd name="T22" fmla="*/ 41 w 41"/>
                <a:gd name="T23" fmla="*/ 217 h 362"/>
                <a:gd name="T24" fmla="*/ 32 w 41"/>
                <a:gd name="T25" fmla="*/ 198 h 362"/>
                <a:gd name="T26" fmla="*/ 18 w 41"/>
                <a:gd name="T27" fmla="*/ 186 h 362"/>
                <a:gd name="T28" fmla="*/ 0 w 41"/>
                <a:gd name="T29" fmla="*/ 181 h 362"/>
                <a:gd name="T30" fmla="*/ 18 w 41"/>
                <a:gd name="T31" fmla="*/ 176 h 362"/>
                <a:gd name="T32" fmla="*/ 32 w 41"/>
                <a:gd name="T33" fmla="*/ 164 h 362"/>
                <a:gd name="T34" fmla="*/ 41 w 41"/>
                <a:gd name="T35" fmla="*/ 145 h 362"/>
                <a:gd name="T36" fmla="*/ 41 w 41"/>
                <a:gd name="T37" fmla="*/ 126 h 362"/>
                <a:gd name="T38" fmla="*/ 32 w 41"/>
                <a:gd name="T39" fmla="*/ 106 h 362"/>
                <a:gd name="T40" fmla="*/ 18 w 41"/>
                <a:gd name="T41" fmla="*/ 94 h 362"/>
                <a:gd name="T42" fmla="*/ 0 w 41"/>
                <a:gd name="T43" fmla="*/ 89 h 362"/>
                <a:gd name="T44" fmla="*/ 18 w 41"/>
                <a:gd name="T45" fmla="*/ 87 h 362"/>
                <a:gd name="T46" fmla="*/ 32 w 41"/>
                <a:gd name="T47" fmla="*/ 73 h 362"/>
                <a:gd name="T48" fmla="*/ 41 w 41"/>
                <a:gd name="T49" fmla="*/ 56 h 362"/>
                <a:gd name="T50" fmla="*/ 41 w 41"/>
                <a:gd name="T51" fmla="*/ 36 h 362"/>
                <a:gd name="T52" fmla="*/ 32 w 41"/>
                <a:gd name="T53" fmla="*/ 17 h 362"/>
                <a:gd name="T54" fmla="*/ 18 w 41"/>
                <a:gd name="T55" fmla="*/ 5 h 362"/>
                <a:gd name="T56" fmla="*/ 0 w 41"/>
                <a:gd name="T57" fmla="*/ 0 h 362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41"/>
                <a:gd name="T88" fmla="*/ 0 h 362"/>
                <a:gd name="T89" fmla="*/ 41 w 41"/>
                <a:gd name="T90" fmla="*/ 362 h 362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41" h="362">
                  <a:moveTo>
                    <a:pt x="0" y="362"/>
                  </a:moveTo>
                  <a:lnTo>
                    <a:pt x="18" y="357"/>
                  </a:lnTo>
                  <a:lnTo>
                    <a:pt x="32" y="345"/>
                  </a:lnTo>
                  <a:lnTo>
                    <a:pt x="41" y="326"/>
                  </a:lnTo>
                  <a:lnTo>
                    <a:pt x="41" y="307"/>
                  </a:lnTo>
                  <a:lnTo>
                    <a:pt x="32" y="287"/>
                  </a:lnTo>
                  <a:lnTo>
                    <a:pt x="18" y="275"/>
                  </a:lnTo>
                  <a:lnTo>
                    <a:pt x="0" y="271"/>
                  </a:lnTo>
                  <a:lnTo>
                    <a:pt x="18" y="268"/>
                  </a:lnTo>
                  <a:lnTo>
                    <a:pt x="32" y="254"/>
                  </a:lnTo>
                  <a:lnTo>
                    <a:pt x="41" y="237"/>
                  </a:lnTo>
                  <a:lnTo>
                    <a:pt x="41" y="217"/>
                  </a:lnTo>
                  <a:lnTo>
                    <a:pt x="32" y="198"/>
                  </a:lnTo>
                  <a:lnTo>
                    <a:pt x="18" y="186"/>
                  </a:lnTo>
                  <a:lnTo>
                    <a:pt x="0" y="181"/>
                  </a:lnTo>
                  <a:lnTo>
                    <a:pt x="18" y="176"/>
                  </a:lnTo>
                  <a:lnTo>
                    <a:pt x="32" y="164"/>
                  </a:lnTo>
                  <a:lnTo>
                    <a:pt x="41" y="145"/>
                  </a:lnTo>
                  <a:lnTo>
                    <a:pt x="41" y="126"/>
                  </a:lnTo>
                  <a:lnTo>
                    <a:pt x="32" y="106"/>
                  </a:lnTo>
                  <a:lnTo>
                    <a:pt x="18" y="94"/>
                  </a:lnTo>
                  <a:lnTo>
                    <a:pt x="0" y="89"/>
                  </a:lnTo>
                  <a:lnTo>
                    <a:pt x="18" y="87"/>
                  </a:lnTo>
                  <a:lnTo>
                    <a:pt x="32" y="73"/>
                  </a:lnTo>
                  <a:lnTo>
                    <a:pt x="41" y="56"/>
                  </a:lnTo>
                  <a:lnTo>
                    <a:pt x="41" y="36"/>
                  </a:lnTo>
                  <a:lnTo>
                    <a:pt x="32" y="17"/>
                  </a:lnTo>
                  <a:lnTo>
                    <a:pt x="18" y="5"/>
                  </a:lnTo>
                  <a:lnTo>
                    <a:pt x="0" y="0"/>
                  </a:lnTo>
                </a:path>
              </a:pathLst>
            </a:cu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89" name="Freeform 11"/>
            <p:cNvSpPr>
              <a:spLocks/>
            </p:cNvSpPr>
            <p:nvPr/>
          </p:nvSpPr>
          <p:spPr bwMode="auto">
            <a:xfrm>
              <a:off x="1165" y="1587"/>
              <a:ext cx="41" cy="362"/>
            </a:xfrm>
            <a:custGeom>
              <a:avLst/>
              <a:gdLst>
                <a:gd name="T0" fmla="*/ 41 w 41"/>
                <a:gd name="T1" fmla="*/ 362 h 362"/>
                <a:gd name="T2" fmla="*/ 23 w 41"/>
                <a:gd name="T3" fmla="*/ 357 h 362"/>
                <a:gd name="T4" fmla="*/ 7 w 41"/>
                <a:gd name="T5" fmla="*/ 345 h 362"/>
                <a:gd name="T6" fmla="*/ 0 w 41"/>
                <a:gd name="T7" fmla="*/ 326 h 362"/>
                <a:gd name="T8" fmla="*/ 0 w 41"/>
                <a:gd name="T9" fmla="*/ 307 h 362"/>
                <a:gd name="T10" fmla="*/ 7 w 41"/>
                <a:gd name="T11" fmla="*/ 287 h 362"/>
                <a:gd name="T12" fmla="*/ 23 w 41"/>
                <a:gd name="T13" fmla="*/ 275 h 362"/>
                <a:gd name="T14" fmla="*/ 41 w 41"/>
                <a:gd name="T15" fmla="*/ 271 h 362"/>
                <a:gd name="T16" fmla="*/ 23 w 41"/>
                <a:gd name="T17" fmla="*/ 268 h 362"/>
                <a:gd name="T18" fmla="*/ 7 w 41"/>
                <a:gd name="T19" fmla="*/ 254 h 362"/>
                <a:gd name="T20" fmla="*/ 0 w 41"/>
                <a:gd name="T21" fmla="*/ 237 h 362"/>
                <a:gd name="T22" fmla="*/ 0 w 41"/>
                <a:gd name="T23" fmla="*/ 217 h 362"/>
                <a:gd name="T24" fmla="*/ 7 w 41"/>
                <a:gd name="T25" fmla="*/ 198 h 362"/>
                <a:gd name="T26" fmla="*/ 23 w 41"/>
                <a:gd name="T27" fmla="*/ 186 h 362"/>
                <a:gd name="T28" fmla="*/ 41 w 41"/>
                <a:gd name="T29" fmla="*/ 181 h 362"/>
                <a:gd name="T30" fmla="*/ 23 w 41"/>
                <a:gd name="T31" fmla="*/ 176 h 362"/>
                <a:gd name="T32" fmla="*/ 7 w 41"/>
                <a:gd name="T33" fmla="*/ 164 h 362"/>
                <a:gd name="T34" fmla="*/ 0 w 41"/>
                <a:gd name="T35" fmla="*/ 145 h 362"/>
                <a:gd name="T36" fmla="*/ 0 w 41"/>
                <a:gd name="T37" fmla="*/ 126 h 362"/>
                <a:gd name="T38" fmla="*/ 7 w 41"/>
                <a:gd name="T39" fmla="*/ 106 h 362"/>
                <a:gd name="T40" fmla="*/ 23 w 41"/>
                <a:gd name="T41" fmla="*/ 94 h 362"/>
                <a:gd name="T42" fmla="*/ 41 w 41"/>
                <a:gd name="T43" fmla="*/ 89 h 362"/>
                <a:gd name="T44" fmla="*/ 23 w 41"/>
                <a:gd name="T45" fmla="*/ 87 h 362"/>
                <a:gd name="T46" fmla="*/ 7 w 41"/>
                <a:gd name="T47" fmla="*/ 73 h 362"/>
                <a:gd name="T48" fmla="*/ 0 w 41"/>
                <a:gd name="T49" fmla="*/ 56 h 362"/>
                <a:gd name="T50" fmla="*/ 0 w 41"/>
                <a:gd name="T51" fmla="*/ 36 h 362"/>
                <a:gd name="T52" fmla="*/ 7 w 41"/>
                <a:gd name="T53" fmla="*/ 17 h 362"/>
                <a:gd name="T54" fmla="*/ 23 w 41"/>
                <a:gd name="T55" fmla="*/ 5 h 362"/>
                <a:gd name="T56" fmla="*/ 41 w 41"/>
                <a:gd name="T57" fmla="*/ 0 h 362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41"/>
                <a:gd name="T88" fmla="*/ 0 h 362"/>
                <a:gd name="T89" fmla="*/ 41 w 41"/>
                <a:gd name="T90" fmla="*/ 362 h 362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41" h="362">
                  <a:moveTo>
                    <a:pt x="41" y="362"/>
                  </a:moveTo>
                  <a:lnTo>
                    <a:pt x="23" y="357"/>
                  </a:lnTo>
                  <a:lnTo>
                    <a:pt x="7" y="345"/>
                  </a:lnTo>
                  <a:lnTo>
                    <a:pt x="0" y="326"/>
                  </a:lnTo>
                  <a:lnTo>
                    <a:pt x="0" y="307"/>
                  </a:lnTo>
                  <a:lnTo>
                    <a:pt x="7" y="287"/>
                  </a:lnTo>
                  <a:lnTo>
                    <a:pt x="23" y="275"/>
                  </a:lnTo>
                  <a:lnTo>
                    <a:pt x="41" y="271"/>
                  </a:lnTo>
                  <a:lnTo>
                    <a:pt x="23" y="268"/>
                  </a:lnTo>
                  <a:lnTo>
                    <a:pt x="7" y="254"/>
                  </a:lnTo>
                  <a:lnTo>
                    <a:pt x="0" y="237"/>
                  </a:lnTo>
                  <a:lnTo>
                    <a:pt x="0" y="217"/>
                  </a:lnTo>
                  <a:lnTo>
                    <a:pt x="7" y="198"/>
                  </a:lnTo>
                  <a:lnTo>
                    <a:pt x="23" y="186"/>
                  </a:lnTo>
                  <a:lnTo>
                    <a:pt x="41" y="181"/>
                  </a:lnTo>
                  <a:lnTo>
                    <a:pt x="23" y="176"/>
                  </a:lnTo>
                  <a:lnTo>
                    <a:pt x="7" y="164"/>
                  </a:lnTo>
                  <a:lnTo>
                    <a:pt x="0" y="145"/>
                  </a:lnTo>
                  <a:lnTo>
                    <a:pt x="0" y="126"/>
                  </a:lnTo>
                  <a:lnTo>
                    <a:pt x="7" y="106"/>
                  </a:lnTo>
                  <a:lnTo>
                    <a:pt x="23" y="94"/>
                  </a:lnTo>
                  <a:lnTo>
                    <a:pt x="41" y="89"/>
                  </a:lnTo>
                  <a:lnTo>
                    <a:pt x="23" y="87"/>
                  </a:lnTo>
                  <a:lnTo>
                    <a:pt x="7" y="73"/>
                  </a:lnTo>
                  <a:lnTo>
                    <a:pt x="0" y="56"/>
                  </a:lnTo>
                  <a:lnTo>
                    <a:pt x="0" y="36"/>
                  </a:lnTo>
                  <a:lnTo>
                    <a:pt x="7" y="17"/>
                  </a:lnTo>
                  <a:lnTo>
                    <a:pt x="23" y="5"/>
                  </a:lnTo>
                  <a:lnTo>
                    <a:pt x="41" y="0"/>
                  </a:lnTo>
                </a:path>
              </a:pathLst>
            </a:cu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90" name="Rectangle 12"/>
            <p:cNvSpPr>
              <a:spLocks noChangeArrowheads="1"/>
            </p:cNvSpPr>
            <p:nvPr/>
          </p:nvSpPr>
          <p:spPr bwMode="auto">
            <a:xfrm>
              <a:off x="1314" y="1676"/>
              <a:ext cx="172" cy="182"/>
            </a:xfrm>
            <a:prstGeom prst="rect">
              <a:avLst/>
            </a:prstGeom>
            <a:solidFill>
              <a:srgbClr val="000000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091" name="Line 13"/>
            <p:cNvSpPr>
              <a:spLocks noChangeShapeType="1"/>
            </p:cNvSpPr>
            <p:nvPr/>
          </p:nvSpPr>
          <p:spPr bwMode="auto">
            <a:xfrm>
              <a:off x="1486" y="1768"/>
              <a:ext cx="3438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92" name="Line 14"/>
            <p:cNvSpPr>
              <a:spLocks noChangeShapeType="1"/>
            </p:cNvSpPr>
            <p:nvPr/>
          </p:nvSpPr>
          <p:spPr bwMode="auto">
            <a:xfrm flipV="1">
              <a:off x="2174" y="1044"/>
              <a:ext cx="0" cy="724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93" name="Line 15"/>
            <p:cNvSpPr>
              <a:spLocks noChangeShapeType="1"/>
            </p:cNvSpPr>
            <p:nvPr/>
          </p:nvSpPr>
          <p:spPr bwMode="auto">
            <a:xfrm>
              <a:off x="2174" y="1225"/>
              <a:ext cx="172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94" name="Line 16"/>
            <p:cNvSpPr>
              <a:spLocks noChangeShapeType="1"/>
            </p:cNvSpPr>
            <p:nvPr/>
          </p:nvSpPr>
          <p:spPr bwMode="auto">
            <a:xfrm>
              <a:off x="2174" y="1541"/>
              <a:ext cx="428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95" name="Line 17"/>
            <p:cNvSpPr>
              <a:spLocks noChangeShapeType="1"/>
            </p:cNvSpPr>
            <p:nvPr/>
          </p:nvSpPr>
          <p:spPr bwMode="auto">
            <a:xfrm flipH="1">
              <a:off x="1743" y="1314"/>
              <a:ext cx="431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96" name="Line 18"/>
            <p:cNvSpPr>
              <a:spLocks noChangeShapeType="1"/>
            </p:cNvSpPr>
            <p:nvPr/>
          </p:nvSpPr>
          <p:spPr bwMode="auto">
            <a:xfrm flipV="1">
              <a:off x="2430" y="1406"/>
              <a:ext cx="0" cy="135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97" name="Line 19"/>
            <p:cNvSpPr>
              <a:spLocks noChangeShapeType="1"/>
            </p:cNvSpPr>
            <p:nvPr/>
          </p:nvSpPr>
          <p:spPr bwMode="auto">
            <a:xfrm>
              <a:off x="1830" y="1314"/>
              <a:ext cx="0" cy="181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98" name="Line 20"/>
            <p:cNvSpPr>
              <a:spLocks noChangeShapeType="1"/>
            </p:cNvSpPr>
            <p:nvPr/>
          </p:nvSpPr>
          <p:spPr bwMode="auto">
            <a:xfrm flipH="1">
              <a:off x="2430" y="1768"/>
              <a:ext cx="87" cy="724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99" name="Freeform 21"/>
            <p:cNvSpPr>
              <a:spLocks/>
            </p:cNvSpPr>
            <p:nvPr/>
          </p:nvSpPr>
          <p:spPr bwMode="auto">
            <a:xfrm>
              <a:off x="2087" y="2220"/>
              <a:ext cx="343" cy="272"/>
            </a:xfrm>
            <a:custGeom>
              <a:avLst/>
              <a:gdLst>
                <a:gd name="T0" fmla="*/ 343 w 343"/>
                <a:gd name="T1" fmla="*/ 272 h 272"/>
                <a:gd name="T2" fmla="*/ 171 w 343"/>
                <a:gd name="T3" fmla="*/ 0 h 272"/>
                <a:gd name="T4" fmla="*/ 0 w 343"/>
                <a:gd name="T5" fmla="*/ 272 h 272"/>
                <a:gd name="T6" fmla="*/ 0 60000 65536"/>
                <a:gd name="T7" fmla="*/ 0 60000 65536"/>
                <a:gd name="T8" fmla="*/ 0 60000 65536"/>
                <a:gd name="T9" fmla="*/ 0 w 343"/>
                <a:gd name="T10" fmla="*/ 0 h 272"/>
                <a:gd name="T11" fmla="*/ 343 w 343"/>
                <a:gd name="T12" fmla="*/ 272 h 27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43" h="272">
                  <a:moveTo>
                    <a:pt x="343" y="272"/>
                  </a:moveTo>
                  <a:lnTo>
                    <a:pt x="171" y="0"/>
                  </a:lnTo>
                  <a:lnTo>
                    <a:pt x="0" y="272"/>
                  </a:lnTo>
                </a:path>
              </a:pathLst>
            </a:cu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00" name="Freeform 22"/>
            <p:cNvSpPr>
              <a:spLocks/>
            </p:cNvSpPr>
            <p:nvPr/>
          </p:nvSpPr>
          <p:spPr bwMode="auto">
            <a:xfrm>
              <a:off x="3205" y="1768"/>
              <a:ext cx="344" cy="724"/>
            </a:xfrm>
            <a:custGeom>
              <a:avLst/>
              <a:gdLst>
                <a:gd name="T0" fmla="*/ 0 w 344"/>
                <a:gd name="T1" fmla="*/ 0 h 724"/>
                <a:gd name="T2" fmla="*/ 0 w 344"/>
                <a:gd name="T3" fmla="*/ 724 h 724"/>
                <a:gd name="T4" fmla="*/ 344 w 344"/>
                <a:gd name="T5" fmla="*/ 724 h 724"/>
                <a:gd name="T6" fmla="*/ 0 60000 65536"/>
                <a:gd name="T7" fmla="*/ 0 60000 65536"/>
                <a:gd name="T8" fmla="*/ 0 60000 65536"/>
                <a:gd name="T9" fmla="*/ 0 w 344"/>
                <a:gd name="T10" fmla="*/ 0 h 724"/>
                <a:gd name="T11" fmla="*/ 344 w 344"/>
                <a:gd name="T12" fmla="*/ 724 h 72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44" h="724">
                  <a:moveTo>
                    <a:pt x="0" y="0"/>
                  </a:moveTo>
                  <a:lnTo>
                    <a:pt x="0" y="724"/>
                  </a:lnTo>
                  <a:lnTo>
                    <a:pt x="344" y="724"/>
                  </a:lnTo>
                </a:path>
              </a:pathLst>
            </a:cu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01" name="Line 23"/>
            <p:cNvSpPr>
              <a:spLocks noChangeShapeType="1"/>
            </p:cNvSpPr>
            <p:nvPr/>
          </p:nvSpPr>
          <p:spPr bwMode="auto">
            <a:xfrm>
              <a:off x="3893" y="1768"/>
              <a:ext cx="0" cy="724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02" name="Freeform 24"/>
            <p:cNvSpPr>
              <a:spLocks/>
            </p:cNvSpPr>
            <p:nvPr/>
          </p:nvSpPr>
          <p:spPr bwMode="auto">
            <a:xfrm>
              <a:off x="4956" y="1710"/>
              <a:ext cx="108" cy="116"/>
            </a:xfrm>
            <a:custGeom>
              <a:avLst/>
              <a:gdLst>
                <a:gd name="T0" fmla="*/ 0 w 108"/>
                <a:gd name="T1" fmla="*/ 58 h 116"/>
                <a:gd name="T2" fmla="*/ 5 w 108"/>
                <a:gd name="T3" fmla="*/ 36 h 116"/>
                <a:gd name="T4" fmla="*/ 16 w 108"/>
                <a:gd name="T5" fmla="*/ 17 h 116"/>
                <a:gd name="T6" fmla="*/ 32 w 108"/>
                <a:gd name="T7" fmla="*/ 5 h 116"/>
                <a:gd name="T8" fmla="*/ 53 w 108"/>
                <a:gd name="T9" fmla="*/ 0 h 116"/>
                <a:gd name="T10" fmla="*/ 76 w 108"/>
                <a:gd name="T11" fmla="*/ 5 h 116"/>
                <a:gd name="T12" fmla="*/ 92 w 108"/>
                <a:gd name="T13" fmla="*/ 17 h 116"/>
                <a:gd name="T14" fmla="*/ 103 w 108"/>
                <a:gd name="T15" fmla="*/ 36 h 116"/>
                <a:gd name="T16" fmla="*/ 108 w 108"/>
                <a:gd name="T17" fmla="*/ 58 h 116"/>
                <a:gd name="T18" fmla="*/ 103 w 108"/>
                <a:gd name="T19" fmla="*/ 80 h 116"/>
                <a:gd name="T20" fmla="*/ 92 w 108"/>
                <a:gd name="T21" fmla="*/ 99 h 116"/>
                <a:gd name="T22" fmla="*/ 76 w 108"/>
                <a:gd name="T23" fmla="*/ 111 h 116"/>
                <a:gd name="T24" fmla="*/ 53 w 108"/>
                <a:gd name="T25" fmla="*/ 116 h 116"/>
                <a:gd name="T26" fmla="*/ 32 w 108"/>
                <a:gd name="T27" fmla="*/ 111 h 116"/>
                <a:gd name="T28" fmla="*/ 16 w 108"/>
                <a:gd name="T29" fmla="*/ 99 h 116"/>
                <a:gd name="T30" fmla="*/ 5 w 108"/>
                <a:gd name="T31" fmla="*/ 80 h 116"/>
                <a:gd name="T32" fmla="*/ 0 w 108"/>
                <a:gd name="T33" fmla="*/ 58 h 11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108"/>
                <a:gd name="T52" fmla="*/ 0 h 116"/>
                <a:gd name="T53" fmla="*/ 108 w 108"/>
                <a:gd name="T54" fmla="*/ 116 h 11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108" h="116">
                  <a:moveTo>
                    <a:pt x="0" y="58"/>
                  </a:moveTo>
                  <a:lnTo>
                    <a:pt x="5" y="36"/>
                  </a:lnTo>
                  <a:lnTo>
                    <a:pt x="16" y="17"/>
                  </a:lnTo>
                  <a:lnTo>
                    <a:pt x="32" y="5"/>
                  </a:lnTo>
                  <a:lnTo>
                    <a:pt x="53" y="0"/>
                  </a:lnTo>
                  <a:lnTo>
                    <a:pt x="76" y="5"/>
                  </a:lnTo>
                  <a:lnTo>
                    <a:pt x="92" y="17"/>
                  </a:lnTo>
                  <a:lnTo>
                    <a:pt x="103" y="36"/>
                  </a:lnTo>
                  <a:lnTo>
                    <a:pt x="108" y="58"/>
                  </a:lnTo>
                  <a:lnTo>
                    <a:pt x="103" y="80"/>
                  </a:lnTo>
                  <a:lnTo>
                    <a:pt x="92" y="99"/>
                  </a:lnTo>
                  <a:lnTo>
                    <a:pt x="76" y="111"/>
                  </a:lnTo>
                  <a:lnTo>
                    <a:pt x="53" y="116"/>
                  </a:lnTo>
                  <a:lnTo>
                    <a:pt x="32" y="111"/>
                  </a:lnTo>
                  <a:lnTo>
                    <a:pt x="16" y="99"/>
                  </a:lnTo>
                  <a:lnTo>
                    <a:pt x="5" y="80"/>
                  </a:lnTo>
                  <a:lnTo>
                    <a:pt x="0" y="58"/>
                  </a:lnTo>
                  <a:close/>
                </a:path>
              </a:pathLst>
            </a:custGeom>
            <a:solidFill>
              <a:srgbClr val="FFFFFF"/>
            </a:solidFill>
            <a:ln w="317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03" name="Line 25"/>
            <p:cNvSpPr>
              <a:spLocks noChangeShapeType="1"/>
            </p:cNvSpPr>
            <p:nvPr/>
          </p:nvSpPr>
          <p:spPr bwMode="auto">
            <a:xfrm flipV="1">
              <a:off x="4952" y="1710"/>
              <a:ext cx="116" cy="116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04" name="Line 26"/>
            <p:cNvSpPr>
              <a:spLocks noChangeShapeType="1"/>
            </p:cNvSpPr>
            <p:nvPr/>
          </p:nvSpPr>
          <p:spPr bwMode="auto">
            <a:xfrm>
              <a:off x="5064" y="1768"/>
              <a:ext cx="32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05" name="Line 27"/>
            <p:cNvSpPr>
              <a:spLocks noChangeShapeType="1"/>
            </p:cNvSpPr>
            <p:nvPr/>
          </p:nvSpPr>
          <p:spPr bwMode="auto">
            <a:xfrm>
              <a:off x="4924" y="1768"/>
              <a:ext cx="32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06" name="Freeform 28"/>
            <p:cNvSpPr>
              <a:spLocks/>
            </p:cNvSpPr>
            <p:nvPr/>
          </p:nvSpPr>
          <p:spPr bwMode="auto">
            <a:xfrm>
              <a:off x="3494" y="1710"/>
              <a:ext cx="110" cy="116"/>
            </a:xfrm>
            <a:custGeom>
              <a:avLst/>
              <a:gdLst>
                <a:gd name="T0" fmla="*/ 0 w 110"/>
                <a:gd name="T1" fmla="*/ 58 h 116"/>
                <a:gd name="T2" fmla="*/ 4 w 110"/>
                <a:gd name="T3" fmla="*/ 36 h 116"/>
                <a:gd name="T4" fmla="*/ 16 w 110"/>
                <a:gd name="T5" fmla="*/ 17 h 116"/>
                <a:gd name="T6" fmla="*/ 34 w 110"/>
                <a:gd name="T7" fmla="*/ 5 h 116"/>
                <a:gd name="T8" fmla="*/ 55 w 110"/>
                <a:gd name="T9" fmla="*/ 0 h 116"/>
                <a:gd name="T10" fmla="*/ 75 w 110"/>
                <a:gd name="T11" fmla="*/ 5 h 116"/>
                <a:gd name="T12" fmla="*/ 94 w 110"/>
                <a:gd name="T13" fmla="*/ 17 h 116"/>
                <a:gd name="T14" fmla="*/ 105 w 110"/>
                <a:gd name="T15" fmla="*/ 36 h 116"/>
                <a:gd name="T16" fmla="*/ 110 w 110"/>
                <a:gd name="T17" fmla="*/ 58 h 116"/>
                <a:gd name="T18" fmla="*/ 105 w 110"/>
                <a:gd name="T19" fmla="*/ 80 h 116"/>
                <a:gd name="T20" fmla="*/ 94 w 110"/>
                <a:gd name="T21" fmla="*/ 99 h 116"/>
                <a:gd name="T22" fmla="*/ 75 w 110"/>
                <a:gd name="T23" fmla="*/ 111 h 116"/>
                <a:gd name="T24" fmla="*/ 55 w 110"/>
                <a:gd name="T25" fmla="*/ 116 h 116"/>
                <a:gd name="T26" fmla="*/ 34 w 110"/>
                <a:gd name="T27" fmla="*/ 111 h 116"/>
                <a:gd name="T28" fmla="*/ 16 w 110"/>
                <a:gd name="T29" fmla="*/ 99 h 116"/>
                <a:gd name="T30" fmla="*/ 4 w 110"/>
                <a:gd name="T31" fmla="*/ 80 h 116"/>
                <a:gd name="T32" fmla="*/ 0 w 110"/>
                <a:gd name="T33" fmla="*/ 58 h 11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110"/>
                <a:gd name="T52" fmla="*/ 0 h 116"/>
                <a:gd name="T53" fmla="*/ 110 w 110"/>
                <a:gd name="T54" fmla="*/ 116 h 11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110" h="116">
                  <a:moveTo>
                    <a:pt x="0" y="58"/>
                  </a:moveTo>
                  <a:lnTo>
                    <a:pt x="4" y="36"/>
                  </a:lnTo>
                  <a:lnTo>
                    <a:pt x="16" y="17"/>
                  </a:lnTo>
                  <a:lnTo>
                    <a:pt x="34" y="5"/>
                  </a:lnTo>
                  <a:lnTo>
                    <a:pt x="55" y="0"/>
                  </a:lnTo>
                  <a:lnTo>
                    <a:pt x="75" y="5"/>
                  </a:lnTo>
                  <a:lnTo>
                    <a:pt x="94" y="17"/>
                  </a:lnTo>
                  <a:lnTo>
                    <a:pt x="105" y="36"/>
                  </a:lnTo>
                  <a:lnTo>
                    <a:pt x="110" y="58"/>
                  </a:lnTo>
                  <a:lnTo>
                    <a:pt x="105" y="80"/>
                  </a:lnTo>
                  <a:lnTo>
                    <a:pt x="94" y="99"/>
                  </a:lnTo>
                  <a:lnTo>
                    <a:pt x="75" y="111"/>
                  </a:lnTo>
                  <a:lnTo>
                    <a:pt x="55" y="116"/>
                  </a:lnTo>
                  <a:lnTo>
                    <a:pt x="34" y="111"/>
                  </a:lnTo>
                  <a:lnTo>
                    <a:pt x="16" y="99"/>
                  </a:lnTo>
                  <a:lnTo>
                    <a:pt x="4" y="80"/>
                  </a:lnTo>
                  <a:lnTo>
                    <a:pt x="0" y="58"/>
                  </a:lnTo>
                  <a:close/>
                </a:path>
              </a:pathLst>
            </a:custGeom>
            <a:solidFill>
              <a:srgbClr val="000000"/>
            </a:solidFill>
            <a:ln w="317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07" name="Line 29"/>
            <p:cNvSpPr>
              <a:spLocks noChangeShapeType="1"/>
            </p:cNvSpPr>
            <p:nvPr/>
          </p:nvSpPr>
          <p:spPr bwMode="auto">
            <a:xfrm flipV="1">
              <a:off x="3489" y="1710"/>
              <a:ext cx="119" cy="116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08" name="Line 30"/>
            <p:cNvSpPr>
              <a:spLocks noChangeShapeType="1"/>
            </p:cNvSpPr>
            <p:nvPr/>
          </p:nvSpPr>
          <p:spPr bwMode="auto">
            <a:xfrm>
              <a:off x="3604" y="1768"/>
              <a:ext cx="30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09" name="Line 31"/>
            <p:cNvSpPr>
              <a:spLocks noChangeShapeType="1"/>
            </p:cNvSpPr>
            <p:nvPr/>
          </p:nvSpPr>
          <p:spPr bwMode="auto">
            <a:xfrm>
              <a:off x="3462" y="1768"/>
              <a:ext cx="32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10" name="Line 32"/>
            <p:cNvSpPr>
              <a:spLocks noChangeShapeType="1"/>
            </p:cNvSpPr>
            <p:nvPr/>
          </p:nvSpPr>
          <p:spPr bwMode="auto">
            <a:xfrm>
              <a:off x="3721" y="2492"/>
              <a:ext cx="172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11" name="Line 33"/>
            <p:cNvSpPr>
              <a:spLocks noChangeShapeType="1"/>
            </p:cNvSpPr>
            <p:nvPr/>
          </p:nvSpPr>
          <p:spPr bwMode="auto">
            <a:xfrm>
              <a:off x="3205" y="2261"/>
              <a:ext cx="209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12" name="Line 34"/>
            <p:cNvSpPr>
              <a:spLocks noChangeShapeType="1"/>
            </p:cNvSpPr>
            <p:nvPr/>
          </p:nvSpPr>
          <p:spPr bwMode="auto">
            <a:xfrm>
              <a:off x="3205" y="2039"/>
              <a:ext cx="209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13" name="Line 35"/>
            <p:cNvSpPr>
              <a:spLocks noChangeShapeType="1"/>
            </p:cNvSpPr>
            <p:nvPr/>
          </p:nvSpPr>
          <p:spPr bwMode="auto">
            <a:xfrm flipH="1">
              <a:off x="3721" y="1995"/>
              <a:ext cx="172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14" name="Line 36"/>
            <p:cNvSpPr>
              <a:spLocks noChangeShapeType="1"/>
            </p:cNvSpPr>
            <p:nvPr/>
          </p:nvSpPr>
          <p:spPr bwMode="auto">
            <a:xfrm flipH="1">
              <a:off x="3721" y="2220"/>
              <a:ext cx="172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15" name="Line 37"/>
            <p:cNvSpPr>
              <a:spLocks noChangeShapeType="1"/>
            </p:cNvSpPr>
            <p:nvPr/>
          </p:nvSpPr>
          <p:spPr bwMode="auto">
            <a:xfrm>
              <a:off x="3893" y="2130"/>
              <a:ext cx="256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16" name="Line 38"/>
            <p:cNvSpPr>
              <a:spLocks noChangeShapeType="1"/>
            </p:cNvSpPr>
            <p:nvPr/>
          </p:nvSpPr>
          <p:spPr bwMode="auto">
            <a:xfrm flipH="1">
              <a:off x="2946" y="2130"/>
              <a:ext cx="259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17" name="Line 39"/>
            <p:cNvSpPr>
              <a:spLocks noChangeShapeType="1"/>
            </p:cNvSpPr>
            <p:nvPr/>
          </p:nvSpPr>
          <p:spPr bwMode="auto">
            <a:xfrm flipV="1">
              <a:off x="3329" y="1899"/>
              <a:ext cx="4" cy="14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18" name="Line 40"/>
            <p:cNvSpPr>
              <a:spLocks noChangeShapeType="1"/>
            </p:cNvSpPr>
            <p:nvPr/>
          </p:nvSpPr>
          <p:spPr bwMode="auto">
            <a:xfrm flipV="1">
              <a:off x="3806" y="1858"/>
              <a:ext cx="0" cy="13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19" name="Line 41"/>
            <p:cNvSpPr>
              <a:spLocks noChangeShapeType="1"/>
            </p:cNvSpPr>
            <p:nvPr/>
          </p:nvSpPr>
          <p:spPr bwMode="auto">
            <a:xfrm>
              <a:off x="3806" y="2220"/>
              <a:ext cx="0" cy="181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20" name="Line 42"/>
            <p:cNvSpPr>
              <a:spLocks noChangeShapeType="1"/>
            </p:cNvSpPr>
            <p:nvPr/>
          </p:nvSpPr>
          <p:spPr bwMode="auto">
            <a:xfrm>
              <a:off x="4065" y="2130"/>
              <a:ext cx="0" cy="9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21" name="Line 43"/>
            <p:cNvSpPr>
              <a:spLocks noChangeShapeType="1"/>
            </p:cNvSpPr>
            <p:nvPr/>
          </p:nvSpPr>
          <p:spPr bwMode="auto">
            <a:xfrm flipV="1">
              <a:off x="4149" y="1858"/>
              <a:ext cx="0" cy="272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22" name="Freeform 44"/>
            <p:cNvSpPr>
              <a:spLocks/>
            </p:cNvSpPr>
            <p:nvPr/>
          </p:nvSpPr>
          <p:spPr bwMode="auto">
            <a:xfrm>
              <a:off x="3581" y="2434"/>
              <a:ext cx="108" cy="116"/>
            </a:xfrm>
            <a:custGeom>
              <a:avLst/>
              <a:gdLst>
                <a:gd name="T0" fmla="*/ 0 w 108"/>
                <a:gd name="T1" fmla="*/ 58 h 116"/>
                <a:gd name="T2" fmla="*/ 5 w 108"/>
                <a:gd name="T3" fmla="*/ 37 h 116"/>
                <a:gd name="T4" fmla="*/ 16 w 108"/>
                <a:gd name="T5" fmla="*/ 17 h 116"/>
                <a:gd name="T6" fmla="*/ 32 w 108"/>
                <a:gd name="T7" fmla="*/ 5 h 116"/>
                <a:gd name="T8" fmla="*/ 53 w 108"/>
                <a:gd name="T9" fmla="*/ 0 h 116"/>
                <a:gd name="T10" fmla="*/ 76 w 108"/>
                <a:gd name="T11" fmla="*/ 5 h 116"/>
                <a:gd name="T12" fmla="*/ 92 w 108"/>
                <a:gd name="T13" fmla="*/ 17 h 116"/>
                <a:gd name="T14" fmla="*/ 103 w 108"/>
                <a:gd name="T15" fmla="*/ 37 h 116"/>
                <a:gd name="T16" fmla="*/ 108 w 108"/>
                <a:gd name="T17" fmla="*/ 58 h 116"/>
                <a:gd name="T18" fmla="*/ 103 w 108"/>
                <a:gd name="T19" fmla="*/ 80 h 116"/>
                <a:gd name="T20" fmla="*/ 92 w 108"/>
                <a:gd name="T21" fmla="*/ 99 h 116"/>
                <a:gd name="T22" fmla="*/ 76 w 108"/>
                <a:gd name="T23" fmla="*/ 111 h 116"/>
                <a:gd name="T24" fmla="*/ 53 w 108"/>
                <a:gd name="T25" fmla="*/ 116 h 116"/>
                <a:gd name="T26" fmla="*/ 32 w 108"/>
                <a:gd name="T27" fmla="*/ 111 h 116"/>
                <a:gd name="T28" fmla="*/ 16 w 108"/>
                <a:gd name="T29" fmla="*/ 99 h 116"/>
                <a:gd name="T30" fmla="*/ 5 w 108"/>
                <a:gd name="T31" fmla="*/ 80 h 116"/>
                <a:gd name="T32" fmla="*/ 0 w 108"/>
                <a:gd name="T33" fmla="*/ 58 h 11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108"/>
                <a:gd name="T52" fmla="*/ 0 h 116"/>
                <a:gd name="T53" fmla="*/ 108 w 108"/>
                <a:gd name="T54" fmla="*/ 116 h 11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108" h="116">
                  <a:moveTo>
                    <a:pt x="0" y="58"/>
                  </a:moveTo>
                  <a:lnTo>
                    <a:pt x="5" y="37"/>
                  </a:lnTo>
                  <a:lnTo>
                    <a:pt x="16" y="17"/>
                  </a:lnTo>
                  <a:lnTo>
                    <a:pt x="32" y="5"/>
                  </a:lnTo>
                  <a:lnTo>
                    <a:pt x="53" y="0"/>
                  </a:lnTo>
                  <a:lnTo>
                    <a:pt x="76" y="5"/>
                  </a:lnTo>
                  <a:lnTo>
                    <a:pt x="92" y="17"/>
                  </a:lnTo>
                  <a:lnTo>
                    <a:pt x="103" y="37"/>
                  </a:lnTo>
                  <a:lnTo>
                    <a:pt x="108" y="58"/>
                  </a:lnTo>
                  <a:lnTo>
                    <a:pt x="103" y="80"/>
                  </a:lnTo>
                  <a:lnTo>
                    <a:pt x="92" y="99"/>
                  </a:lnTo>
                  <a:lnTo>
                    <a:pt x="76" y="111"/>
                  </a:lnTo>
                  <a:lnTo>
                    <a:pt x="53" y="116"/>
                  </a:lnTo>
                  <a:lnTo>
                    <a:pt x="32" y="111"/>
                  </a:lnTo>
                  <a:lnTo>
                    <a:pt x="16" y="99"/>
                  </a:lnTo>
                  <a:lnTo>
                    <a:pt x="5" y="80"/>
                  </a:lnTo>
                  <a:lnTo>
                    <a:pt x="0" y="58"/>
                  </a:lnTo>
                  <a:close/>
                </a:path>
              </a:pathLst>
            </a:custGeom>
            <a:solidFill>
              <a:srgbClr val="FFFFFF"/>
            </a:solidFill>
            <a:ln w="317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23" name="Line 45"/>
            <p:cNvSpPr>
              <a:spLocks noChangeShapeType="1"/>
            </p:cNvSpPr>
            <p:nvPr/>
          </p:nvSpPr>
          <p:spPr bwMode="auto">
            <a:xfrm flipV="1">
              <a:off x="3576" y="2434"/>
              <a:ext cx="117" cy="116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24" name="Line 46"/>
            <p:cNvSpPr>
              <a:spLocks noChangeShapeType="1"/>
            </p:cNvSpPr>
            <p:nvPr/>
          </p:nvSpPr>
          <p:spPr bwMode="auto">
            <a:xfrm>
              <a:off x="3689" y="2492"/>
              <a:ext cx="32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25" name="Line 47"/>
            <p:cNvSpPr>
              <a:spLocks noChangeShapeType="1"/>
            </p:cNvSpPr>
            <p:nvPr/>
          </p:nvSpPr>
          <p:spPr bwMode="auto">
            <a:xfrm>
              <a:off x="3549" y="2492"/>
              <a:ext cx="32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26" name="Line 48"/>
            <p:cNvSpPr>
              <a:spLocks noChangeShapeType="1"/>
            </p:cNvSpPr>
            <p:nvPr/>
          </p:nvSpPr>
          <p:spPr bwMode="auto">
            <a:xfrm flipH="1">
              <a:off x="2258" y="2401"/>
              <a:ext cx="88" cy="181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27" name="Freeform 49"/>
            <p:cNvSpPr>
              <a:spLocks/>
            </p:cNvSpPr>
            <p:nvPr/>
          </p:nvSpPr>
          <p:spPr bwMode="auto">
            <a:xfrm>
              <a:off x="1915" y="2278"/>
              <a:ext cx="270" cy="67"/>
            </a:xfrm>
            <a:custGeom>
              <a:avLst/>
              <a:gdLst>
                <a:gd name="T0" fmla="*/ 270 w 270"/>
                <a:gd name="T1" fmla="*/ 55 h 67"/>
                <a:gd name="T2" fmla="*/ 194 w 270"/>
                <a:gd name="T3" fmla="*/ 0 h 67"/>
                <a:gd name="T4" fmla="*/ 87 w 270"/>
                <a:gd name="T5" fmla="*/ 0 h 67"/>
                <a:gd name="T6" fmla="*/ 0 w 270"/>
                <a:gd name="T7" fmla="*/ 67 h 6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70"/>
                <a:gd name="T13" fmla="*/ 0 h 67"/>
                <a:gd name="T14" fmla="*/ 270 w 270"/>
                <a:gd name="T15" fmla="*/ 67 h 6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70" h="67">
                  <a:moveTo>
                    <a:pt x="270" y="55"/>
                  </a:moveTo>
                  <a:lnTo>
                    <a:pt x="194" y="0"/>
                  </a:lnTo>
                  <a:lnTo>
                    <a:pt x="87" y="0"/>
                  </a:lnTo>
                  <a:lnTo>
                    <a:pt x="0" y="67"/>
                  </a:lnTo>
                </a:path>
              </a:pathLst>
            </a:cu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28" name="Freeform 50"/>
            <p:cNvSpPr>
              <a:spLocks/>
            </p:cNvSpPr>
            <p:nvPr/>
          </p:nvSpPr>
          <p:spPr bwMode="auto">
            <a:xfrm>
              <a:off x="2142" y="2447"/>
              <a:ext cx="160" cy="45"/>
            </a:xfrm>
            <a:custGeom>
              <a:avLst/>
              <a:gdLst>
                <a:gd name="T0" fmla="*/ 160 w 160"/>
                <a:gd name="T1" fmla="*/ 45 h 45"/>
                <a:gd name="T2" fmla="*/ 84 w 160"/>
                <a:gd name="T3" fmla="*/ 0 h 45"/>
                <a:gd name="T4" fmla="*/ 0 w 160"/>
                <a:gd name="T5" fmla="*/ 24 h 45"/>
                <a:gd name="T6" fmla="*/ 0 60000 65536"/>
                <a:gd name="T7" fmla="*/ 0 60000 65536"/>
                <a:gd name="T8" fmla="*/ 0 60000 65536"/>
                <a:gd name="T9" fmla="*/ 0 w 160"/>
                <a:gd name="T10" fmla="*/ 0 h 45"/>
                <a:gd name="T11" fmla="*/ 160 w 160"/>
                <a:gd name="T12" fmla="*/ 45 h 4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60" h="45">
                  <a:moveTo>
                    <a:pt x="160" y="45"/>
                  </a:moveTo>
                  <a:lnTo>
                    <a:pt x="84" y="0"/>
                  </a:lnTo>
                  <a:lnTo>
                    <a:pt x="0" y="24"/>
                  </a:lnTo>
                </a:path>
              </a:pathLst>
            </a:cu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29" name="Line 51"/>
            <p:cNvSpPr>
              <a:spLocks noChangeShapeType="1"/>
            </p:cNvSpPr>
            <p:nvPr/>
          </p:nvSpPr>
          <p:spPr bwMode="auto">
            <a:xfrm>
              <a:off x="2469" y="2176"/>
              <a:ext cx="168" cy="123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30" name="Line 52"/>
            <p:cNvSpPr>
              <a:spLocks noChangeShapeType="1"/>
            </p:cNvSpPr>
            <p:nvPr/>
          </p:nvSpPr>
          <p:spPr bwMode="auto">
            <a:xfrm>
              <a:off x="2506" y="1983"/>
              <a:ext cx="312" cy="295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31" name="Line 53"/>
            <p:cNvSpPr>
              <a:spLocks noChangeShapeType="1"/>
            </p:cNvSpPr>
            <p:nvPr/>
          </p:nvSpPr>
          <p:spPr bwMode="auto">
            <a:xfrm flipV="1">
              <a:off x="3968" y="1259"/>
              <a:ext cx="0" cy="497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32" name="Line 54"/>
            <p:cNvSpPr>
              <a:spLocks noChangeShapeType="1"/>
            </p:cNvSpPr>
            <p:nvPr/>
          </p:nvSpPr>
          <p:spPr bwMode="auto">
            <a:xfrm>
              <a:off x="3977" y="1474"/>
              <a:ext cx="647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33" name="Line 55"/>
            <p:cNvSpPr>
              <a:spLocks noChangeShapeType="1"/>
            </p:cNvSpPr>
            <p:nvPr/>
          </p:nvSpPr>
          <p:spPr bwMode="auto">
            <a:xfrm>
              <a:off x="4360" y="1474"/>
              <a:ext cx="0" cy="193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34" name="Line 56"/>
            <p:cNvSpPr>
              <a:spLocks noChangeShapeType="1"/>
            </p:cNvSpPr>
            <p:nvPr/>
          </p:nvSpPr>
          <p:spPr bwMode="auto">
            <a:xfrm flipH="1" flipV="1">
              <a:off x="4161" y="1259"/>
              <a:ext cx="27" cy="203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35" name="Line 57"/>
            <p:cNvSpPr>
              <a:spLocks noChangeShapeType="1"/>
            </p:cNvSpPr>
            <p:nvPr/>
          </p:nvSpPr>
          <p:spPr bwMode="auto">
            <a:xfrm flipH="1">
              <a:off x="3785" y="1339"/>
              <a:ext cx="172" cy="101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36" name="Line 58"/>
            <p:cNvSpPr>
              <a:spLocks noChangeShapeType="1"/>
            </p:cNvSpPr>
            <p:nvPr/>
          </p:nvSpPr>
          <p:spPr bwMode="auto">
            <a:xfrm flipV="1">
              <a:off x="2914" y="909"/>
              <a:ext cx="0" cy="847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37" name="Line 59"/>
            <p:cNvSpPr>
              <a:spLocks noChangeShapeType="1"/>
            </p:cNvSpPr>
            <p:nvPr/>
          </p:nvSpPr>
          <p:spPr bwMode="auto">
            <a:xfrm>
              <a:off x="2905" y="1213"/>
              <a:ext cx="321" cy="12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38" name="Line 60"/>
            <p:cNvSpPr>
              <a:spLocks noChangeShapeType="1"/>
            </p:cNvSpPr>
            <p:nvPr/>
          </p:nvSpPr>
          <p:spPr bwMode="auto">
            <a:xfrm flipH="1" flipV="1">
              <a:off x="2765" y="1406"/>
              <a:ext cx="149" cy="46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077" name="Text Box 61"/>
          <p:cNvSpPr txBox="1">
            <a:spLocks noChangeArrowheads="1"/>
          </p:cNvSpPr>
          <p:nvPr/>
        </p:nvSpPr>
        <p:spPr bwMode="auto">
          <a:xfrm>
            <a:off x="3044825" y="5329238"/>
            <a:ext cx="1144588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19075" indent="-219075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/>
              <a:t>MV (ALL)</a:t>
            </a:r>
          </a:p>
        </p:txBody>
      </p:sp>
      <p:sp>
        <p:nvSpPr>
          <p:cNvPr id="3078" name="Text Box 62"/>
          <p:cNvSpPr txBox="1">
            <a:spLocks noChangeArrowheads="1"/>
          </p:cNvSpPr>
          <p:nvPr/>
        </p:nvSpPr>
        <p:spPr bwMode="auto">
          <a:xfrm>
            <a:off x="3644900" y="3163888"/>
            <a:ext cx="7588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19075" indent="-219075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/>
              <a:t>LV</a:t>
            </a:r>
          </a:p>
        </p:txBody>
      </p:sp>
      <p:sp>
        <p:nvSpPr>
          <p:cNvPr id="3079" name="Text Box 63"/>
          <p:cNvSpPr txBox="1">
            <a:spLocks noChangeArrowheads="1"/>
          </p:cNvSpPr>
          <p:nvPr/>
        </p:nvSpPr>
        <p:spPr bwMode="auto">
          <a:xfrm>
            <a:off x="3357563" y="2322513"/>
            <a:ext cx="8191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19075" indent="-219075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/>
              <a:t>MV</a:t>
            </a:r>
          </a:p>
        </p:txBody>
      </p:sp>
      <p:sp>
        <p:nvSpPr>
          <p:cNvPr id="3080" name="Text Box 64"/>
          <p:cNvSpPr txBox="1">
            <a:spLocks noChangeArrowheads="1"/>
          </p:cNvSpPr>
          <p:nvPr/>
        </p:nvSpPr>
        <p:spPr bwMode="auto">
          <a:xfrm>
            <a:off x="301625" y="4065588"/>
            <a:ext cx="24193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19075" indent="-219075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/>
              <a:t>North American System</a:t>
            </a:r>
          </a:p>
        </p:txBody>
      </p:sp>
      <p:sp>
        <p:nvSpPr>
          <p:cNvPr id="3081" name="Text Box 65"/>
          <p:cNvSpPr txBox="1">
            <a:spLocks noChangeArrowheads="1"/>
          </p:cNvSpPr>
          <p:nvPr/>
        </p:nvSpPr>
        <p:spPr bwMode="auto">
          <a:xfrm>
            <a:off x="374650" y="1490663"/>
            <a:ext cx="315277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19075" indent="-219075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/>
              <a:t>European-Style System</a:t>
            </a:r>
          </a:p>
        </p:txBody>
      </p:sp>
      <p:sp>
        <p:nvSpPr>
          <p:cNvPr id="3082" name="Line 66"/>
          <p:cNvSpPr>
            <a:spLocks noChangeShapeType="1"/>
          </p:cNvSpPr>
          <p:nvPr/>
        </p:nvSpPr>
        <p:spPr bwMode="auto">
          <a:xfrm>
            <a:off x="241300" y="3970338"/>
            <a:ext cx="8507413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106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A Basic Script (Class Exercise)</a:t>
            </a:r>
          </a:p>
        </p:txBody>
      </p:sp>
      <p:pic>
        <p:nvPicPr>
          <p:cNvPr id="97283" name="Picture 3" descr="SimpleCircui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1371600"/>
            <a:ext cx="3851275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7284" name="Text Box 4"/>
          <p:cNvSpPr txBox="1">
            <a:spLocks noChangeArrowheads="1"/>
          </p:cNvSpPr>
          <p:nvPr/>
        </p:nvSpPr>
        <p:spPr bwMode="auto">
          <a:xfrm>
            <a:off x="457200" y="3429000"/>
            <a:ext cx="8305800" cy="138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US" altLang="en-US" sz="1200" b="1">
                <a:latin typeface="Courier New" panose="02070309020205020404" pitchFamily="49" charset="0"/>
              </a:rPr>
              <a:t>New Circuit.Simple     ! Creates voltage source  (Vsource.Source)</a:t>
            </a:r>
          </a:p>
          <a:p>
            <a:pPr algn="l"/>
            <a:r>
              <a:rPr lang="en-US" altLang="en-US" sz="1200" b="1">
                <a:latin typeface="Courier New" panose="02070309020205020404" pitchFamily="49" charset="0"/>
              </a:rPr>
              <a:t>Edit Vsource.Source BasekV=115 pu=1.05  ISC3=3000  ISC1=2500  !Define source V and Z</a:t>
            </a:r>
          </a:p>
          <a:p>
            <a:pPr algn="l"/>
            <a:r>
              <a:rPr lang="en-US" altLang="en-US" sz="1200" b="1">
                <a:latin typeface="Courier New" panose="02070309020205020404" pitchFamily="49" charset="0"/>
              </a:rPr>
              <a:t>New Transformer.TR1 Buses=[SourceBus, Sub_Bus] Conns=[Delta Wye] kVs= [115 12.47]</a:t>
            </a:r>
          </a:p>
          <a:p>
            <a:pPr algn="l"/>
            <a:r>
              <a:rPr lang="en-US" altLang="en-US" sz="1200" b="1">
                <a:latin typeface="Courier New" panose="02070309020205020404" pitchFamily="49" charset="0"/>
              </a:rPr>
              <a:t>~ kVAs=[20000 20000] XHL=10</a:t>
            </a:r>
          </a:p>
          <a:p>
            <a:pPr algn="l"/>
            <a:endParaRPr lang="en-US" altLang="en-US" sz="1200" b="1"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6541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A Basic Script (Class Exercise)</a:t>
            </a:r>
          </a:p>
        </p:txBody>
      </p:sp>
      <p:pic>
        <p:nvPicPr>
          <p:cNvPr id="98307" name="Picture 3" descr="SimpleCircui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1371600"/>
            <a:ext cx="3851275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8308" name="Text Box 4"/>
          <p:cNvSpPr txBox="1">
            <a:spLocks noChangeArrowheads="1"/>
          </p:cNvSpPr>
          <p:nvPr/>
        </p:nvSpPr>
        <p:spPr bwMode="auto">
          <a:xfrm>
            <a:off x="457200" y="3429000"/>
            <a:ext cx="8305800" cy="1662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US" altLang="en-US" sz="1200" b="1">
                <a:latin typeface="Courier New" panose="02070309020205020404" pitchFamily="49" charset="0"/>
              </a:rPr>
              <a:t>New Circuit.Simple     ! Creates voltage source  (Vsource.Source)</a:t>
            </a:r>
          </a:p>
          <a:p>
            <a:pPr algn="l"/>
            <a:r>
              <a:rPr lang="en-US" altLang="en-US" sz="1200" b="1">
                <a:latin typeface="Courier New" panose="02070309020205020404" pitchFamily="49" charset="0"/>
              </a:rPr>
              <a:t>Edit Vsource.Source BasekV=115 pu=1.05  ISC3=3000  ISC1=2500  !Define source V and Z</a:t>
            </a:r>
          </a:p>
          <a:p>
            <a:pPr algn="l"/>
            <a:r>
              <a:rPr lang="en-US" altLang="en-US" sz="1200" b="1">
                <a:latin typeface="Courier New" panose="02070309020205020404" pitchFamily="49" charset="0"/>
              </a:rPr>
              <a:t>New Transformer.TR1 Buses=[SourceBus, Sub_Bus] Conns=[Delta Wye] kVs= [115 12.47]</a:t>
            </a:r>
          </a:p>
          <a:p>
            <a:pPr algn="l"/>
            <a:r>
              <a:rPr lang="en-US" altLang="en-US" sz="1200" b="1">
                <a:latin typeface="Courier New" panose="02070309020205020404" pitchFamily="49" charset="0"/>
              </a:rPr>
              <a:t>~ kVAs=[20000 20000] XHL=10</a:t>
            </a:r>
          </a:p>
          <a:p>
            <a:pPr algn="l"/>
            <a:r>
              <a:rPr lang="en-US" altLang="en-US" sz="1200" b="1">
                <a:latin typeface="Courier New" panose="02070309020205020404" pitchFamily="49" charset="0"/>
              </a:rPr>
              <a:t>New Linecode.336ACSR R1=0.058 X1=.1206 R0=.1784 X0=.4047 C1=3.4 C0=1.6 Units=kft</a:t>
            </a:r>
          </a:p>
          <a:p>
            <a:pPr algn="l"/>
            <a:r>
              <a:rPr lang="en-US" altLang="en-US" sz="1200" b="1">
                <a:latin typeface="Courier New" panose="02070309020205020404" pitchFamily="49" charset="0"/>
              </a:rPr>
              <a:t>New Line.LINE1 Bus1=Sub_Bus Bus2=LoadBus Linecode=336ACSR Length=1 Units=Mi </a:t>
            </a:r>
          </a:p>
        </p:txBody>
      </p:sp>
    </p:spTree>
    <p:extLst>
      <p:ext uri="{BB962C8B-B14F-4D97-AF65-F5344CB8AC3E}">
        <p14:creationId xmlns:p14="http://schemas.microsoft.com/office/powerpoint/2010/main" val="4174187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A Basic Script (Class Exercise)</a:t>
            </a:r>
          </a:p>
        </p:txBody>
      </p:sp>
      <p:pic>
        <p:nvPicPr>
          <p:cNvPr id="99331" name="Picture 3" descr="SimpleCircui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1371600"/>
            <a:ext cx="3851275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9332" name="Text Box 4"/>
          <p:cNvSpPr txBox="1">
            <a:spLocks noChangeArrowheads="1"/>
          </p:cNvSpPr>
          <p:nvPr/>
        </p:nvSpPr>
        <p:spPr bwMode="auto">
          <a:xfrm>
            <a:off x="457200" y="3429000"/>
            <a:ext cx="8305800" cy="1938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US" altLang="en-US" sz="1200" b="1">
                <a:latin typeface="Courier New" panose="02070309020205020404" pitchFamily="49" charset="0"/>
              </a:rPr>
              <a:t>New Circuit.Simple     ! Creates voltage source  (Vsource.Source)</a:t>
            </a:r>
          </a:p>
          <a:p>
            <a:pPr algn="l"/>
            <a:r>
              <a:rPr lang="en-US" altLang="en-US" sz="1200" b="1">
                <a:latin typeface="Courier New" panose="02070309020205020404" pitchFamily="49" charset="0"/>
              </a:rPr>
              <a:t>Edit Vsource.Source BasekV=115 pu=1.05  ISC3=3000  ISC1=2500  !Define source V and Z</a:t>
            </a:r>
          </a:p>
          <a:p>
            <a:pPr algn="l"/>
            <a:r>
              <a:rPr lang="en-US" altLang="en-US" sz="1200" b="1">
                <a:latin typeface="Courier New" panose="02070309020205020404" pitchFamily="49" charset="0"/>
              </a:rPr>
              <a:t>New Transformer.TR1 Buses=[SourceBus, Sub_Bus] Conns=[Delta Wye] kVs= [115 12.47]</a:t>
            </a:r>
          </a:p>
          <a:p>
            <a:pPr algn="l"/>
            <a:r>
              <a:rPr lang="en-US" altLang="en-US" sz="1200" b="1">
                <a:latin typeface="Courier New" panose="02070309020205020404" pitchFamily="49" charset="0"/>
              </a:rPr>
              <a:t>~ kVAs=[20000 20000] XHL=10</a:t>
            </a:r>
          </a:p>
          <a:p>
            <a:pPr algn="l"/>
            <a:r>
              <a:rPr lang="en-US" altLang="en-US" sz="1200" b="1">
                <a:latin typeface="Courier New" panose="02070309020205020404" pitchFamily="49" charset="0"/>
              </a:rPr>
              <a:t>New Linecode.336ACSR R1=0.058 X1=.1206 R0=.1784 X0=.4047 C1=3.4 C0=1.6 Units=kft</a:t>
            </a:r>
          </a:p>
          <a:p>
            <a:pPr algn="l"/>
            <a:r>
              <a:rPr lang="en-US" altLang="en-US" sz="1200" b="1">
                <a:latin typeface="Courier New" panose="02070309020205020404" pitchFamily="49" charset="0"/>
              </a:rPr>
              <a:t>New Line.LINE1 Bus1=Sub_Bus Bus2=LoadBus Linecode=336ACSR Length=1 Units=Mi </a:t>
            </a:r>
          </a:p>
          <a:p>
            <a:pPr algn="l"/>
            <a:r>
              <a:rPr lang="en-US" altLang="en-US" sz="1200" b="1">
                <a:latin typeface="Courier New" panose="02070309020205020404" pitchFamily="49" charset="0"/>
              </a:rPr>
              <a:t>New Load.LOAD1 Bus1=LoadBus kV=12.47 kW=1000 PF=.95</a:t>
            </a:r>
          </a:p>
        </p:txBody>
      </p:sp>
    </p:spTree>
    <p:extLst>
      <p:ext uri="{BB962C8B-B14F-4D97-AF65-F5344CB8AC3E}">
        <p14:creationId xmlns:p14="http://schemas.microsoft.com/office/powerpoint/2010/main" val="1033852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A Basic Script (Class Exercise)</a:t>
            </a:r>
          </a:p>
        </p:txBody>
      </p:sp>
      <p:pic>
        <p:nvPicPr>
          <p:cNvPr id="100355" name="Picture 3" descr="SimpleCircui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1371600"/>
            <a:ext cx="3851275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0356" name="Text Box 4"/>
          <p:cNvSpPr txBox="1">
            <a:spLocks noChangeArrowheads="1"/>
          </p:cNvSpPr>
          <p:nvPr/>
        </p:nvSpPr>
        <p:spPr bwMode="auto">
          <a:xfrm>
            <a:off x="457200" y="3429000"/>
            <a:ext cx="8305800" cy="27699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US" altLang="en-US" sz="1200" b="1" dirty="0">
                <a:latin typeface="Courier New" panose="02070309020205020404" pitchFamily="49" charset="0"/>
              </a:rPr>
              <a:t>New </a:t>
            </a:r>
            <a:r>
              <a:rPr lang="en-US" altLang="en-US" sz="1200" b="1" dirty="0" err="1">
                <a:latin typeface="Courier New" panose="02070309020205020404" pitchFamily="49" charset="0"/>
              </a:rPr>
              <a:t>Circuit.Simple</a:t>
            </a:r>
            <a:r>
              <a:rPr lang="en-US" altLang="en-US" sz="1200" b="1" dirty="0">
                <a:latin typeface="Courier New" panose="02070309020205020404" pitchFamily="49" charset="0"/>
              </a:rPr>
              <a:t>     ! Creates voltage source  (</a:t>
            </a:r>
            <a:r>
              <a:rPr lang="en-US" altLang="en-US" sz="1200" b="1" dirty="0" err="1">
                <a:latin typeface="Courier New" panose="02070309020205020404" pitchFamily="49" charset="0"/>
              </a:rPr>
              <a:t>Vsource.Source</a:t>
            </a:r>
            <a:r>
              <a:rPr lang="en-US" altLang="en-US" sz="1200" b="1" dirty="0">
                <a:latin typeface="Courier New" panose="02070309020205020404" pitchFamily="49" charset="0"/>
              </a:rPr>
              <a:t>)</a:t>
            </a:r>
          </a:p>
          <a:p>
            <a:pPr algn="l"/>
            <a:r>
              <a:rPr lang="en-US" altLang="en-US" sz="1200" b="1" dirty="0">
                <a:latin typeface="Courier New" panose="02070309020205020404" pitchFamily="49" charset="0"/>
              </a:rPr>
              <a:t>Edit </a:t>
            </a:r>
            <a:r>
              <a:rPr lang="en-US" altLang="en-US" sz="1200" b="1" dirty="0" err="1">
                <a:latin typeface="Courier New" panose="02070309020205020404" pitchFamily="49" charset="0"/>
              </a:rPr>
              <a:t>Vsource.Source</a:t>
            </a:r>
            <a:r>
              <a:rPr lang="en-US" altLang="en-US" sz="1200" b="1" dirty="0">
                <a:latin typeface="Courier New" panose="02070309020205020404" pitchFamily="49" charset="0"/>
              </a:rPr>
              <a:t> </a:t>
            </a:r>
            <a:r>
              <a:rPr lang="en-US" altLang="en-US" sz="1200" b="1" dirty="0" err="1">
                <a:latin typeface="Courier New" panose="02070309020205020404" pitchFamily="49" charset="0"/>
              </a:rPr>
              <a:t>BasekV</a:t>
            </a:r>
            <a:r>
              <a:rPr lang="en-US" altLang="en-US" sz="1200" b="1" dirty="0">
                <a:latin typeface="Courier New" panose="02070309020205020404" pitchFamily="49" charset="0"/>
              </a:rPr>
              <a:t>=115 </a:t>
            </a:r>
            <a:r>
              <a:rPr lang="en-US" altLang="en-US" sz="1200" b="1" dirty="0" err="1">
                <a:latin typeface="Courier New" panose="02070309020205020404" pitchFamily="49" charset="0"/>
              </a:rPr>
              <a:t>pu</a:t>
            </a:r>
            <a:r>
              <a:rPr lang="en-US" altLang="en-US" sz="1200" b="1" dirty="0">
                <a:latin typeface="Courier New" panose="02070309020205020404" pitchFamily="49" charset="0"/>
              </a:rPr>
              <a:t>=1.05  ISC3=3000  ISC1=2500  !Define source V and Z</a:t>
            </a:r>
          </a:p>
          <a:p>
            <a:pPr algn="l"/>
            <a:r>
              <a:rPr lang="en-US" altLang="en-US" sz="1200" b="1" dirty="0">
                <a:latin typeface="Courier New" panose="02070309020205020404" pitchFamily="49" charset="0"/>
              </a:rPr>
              <a:t>New Transformer.TR1 Buses=[</a:t>
            </a:r>
            <a:r>
              <a:rPr lang="en-US" altLang="en-US" sz="1200" b="1" dirty="0" err="1">
                <a:latin typeface="Courier New" panose="02070309020205020404" pitchFamily="49" charset="0"/>
              </a:rPr>
              <a:t>SourceBus</a:t>
            </a:r>
            <a:r>
              <a:rPr lang="en-US" altLang="en-US" sz="1200" b="1" dirty="0">
                <a:latin typeface="Courier New" panose="02070309020205020404" pitchFamily="49" charset="0"/>
              </a:rPr>
              <a:t>, </a:t>
            </a:r>
            <a:r>
              <a:rPr lang="en-US" altLang="en-US" sz="1200" b="1" dirty="0" err="1">
                <a:latin typeface="Courier New" panose="02070309020205020404" pitchFamily="49" charset="0"/>
              </a:rPr>
              <a:t>Sub_Bus</a:t>
            </a:r>
            <a:r>
              <a:rPr lang="en-US" altLang="en-US" sz="1200" b="1" dirty="0">
                <a:latin typeface="Courier New" panose="02070309020205020404" pitchFamily="49" charset="0"/>
              </a:rPr>
              <a:t>] Conns=[Delta Wye] </a:t>
            </a:r>
            <a:r>
              <a:rPr lang="en-US" altLang="en-US" sz="1200" b="1" dirty="0" err="1">
                <a:latin typeface="Courier New" panose="02070309020205020404" pitchFamily="49" charset="0"/>
              </a:rPr>
              <a:t>kVs</a:t>
            </a:r>
            <a:r>
              <a:rPr lang="en-US" altLang="en-US" sz="1200" b="1" dirty="0">
                <a:latin typeface="Courier New" panose="02070309020205020404" pitchFamily="49" charset="0"/>
              </a:rPr>
              <a:t>= [115 12.47]</a:t>
            </a:r>
          </a:p>
          <a:p>
            <a:pPr algn="l"/>
            <a:r>
              <a:rPr lang="en-US" altLang="en-US" sz="1200" b="1" dirty="0">
                <a:latin typeface="Courier New" panose="02070309020205020404" pitchFamily="49" charset="0"/>
              </a:rPr>
              <a:t>~ </a:t>
            </a:r>
            <a:r>
              <a:rPr lang="en-US" altLang="en-US" sz="1200" b="1" dirty="0" err="1">
                <a:latin typeface="Courier New" panose="02070309020205020404" pitchFamily="49" charset="0"/>
              </a:rPr>
              <a:t>kVAs</a:t>
            </a:r>
            <a:r>
              <a:rPr lang="en-US" altLang="en-US" sz="1200" b="1" dirty="0">
                <a:latin typeface="Courier New" panose="02070309020205020404" pitchFamily="49" charset="0"/>
              </a:rPr>
              <a:t>=[20000 20000] XHL=10</a:t>
            </a:r>
          </a:p>
          <a:p>
            <a:pPr algn="l"/>
            <a:r>
              <a:rPr lang="en-US" altLang="en-US" sz="1200" b="1" dirty="0">
                <a:latin typeface="Courier New" panose="02070309020205020404" pitchFamily="49" charset="0"/>
              </a:rPr>
              <a:t>New Linecode.336ACSR R1=0.058 X1=.1206 R0=.1784 X0=.4047 C1=3.4 C0=1.6 Units=</a:t>
            </a:r>
            <a:r>
              <a:rPr lang="en-US" altLang="en-US" sz="1200" b="1" dirty="0" err="1">
                <a:latin typeface="Courier New" panose="02070309020205020404" pitchFamily="49" charset="0"/>
              </a:rPr>
              <a:t>kft</a:t>
            </a:r>
            <a:endParaRPr lang="en-US" altLang="en-US" sz="1200" b="1" dirty="0">
              <a:latin typeface="Courier New" panose="02070309020205020404" pitchFamily="49" charset="0"/>
            </a:endParaRPr>
          </a:p>
          <a:p>
            <a:pPr algn="l"/>
            <a:r>
              <a:rPr lang="en-US" altLang="en-US" sz="1200" b="1" dirty="0">
                <a:latin typeface="Courier New" panose="02070309020205020404" pitchFamily="49" charset="0"/>
              </a:rPr>
              <a:t>New Line.LINE1 Bus1=</a:t>
            </a:r>
            <a:r>
              <a:rPr lang="en-US" altLang="en-US" sz="1200" b="1" dirty="0" err="1">
                <a:latin typeface="Courier New" panose="02070309020205020404" pitchFamily="49" charset="0"/>
              </a:rPr>
              <a:t>Sub_Bus</a:t>
            </a:r>
            <a:r>
              <a:rPr lang="en-US" altLang="en-US" sz="1200" b="1" dirty="0">
                <a:latin typeface="Courier New" panose="02070309020205020404" pitchFamily="49" charset="0"/>
              </a:rPr>
              <a:t> Bus2=</a:t>
            </a:r>
            <a:r>
              <a:rPr lang="en-US" altLang="en-US" sz="1200" b="1" dirty="0" err="1">
                <a:latin typeface="Courier New" panose="02070309020205020404" pitchFamily="49" charset="0"/>
              </a:rPr>
              <a:t>LoadBus</a:t>
            </a:r>
            <a:r>
              <a:rPr lang="en-US" altLang="en-US" sz="1200" b="1" dirty="0">
                <a:latin typeface="Courier New" panose="02070309020205020404" pitchFamily="49" charset="0"/>
              </a:rPr>
              <a:t> </a:t>
            </a:r>
            <a:r>
              <a:rPr lang="en-US" altLang="en-US" sz="1200" b="1" dirty="0" err="1">
                <a:latin typeface="Courier New" panose="02070309020205020404" pitchFamily="49" charset="0"/>
              </a:rPr>
              <a:t>Linecode</a:t>
            </a:r>
            <a:r>
              <a:rPr lang="en-US" altLang="en-US" sz="1200" b="1" dirty="0">
                <a:latin typeface="Courier New" panose="02070309020205020404" pitchFamily="49" charset="0"/>
              </a:rPr>
              <a:t>=336ACSR Length=1 Units=</a:t>
            </a:r>
            <a:r>
              <a:rPr lang="en-US" altLang="en-US" sz="1200" b="1" dirty="0" err="1">
                <a:latin typeface="Courier New" panose="02070309020205020404" pitchFamily="49" charset="0"/>
              </a:rPr>
              <a:t>Mi</a:t>
            </a:r>
            <a:r>
              <a:rPr lang="en-US" altLang="en-US" sz="1200" b="1" dirty="0">
                <a:latin typeface="Courier New" panose="02070309020205020404" pitchFamily="49" charset="0"/>
              </a:rPr>
              <a:t> </a:t>
            </a:r>
          </a:p>
          <a:p>
            <a:pPr algn="l"/>
            <a:r>
              <a:rPr lang="en-US" altLang="en-US" sz="1200" b="1" dirty="0">
                <a:latin typeface="Courier New" panose="02070309020205020404" pitchFamily="49" charset="0"/>
              </a:rPr>
              <a:t>New Load.LOAD1 Bus1=</a:t>
            </a:r>
            <a:r>
              <a:rPr lang="en-US" altLang="en-US" sz="1200" b="1" dirty="0" err="1">
                <a:latin typeface="Courier New" panose="02070309020205020404" pitchFamily="49" charset="0"/>
              </a:rPr>
              <a:t>LoadBus</a:t>
            </a:r>
            <a:r>
              <a:rPr lang="en-US" altLang="en-US" sz="1200" b="1" dirty="0">
                <a:latin typeface="Courier New" panose="02070309020205020404" pitchFamily="49" charset="0"/>
              </a:rPr>
              <a:t> kV=12.47 kW=1000 PF=.</a:t>
            </a:r>
            <a:r>
              <a:rPr lang="en-US" altLang="en-US" sz="1200" b="1" dirty="0" smtClean="0">
                <a:latin typeface="Courier New" panose="02070309020205020404" pitchFamily="49" charset="0"/>
              </a:rPr>
              <a:t>95</a:t>
            </a:r>
          </a:p>
          <a:p>
            <a:pPr algn="l"/>
            <a:r>
              <a:rPr lang="en-US" altLang="en-US" sz="1200" b="1" dirty="0">
                <a:latin typeface="Courier New" panose="02070309020205020404" pitchFamily="49" charset="0"/>
              </a:rPr>
              <a:t>set </a:t>
            </a:r>
            <a:r>
              <a:rPr lang="en-US" altLang="en-US" sz="1200" b="1" dirty="0" err="1">
                <a:latin typeface="Courier New" panose="02070309020205020404" pitchFamily="49" charset="0"/>
              </a:rPr>
              <a:t>voltagebases</a:t>
            </a:r>
            <a:r>
              <a:rPr lang="en-US" altLang="en-US" sz="1200" b="1" dirty="0">
                <a:latin typeface="Courier New" panose="02070309020205020404" pitchFamily="49" charset="0"/>
              </a:rPr>
              <a:t>=[115 @MV1]</a:t>
            </a:r>
          </a:p>
          <a:p>
            <a:pPr algn="l"/>
            <a:r>
              <a:rPr lang="en-US" altLang="en-US" sz="1200" b="1" dirty="0" err="1">
                <a:latin typeface="Courier New" panose="02070309020205020404" pitchFamily="49" charset="0"/>
              </a:rPr>
              <a:t>Calcvoltagebases</a:t>
            </a:r>
            <a:endParaRPr lang="en-US" altLang="en-US" sz="1200" b="1" dirty="0">
              <a:latin typeface="Courier New" panose="02070309020205020404" pitchFamily="49" charset="0"/>
            </a:endParaRPr>
          </a:p>
          <a:p>
            <a:pPr algn="l"/>
            <a:endParaRPr lang="en-US" altLang="en-US" sz="1200" b="1" dirty="0"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5241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A Basic Script (Class Exercise)</a:t>
            </a:r>
          </a:p>
        </p:txBody>
      </p:sp>
      <p:pic>
        <p:nvPicPr>
          <p:cNvPr id="101379" name="Picture 3" descr="SimpleCircui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1096963"/>
            <a:ext cx="3851275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1380" name="Text Box 4"/>
          <p:cNvSpPr txBox="1">
            <a:spLocks noChangeArrowheads="1"/>
          </p:cNvSpPr>
          <p:nvPr/>
        </p:nvSpPr>
        <p:spPr bwMode="auto">
          <a:xfrm>
            <a:off x="472440" y="2925763"/>
            <a:ext cx="8305800" cy="3046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US" altLang="en-US" sz="1200" b="1" dirty="0">
                <a:latin typeface="Courier New" panose="02070309020205020404" pitchFamily="49" charset="0"/>
              </a:rPr>
              <a:t>New </a:t>
            </a:r>
            <a:r>
              <a:rPr lang="en-US" altLang="en-US" sz="1200" b="1" dirty="0" err="1">
                <a:latin typeface="Courier New" panose="02070309020205020404" pitchFamily="49" charset="0"/>
              </a:rPr>
              <a:t>Circuit.Simple</a:t>
            </a:r>
            <a:r>
              <a:rPr lang="en-US" altLang="en-US" sz="1200" b="1" dirty="0">
                <a:latin typeface="Courier New" panose="02070309020205020404" pitchFamily="49" charset="0"/>
              </a:rPr>
              <a:t>     ! Creates voltage source  (</a:t>
            </a:r>
            <a:r>
              <a:rPr lang="en-US" altLang="en-US" sz="1200" b="1" dirty="0" err="1">
                <a:latin typeface="Courier New" panose="02070309020205020404" pitchFamily="49" charset="0"/>
              </a:rPr>
              <a:t>Vsource.Source</a:t>
            </a:r>
            <a:r>
              <a:rPr lang="en-US" altLang="en-US" sz="1200" b="1" dirty="0">
                <a:latin typeface="Courier New" panose="02070309020205020404" pitchFamily="49" charset="0"/>
              </a:rPr>
              <a:t>)</a:t>
            </a:r>
          </a:p>
          <a:p>
            <a:pPr algn="l"/>
            <a:r>
              <a:rPr lang="en-US" altLang="en-US" sz="1200" b="1" dirty="0">
                <a:latin typeface="Courier New" panose="02070309020205020404" pitchFamily="49" charset="0"/>
              </a:rPr>
              <a:t>Edit </a:t>
            </a:r>
            <a:r>
              <a:rPr lang="en-US" altLang="en-US" sz="1200" b="1" dirty="0" err="1">
                <a:latin typeface="Courier New" panose="02070309020205020404" pitchFamily="49" charset="0"/>
              </a:rPr>
              <a:t>Vsource.Source</a:t>
            </a:r>
            <a:r>
              <a:rPr lang="en-US" altLang="en-US" sz="1200" b="1" dirty="0">
                <a:latin typeface="Courier New" panose="02070309020205020404" pitchFamily="49" charset="0"/>
              </a:rPr>
              <a:t> </a:t>
            </a:r>
            <a:r>
              <a:rPr lang="en-US" altLang="en-US" sz="1200" b="1" dirty="0" err="1">
                <a:latin typeface="Courier New" panose="02070309020205020404" pitchFamily="49" charset="0"/>
              </a:rPr>
              <a:t>BasekV</a:t>
            </a:r>
            <a:r>
              <a:rPr lang="en-US" altLang="en-US" sz="1200" b="1" dirty="0">
                <a:latin typeface="Courier New" panose="02070309020205020404" pitchFamily="49" charset="0"/>
              </a:rPr>
              <a:t>=115 </a:t>
            </a:r>
            <a:r>
              <a:rPr lang="en-US" altLang="en-US" sz="1200" b="1" dirty="0" err="1">
                <a:latin typeface="Courier New" panose="02070309020205020404" pitchFamily="49" charset="0"/>
              </a:rPr>
              <a:t>pu</a:t>
            </a:r>
            <a:r>
              <a:rPr lang="en-US" altLang="en-US" sz="1200" b="1" dirty="0">
                <a:latin typeface="Courier New" panose="02070309020205020404" pitchFamily="49" charset="0"/>
              </a:rPr>
              <a:t>=1.05  ISC3=3000  ISC1=2500  !Define source V and </a:t>
            </a:r>
            <a:r>
              <a:rPr lang="en-US" altLang="en-US" sz="1200" b="1" dirty="0" smtClean="0">
                <a:latin typeface="Courier New" panose="02070309020205020404" pitchFamily="49" charset="0"/>
              </a:rPr>
              <a:t>Z</a:t>
            </a:r>
          </a:p>
          <a:p>
            <a:pPr algn="l"/>
            <a:r>
              <a:rPr lang="en-US" altLang="en-US" sz="1200" b="1" dirty="0" err="1">
                <a:latin typeface="Courier New" panose="02070309020205020404" pitchFamily="49" charset="0"/>
              </a:rPr>
              <a:t>Var</a:t>
            </a:r>
            <a:r>
              <a:rPr lang="en-US" altLang="en-US" sz="1200" b="1" dirty="0">
                <a:latin typeface="Courier New" panose="02070309020205020404" pitchFamily="49" charset="0"/>
              </a:rPr>
              <a:t> @</a:t>
            </a:r>
            <a:r>
              <a:rPr lang="en-US" altLang="en-US" sz="1200" b="1" dirty="0" smtClean="0">
                <a:latin typeface="Courier New" panose="02070309020205020404" pitchFamily="49" charset="0"/>
              </a:rPr>
              <a:t>MV1=12.47</a:t>
            </a:r>
            <a:endParaRPr lang="en-US" altLang="en-US" sz="1200" b="1" dirty="0">
              <a:latin typeface="Courier New" panose="02070309020205020404" pitchFamily="49" charset="0"/>
            </a:endParaRPr>
          </a:p>
          <a:p>
            <a:pPr algn="l"/>
            <a:r>
              <a:rPr lang="en-US" altLang="en-US" sz="1200" b="1" dirty="0">
                <a:latin typeface="Courier New" panose="02070309020205020404" pitchFamily="49" charset="0"/>
              </a:rPr>
              <a:t>New Transformer.TR1 Buses=[</a:t>
            </a:r>
            <a:r>
              <a:rPr lang="en-US" altLang="en-US" sz="1200" b="1" dirty="0" err="1">
                <a:latin typeface="Courier New" panose="02070309020205020404" pitchFamily="49" charset="0"/>
              </a:rPr>
              <a:t>SourceBus</a:t>
            </a:r>
            <a:r>
              <a:rPr lang="en-US" altLang="en-US" sz="1200" b="1" dirty="0">
                <a:latin typeface="Courier New" panose="02070309020205020404" pitchFamily="49" charset="0"/>
              </a:rPr>
              <a:t>, </a:t>
            </a:r>
            <a:r>
              <a:rPr lang="en-US" altLang="en-US" sz="1200" b="1" dirty="0" err="1">
                <a:latin typeface="Courier New" panose="02070309020205020404" pitchFamily="49" charset="0"/>
              </a:rPr>
              <a:t>Sub_Bus</a:t>
            </a:r>
            <a:r>
              <a:rPr lang="en-US" altLang="en-US" sz="1200" b="1" dirty="0">
                <a:latin typeface="Courier New" panose="02070309020205020404" pitchFamily="49" charset="0"/>
              </a:rPr>
              <a:t>] Conns=[Delta Wye] </a:t>
            </a:r>
            <a:r>
              <a:rPr lang="en-US" altLang="en-US" sz="1200" b="1" dirty="0" err="1">
                <a:latin typeface="Courier New" panose="02070309020205020404" pitchFamily="49" charset="0"/>
              </a:rPr>
              <a:t>kVs</a:t>
            </a:r>
            <a:r>
              <a:rPr lang="en-US" altLang="en-US" sz="1200" b="1" dirty="0">
                <a:latin typeface="Courier New" panose="02070309020205020404" pitchFamily="49" charset="0"/>
              </a:rPr>
              <a:t>= [115 @MV1]</a:t>
            </a:r>
          </a:p>
          <a:p>
            <a:pPr algn="l"/>
            <a:r>
              <a:rPr lang="en-US" altLang="en-US" sz="1200" b="1" dirty="0">
                <a:latin typeface="Courier New" panose="02070309020205020404" pitchFamily="49" charset="0"/>
              </a:rPr>
              <a:t>~ </a:t>
            </a:r>
            <a:r>
              <a:rPr lang="en-US" altLang="en-US" sz="1200" b="1" dirty="0" err="1">
                <a:latin typeface="Courier New" panose="02070309020205020404" pitchFamily="49" charset="0"/>
              </a:rPr>
              <a:t>kVAs</a:t>
            </a:r>
            <a:r>
              <a:rPr lang="en-US" altLang="en-US" sz="1200" b="1" dirty="0">
                <a:latin typeface="Courier New" panose="02070309020205020404" pitchFamily="49" charset="0"/>
              </a:rPr>
              <a:t>=[20000 20000] XHL=10</a:t>
            </a:r>
          </a:p>
          <a:p>
            <a:pPr algn="l"/>
            <a:r>
              <a:rPr lang="en-US" altLang="en-US" sz="1200" b="1" dirty="0">
                <a:latin typeface="Courier New" panose="02070309020205020404" pitchFamily="49" charset="0"/>
              </a:rPr>
              <a:t>New Linecode.336ACSR R1=0.058 X1=.1206 R0=.1784 X0=.4047 C1=3.4 C0=1.6 Units=</a:t>
            </a:r>
            <a:r>
              <a:rPr lang="en-US" altLang="en-US" sz="1200" b="1" dirty="0" err="1">
                <a:latin typeface="Courier New" panose="02070309020205020404" pitchFamily="49" charset="0"/>
              </a:rPr>
              <a:t>kft</a:t>
            </a:r>
            <a:endParaRPr lang="en-US" altLang="en-US" sz="1200" b="1" dirty="0">
              <a:latin typeface="Courier New" panose="02070309020205020404" pitchFamily="49" charset="0"/>
            </a:endParaRPr>
          </a:p>
          <a:p>
            <a:pPr algn="l"/>
            <a:r>
              <a:rPr lang="en-US" altLang="en-US" sz="1200" b="1" dirty="0">
                <a:latin typeface="Courier New" panose="02070309020205020404" pitchFamily="49" charset="0"/>
              </a:rPr>
              <a:t>New Line.LINE1 Bus1=</a:t>
            </a:r>
            <a:r>
              <a:rPr lang="en-US" altLang="en-US" sz="1200" b="1" dirty="0" err="1">
                <a:latin typeface="Courier New" panose="02070309020205020404" pitchFamily="49" charset="0"/>
              </a:rPr>
              <a:t>Sub_Bus</a:t>
            </a:r>
            <a:r>
              <a:rPr lang="en-US" altLang="en-US" sz="1200" b="1" dirty="0">
                <a:latin typeface="Courier New" panose="02070309020205020404" pitchFamily="49" charset="0"/>
              </a:rPr>
              <a:t> Bus2=</a:t>
            </a:r>
            <a:r>
              <a:rPr lang="en-US" altLang="en-US" sz="1200" b="1" dirty="0" err="1">
                <a:latin typeface="Courier New" panose="02070309020205020404" pitchFamily="49" charset="0"/>
              </a:rPr>
              <a:t>LoadBus</a:t>
            </a:r>
            <a:r>
              <a:rPr lang="en-US" altLang="en-US" sz="1200" b="1" dirty="0">
                <a:latin typeface="Courier New" panose="02070309020205020404" pitchFamily="49" charset="0"/>
              </a:rPr>
              <a:t> </a:t>
            </a:r>
            <a:r>
              <a:rPr lang="en-US" altLang="en-US" sz="1200" b="1" dirty="0" err="1">
                <a:latin typeface="Courier New" panose="02070309020205020404" pitchFamily="49" charset="0"/>
              </a:rPr>
              <a:t>Linecode</a:t>
            </a:r>
            <a:r>
              <a:rPr lang="en-US" altLang="en-US" sz="1200" b="1" dirty="0">
                <a:latin typeface="Courier New" panose="02070309020205020404" pitchFamily="49" charset="0"/>
              </a:rPr>
              <a:t>=336ACSR Length=1 Units=</a:t>
            </a:r>
            <a:r>
              <a:rPr lang="en-US" altLang="en-US" sz="1200" b="1" dirty="0" err="1">
                <a:latin typeface="Courier New" panose="02070309020205020404" pitchFamily="49" charset="0"/>
              </a:rPr>
              <a:t>Mi</a:t>
            </a:r>
            <a:r>
              <a:rPr lang="en-US" altLang="en-US" sz="1200" b="1" dirty="0">
                <a:latin typeface="Courier New" panose="02070309020205020404" pitchFamily="49" charset="0"/>
              </a:rPr>
              <a:t> </a:t>
            </a:r>
          </a:p>
          <a:p>
            <a:pPr algn="l"/>
            <a:r>
              <a:rPr lang="en-US" altLang="en-US" sz="1200" b="1" dirty="0">
                <a:latin typeface="Courier New" panose="02070309020205020404" pitchFamily="49" charset="0"/>
              </a:rPr>
              <a:t>New Load.LOAD1 Bus1=</a:t>
            </a:r>
            <a:r>
              <a:rPr lang="en-US" altLang="en-US" sz="1200" b="1" dirty="0" err="1">
                <a:latin typeface="Courier New" panose="02070309020205020404" pitchFamily="49" charset="0"/>
              </a:rPr>
              <a:t>LoadBus</a:t>
            </a:r>
            <a:r>
              <a:rPr lang="en-US" altLang="en-US" sz="1200" b="1" dirty="0">
                <a:latin typeface="Courier New" panose="02070309020205020404" pitchFamily="49" charset="0"/>
              </a:rPr>
              <a:t> kV=12.47 kW=1000 PF=.95</a:t>
            </a:r>
          </a:p>
          <a:p>
            <a:pPr algn="l"/>
            <a:r>
              <a:rPr lang="en-US" altLang="en-US" sz="1200" b="1" dirty="0" smtClean="0">
                <a:latin typeface="Courier New" panose="02070309020205020404" pitchFamily="49" charset="0"/>
              </a:rPr>
              <a:t>set </a:t>
            </a:r>
            <a:r>
              <a:rPr lang="en-US" altLang="en-US" sz="1200" b="1" dirty="0" err="1" smtClean="0">
                <a:latin typeface="Courier New" panose="02070309020205020404" pitchFamily="49" charset="0"/>
              </a:rPr>
              <a:t>voltagebases</a:t>
            </a:r>
            <a:r>
              <a:rPr lang="en-US" altLang="en-US" sz="1200" b="1" dirty="0" smtClean="0">
                <a:latin typeface="Courier New" panose="02070309020205020404" pitchFamily="49" charset="0"/>
              </a:rPr>
              <a:t>=[115 @MV1]</a:t>
            </a:r>
          </a:p>
          <a:p>
            <a:pPr algn="l"/>
            <a:r>
              <a:rPr lang="en-US" altLang="en-US" sz="1200" b="1" dirty="0" err="1" smtClean="0">
                <a:latin typeface="Courier New" panose="02070309020205020404" pitchFamily="49" charset="0"/>
              </a:rPr>
              <a:t>Calcvoltagebases</a:t>
            </a:r>
            <a:endParaRPr lang="en-US" altLang="en-US" sz="1200" b="1" dirty="0" smtClean="0">
              <a:latin typeface="Courier New" panose="02070309020205020404" pitchFamily="49" charset="0"/>
            </a:endParaRPr>
          </a:p>
          <a:p>
            <a:pPr algn="l"/>
            <a:r>
              <a:rPr lang="en-US" altLang="en-US" sz="1200" b="1" dirty="0" smtClean="0">
                <a:latin typeface="Courier New" panose="02070309020205020404" pitchFamily="49" charset="0"/>
              </a:rPr>
              <a:t>Solve</a:t>
            </a:r>
            <a:endParaRPr lang="en-US" altLang="en-US" sz="1200" b="1" dirty="0"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4326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A Basic Script (Class Exercise)</a:t>
            </a:r>
          </a:p>
        </p:txBody>
      </p:sp>
      <p:pic>
        <p:nvPicPr>
          <p:cNvPr id="101379" name="Picture 3" descr="SimpleCircui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1096963"/>
            <a:ext cx="3851275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1380" name="Text Box 4"/>
          <p:cNvSpPr txBox="1">
            <a:spLocks noChangeArrowheads="1"/>
          </p:cNvSpPr>
          <p:nvPr/>
        </p:nvSpPr>
        <p:spPr bwMode="auto">
          <a:xfrm>
            <a:off x="472440" y="2925763"/>
            <a:ext cx="8305800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US" altLang="en-US" sz="1200" b="1" dirty="0" smtClean="0">
                <a:latin typeface="Courier New" panose="02070309020205020404" pitchFamily="49" charset="0"/>
              </a:rPr>
              <a:t>Show </a:t>
            </a:r>
            <a:r>
              <a:rPr lang="en-US" altLang="en-US" sz="1200" b="1" dirty="0">
                <a:latin typeface="Courier New" panose="02070309020205020404" pitchFamily="49" charset="0"/>
              </a:rPr>
              <a:t>Voltages LN Nodes</a:t>
            </a:r>
          </a:p>
          <a:p>
            <a:pPr algn="l"/>
            <a:r>
              <a:rPr lang="en-US" altLang="en-US" sz="1200" b="1" dirty="0">
                <a:latin typeface="Courier New" panose="02070309020205020404" pitchFamily="49" charset="0"/>
              </a:rPr>
              <a:t>Show Currents</a:t>
            </a:r>
          </a:p>
          <a:p>
            <a:pPr algn="l"/>
            <a:r>
              <a:rPr lang="en-US" altLang="en-US" sz="1200" b="1" dirty="0">
                <a:latin typeface="Courier New" panose="02070309020205020404" pitchFamily="49" charset="0"/>
              </a:rPr>
              <a:t>Show Powers kVA elements</a:t>
            </a:r>
          </a:p>
          <a:p>
            <a:pPr algn="l"/>
            <a:r>
              <a:rPr lang="en-US" altLang="en-US" sz="1200" b="1" dirty="0">
                <a:latin typeface="Courier New" panose="02070309020205020404" pitchFamily="49" charset="0"/>
              </a:rPr>
              <a:t>Show Voltage LN Elements</a:t>
            </a:r>
          </a:p>
          <a:p>
            <a:pPr algn="l"/>
            <a:r>
              <a:rPr lang="en-US" altLang="en-US" sz="1200" b="1" dirty="0" err="1" smtClean="0">
                <a:latin typeface="Courier New" panose="02070309020205020404" pitchFamily="49" charset="0"/>
              </a:rPr>
              <a:t>var</a:t>
            </a:r>
            <a:endParaRPr lang="en-US" altLang="en-US" sz="1200" b="1" dirty="0">
              <a:latin typeface="Courier New" panose="02070309020205020404" pitchFamily="49" charset="0"/>
            </a:endParaRPr>
          </a:p>
          <a:p>
            <a:pPr algn="l"/>
            <a:r>
              <a:rPr lang="en-US" altLang="en-US" sz="1200" b="1" dirty="0" err="1" smtClean="0">
                <a:latin typeface="Courier New" panose="02070309020205020404" pitchFamily="49" charset="0"/>
              </a:rPr>
              <a:t>Var</a:t>
            </a:r>
            <a:r>
              <a:rPr lang="en-US" altLang="en-US" sz="1200" b="1" dirty="0" smtClean="0">
                <a:latin typeface="Courier New" panose="02070309020205020404" pitchFamily="49" charset="0"/>
              </a:rPr>
              <a:t> </a:t>
            </a:r>
            <a:r>
              <a:rPr lang="en-US" altLang="en-US" sz="1200" b="1" dirty="0">
                <a:latin typeface="Courier New" panose="02070309020205020404" pitchFamily="49" charset="0"/>
              </a:rPr>
              <a:t>@MV1=12.47</a:t>
            </a:r>
          </a:p>
          <a:p>
            <a:pPr algn="l"/>
            <a:r>
              <a:rPr lang="en-US" altLang="en-US" sz="1200" b="1" dirty="0" err="1" smtClean="0">
                <a:latin typeface="Courier New" panose="02070309020205020404" pitchFamily="49" charset="0"/>
              </a:rPr>
              <a:t>Fileedit</a:t>
            </a:r>
            <a:r>
              <a:rPr lang="en-US" altLang="en-US" sz="1200" b="1" dirty="0" smtClean="0">
                <a:latin typeface="Courier New" panose="02070309020205020404" pitchFamily="49" charset="0"/>
              </a:rPr>
              <a:t> </a:t>
            </a:r>
            <a:r>
              <a:rPr lang="en-US" altLang="en-US" sz="1200" b="1" dirty="0">
                <a:latin typeface="Courier New" panose="02070309020205020404" pitchFamily="49" charset="0"/>
              </a:rPr>
              <a:t>@</a:t>
            </a:r>
            <a:r>
              <a:rPr lang="en-US" altLang="en-US" sz="1200" b="1" dirty="0" err="1" smtClean="0">
                <a:latin typeface="Courier New" panose="02070309020205020404" pitchFamily="49" charset="0"/>
              </a:rPr>
              <a:t>lastexportfile</a:t>
            </a:r>
            <a:endParaRPr lang="en-US" altLang="en-US" sz="1200" b="1" dirty="0"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9923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AutoShape 2"/>
          <p:cNvSpPr>
            <a:spLocks noChangeArrowheads="1"/>
          </p:cNvSpPr>
          <p:nvPr/>
        </p:nvSpPr>
        <p:spPr bwMode="auto">
          <a:xfrm>
            <a:off x="2270125" y="2511425"/>
            <a:ext cx="2455863" cy="3790950"/>
          </a:xfrm>
          <a:prstGeom prst="roundRect">
            <a:avLst>
              <a:gd name="adj" fmla="val 16667"/>
            </a:avLst>
          </a:prstGeom>
          <a:solidFill>
            <a:srgbClr val="FFFFCC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02403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Circuit</a:t>
            </a:r>
          </a:p>
        </p:txBody>
      </p:sp>
      <p:sp>
        <p:nvSpPr>
          <p:cNvPr id="102404" name="Text Box 4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altLang="en-US" sz="1800" b="1" smtClean="0"/>
              <a:t>New Circuit.Simple   !  (Vsource.Source is active circuit element)</a:t>
            </a:r>
          </a:p>
          <a:p>
            <a:pPr eaLnBrk="1" hangingPunct="1"/>
            <a:r>
              <a:rPr lang="en-US" altLang="en-US" sz="1800" b="1" smtClean="0"/>
              <a:t>Edit Vsource.Source BasekV=115 pu=1.05  ISC3=3000  ISC1=2500</a:t>
            </a:r>
          </a:p>
        </p:txBody>
      </p:sp>
      <p:grpSp>
        <p:nvGrpSpPr>
          <p:cNvPr id="102405" name="Group 5"/>
          <p:cNvGrpSpPr>
            <a:grpSpLocks/>
          </p:cNvGrpSpPr>
          <p:nvPr/>
        </p:nvGrpSpPr>
        <p:grpSpPr bwMode="auto">
          <a:xfrm>
            <a:off x="1889125" y="2581275"/>
            <a:ext cx="3046413" cy="3424238"/>
            <a:chOff x="1595" y="1175"/>
            <a:chExt cx="736" cy="878"/>
          </a:xfrm>
        </p:grpSpPr>
        <p:sp>
          <p:nvSpPr>
            <p:cNvPr id="102413" name="Freeform 6"/>
            <p:cNvSpPr>
              <a:spLocks/>
            </p:cNvSpPr>
            <p:nvPr/>
          </p:nvSpPr>
          <p:spPr bwMode="auto">
            <a:xfrm>
              <a:off x="1755" y="1519"/>
              <a:ext cx="230" cy="229"/>
            </a:xfrm>
            <a:custGeom>
              <a:avLst/>
              <a:gdLst>
                <a:gd name="T0" fmla="*/ 1 w 460"/>
                <a:gd name="T1" fmla="*/ 1 h 458"/>
                <a:gd name="T2" fmla="*/ 1 w 460"/>
                <a:gd name="T3" fmla="*/ 1 h 458"/>
                <a:gd name="T4" fmla="*/ 1 w 460"/>
                <a:gd name="T5" fmla="*/ 1 h 458"/>
                <a:gd name="T6" fmla="*/ 1 w 460"/>
                <a:gd name="T7" fmla="*/ 1 h 458"/>
                <a:gd name="T8" fmla="*/ 1 w 460"/>
                <a:gd name="T9" fmla="*/ 1 h 458"/>
                <a:gd name="T10" fmla="*/ 1 w 460"/>
                <a:gd name="T11" fmla="*/ 1 h 458"/>
                <a:gd name="T12" fmla="*/ 1 w 460"/>
                <a:gd name="T13" fmla="*/ 1 h 458"/>
                <a:gd name="T14" fmla="*/ 1 w 460"/>
                <a:gd name="T15" fmla="*/ 1 h 458"/>
                <a:gd name="T16" fmla="*/ 1 w 460"/>
                <a:gd name="T17" fmla="*/ 1 h 458"/>
                <a:gd name="T18" fmla="*/ 1 w 460"/>
                <a:gd name="T19" fmla="*/ 1 h 458"/>
                <a:gd name="T20" fmla="*/ 1 w 460"/>
                <a:gd name="T21" fmla="*/ 1 h 458"/>
                <a:gd name="T22" fmla="*/ 1 w 460"/>
                <a:gd name="T23" fmla="*/ 1 h 458"/>
                <a:gd name="T24" fmla="*/ 1 w 460"/>
                <a:gd name="T25" fmla="*/ 1 h 458"/>
                <a:gd name="T26" fmla="*/ 1 w 460"/>
                <a:gd name="T27" fmla="*/ 1 h 458"/>
                <a:gd name="T28" fmla="*/ 1 w 460"/>
                <a:gd name="T29" fmla="*/ 1 h 458"/>
                <a:gd name="T30" fmla="*/ 1 w 460"/>
                <a:gd name="T31" fmla="*/ 1 h 458"/>
                <a:gd name="T32" fmla="*/ 1 w 460"/>
                <a:gd name="T33" fmla="*/ 1 h 458"/>
                <a:gd name="T34" fmla="*/ 1 w 460"/>
                <a:gd name="T35" fmla="*/ 1 h 458"/>
                <a:gd name="T36" fmla="*/ 1 w 460"/>
                <a:gd name="T37" fmla="*/ 1 h 458"/>
                <a:gd name="T38" fmla="*/ 1 w 460"/>
                <a:gd name="T39" fmla="*/ 1 h 458"/>
                <a:gd name="T40" fmla="*/ 1 w 460"/>
                <a:gd name="T41" fmla="*/ 1 h 458"/>
                <a:gd name="T42" fmla="*/ 1 w 460"/>
                <a:gd name="T43" fmla="*/ 1 h 458"/>
                <a:gd name="T44" fmla="*/ 1 w 460"/>
                <a:gd name="T45" fmla="*/ 1 h 458"/>
                <a:gd name="T46" fmla="*/ 1 w 460"/>
                <a:gd name="T47" fmla="*/ 1 h 458"/>
                <a:gd name="T48" fmla="*/ 1 w 460"/>
                <a:gd name="T49" fmla="*/ 1 h 458"/>
                <a:gd name="T50" fmla="*/ 1 w 460"/>
                <a:gd name="T51" fmla="*/ 1 h 458"/>
                <a:gd name="T52" fmla="*/ 1 w 460"/>
                <a:gd name="T53" fmla="*/ 1 h 458"/>
                <a:gd name="T54" fmla="*/ 1 w 460"/>
                <a:gd name="T55" fmla="*/ 1 h 458"/>
                <a:gd name="T56" fmla="*/ 1 w 460"/>
                <a:gd name="T57" fmla="*/ 1 h 458"/>
                <a:gd name="T58" fmla="*/ 1 w 460"/>
                <a:gd name="T59" fmla="*/ 1 h 458"/>
                <a:gd name="T60" fmla="*/ 1 w 460"/>
                <a:gd name="T61" fmla="*/ 1 h 458"/>
                <a:gd name="T62" fmla="*/ 1 w 460"/>
                <a:gd name="T63" fmla="*/ 1 h 458"/>
                <a:gd name="T64" fmla="*/ 0 w 460"/>
                <a:gd name="T65" fmla="*/ 1 h 458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460"/>
                <a:gd name="T100" fmla="*/ 0 h 458"/>
                <a:gd name="T101" fmla="*/ 460 w 460"/>
                <a:gd name="T102" fmla="*/ 458 h 458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460" h="458">
                  <a:moveTo>
                    <a:pt x="0" y="229"/>
                  </a:moveTo>
                  <a:lnTo>
                    <a:pt x="1" y="206"/>
                  </a:lnTo>
                  <a:lnTo>
                    <a:pt x="5" y="183"/>
                  </a:lnTo>
                  <a:lnTo>
                    <a:pt x="10" y="162"/>
                  </a:lnTo>
                  <a:lnTo>
                    <a:pt x="18" y="140"/>
                  </a:lnTo>
                  <a:lnTo>
                    <a:pt x="28" y="120"/>
                  </a:lnTo>
                  <a:lnTo>
                    <a:pt x="39" y="101"/>
                  </a:lnTo>
                  <a:lnTo>
                    <a:pt x="52" y="84"/>
                  </a:lnTo>
                  <a:lnTo>
                    <a:pt x="67" y="68"/>
                  </a:lnTo>
                  <a:lnTo>
                    <a:pt x="83" y="52"/>
                  </a:lnTo>
                  <a:lnTo>
                    <a:pt x="101" y="40"/>
                  </a:lnTo>
                  <a:lnTo>
                    <a:pt x="120" y="28"/>
                  </a:lnTo>
                  <a:lnTo>
                    <a:pt x="140" y="18"/>
                  </a:lnTo>
                  <a:lnTo>
                    <a:pt x="161" y="10"/>
                  </a:lnTo>
                  <a:lnTo>
                    <a:pt x="184" y="5"/>
                  </a:lnTo>
                  <a:lnTo>
                    <a:pt x="207" y="1"/>
                  </a:lnTo>
                  <a:lnTo>
                    <a:pt x="230" y="0"/>
                  </a:lnTo>
                  <a:lnTo>
                    <a:pt x="253" y="1"/>
                  </a:lnTo>
                  <a:lnTo>
                    <a:pt x="276" y="5"/>
                  </a:lnTo>
                  <a:lnTo>
                    <a:pt x="298" y="10"/>
                  </a:lnTo>
                  <a:lnTo>
                    <a:pt x="319" y="18"/>
                  </a:lnTo>
                  <a:lnTo>
                    <a:pt x="340" y="28"/>
                  </a:lnTo>
                  <a:lnTo>
                    <a:pt x="359" y="40"/>
                  </a:lnTo>
                  <a:lnTo>
                    <a:pt x="376" y="52"/>
                  </a:lnTo>
                  <a:lnTo>
                    <a:pt x="392" y="68"/>
                  </a:lnTo>
                  <a:lnTo>
                    <a:pt x="408" y="84"/>
                  </a:lnTo>
                  <a:lnTo>
                    <a:pt x="421" y="101"/>
                  </a:lnTo>
                  <a:lnTo>
                    <a:pt x="432" y="120"/>
                  </a:lnTo>
                  <a:lnTo>
                    <a:pt x="442" y="140"/>
                  </a:lnTo>
                  <a:lnTo>
                    <a:pt x="450" y="162"/>
                  </a:lnTo>
                  <a:lnTo>
                    <a:pt x="455" y="183"/>
                  </a:lnTo>
                  <a:lnTo>
                    <a:pt x="459" y="206"/>
                  </a:lnTo>
                  <a:lnTo>
                    <a:pt x="460" y="229"/>
                  </a:lnTo>
                  <a:lnTo>
                    <a:pt x="459" y="252"/>
                  </a:lnTo>
                  <a:lnTo>
                    <a:pt x="455" y="275"/>
                  </a:lnTo>
                  <a:lnTo>
                    <a:pt x="450" y="298"/>
                  </a:lnTo>
                  <a:lnTo>
                    <a:pt x="442" y="318"/>
                  </a:lnTo>
                  <a:lnTo>
                    <a:pt x="432" y="339"/>
                  </a:lnTo>
                  <a:lnTo>
                    <a:pt x="421" y="358"/>
                  </a:lnTo>
                  <a:lnTo>
                    <a:pt x="408" y="376"/>
                  </a:lnTo>
                  <a:lnTo>
                    <a:pt x="392" y="391"/>
                  </a:lnTo>
                  <a:lnTo>
                    <a:pt x="376" y="406"/>
                  </a:lnTo>
                  <a:lnTo>
                    <a:pt x="359" y="419"/>
                  </a:lnTo>
                  <a:lnTo>
                    <a:pt x="340" y="430"/>
                  </a:lnTo>
                  <a:lnTo>
                    <a:pt x="319" y="441"/>
                  </a:lnTo>
                  <a:lnTo>
                    <a:pt x="298" y="448"/>
                  </a:lnTo>
                  <a:lnTo>
                    <a:pt x="276" y="453"/>
                  </a:lnTo>
                  <a:lnTo>
                    <a:pt x="253" y="457"/>
                  </a:lnTo>
                  <a:lnTo>
                    <a:pt x="230" y="458"/>
                  </a:lnTo>
                  <a:lnTo>
                    <a:pt x="207" y="457"/>
                  </a:lnTo>
                  <a:lnTo>
                    <a:pt x="184" y="453"/>
                  </a:lnTo>
                  <a:lnTo>
                    <a:pt x="161" y="448"/>
                  </a:lnTo>
                  <a:lnTo>
                    <a:pt x="140" y="441"/>
                  </a:lnTo>
                  <a:lnTo>
                    <a:pt x="120" y="430"/>
                  </a:lnTo>
                  <a:lnTo>
                    <a:pt x="101" y="419"/>
                  </a:lnTo>
                  <a:lnTo>
                    <a:pt x="83" y="406"/>
                  </a:lnTo>
                  <a:lnTo>
                    <a:pt x="67" y="391"/>
                  </a:lnTo>
                  <a:lnTo>
                    <a:pt x="52" y="376"/>
                  </a:lnTo>
                  <a:lnTo>
                    <a:pt x="39" y="358"/>
                  </a:lnTo>
                  <a:lnTo>
                    <a:pt x="28" y="339"/>
                  </a:lnTo>
                  <a:lnTo>
                    <a:pt x="18" y="318"/>
                  </a:lnTo>
                  <a:lnTo>
                    <a:pt x="10" y="298"/>
                  </a:lnTo>
                  <a:lnTo>
                    <a:pt x="5" y="275"/>
                  </a:lnTo>
                  <a:lnTo>
                    <a:pt x="1" y="252"/>
                  </a:lnTo>
                  <a:lnTo>
                    <a:pt x="0" y="22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414" name="Freeform 7"/>
            <p:cNvSpPr>
              <a:spLocks/>
            </p:cNvSpPr>
            <p:nvPr/>
          </p:nvSpPr>
          <p:spPr bwMode="auto">
            <a:xfrm>
              <a:off x="1755" y="1519"/>
              <a:ext cx="230" cy="229"/>
            </a:xfrm>
            <a:custGeom>
              <a:avLst/>
              <a:gdLst>
                <a:gd name="T0" fmla="*/ 1 w 460"/>
                <a:gd name="T1" fmla="*/ 1 h 458"/>
                <a:gd name="T2" fmla="*/ 1 w 460"/>
                <a:gd name="T3" fmla="*/ 1 h 458"/>
                <a:gd name="T4" fmla="*/ 1 w 460"/>
                <a:gd name="T5" fmla="*/ 1 h 458"/>
                <a:gd name="T6" fmla="*/ 1 w 460"/>
                <a:gd name="T7" fmla="*/ 1 h 458"/>
                <a:gd name="T8" fmla="*/ 1 w 460"/>
                <a:gd name="T9" fmla="*/ 1 h 458"/>
                <a:gd name="T10" fmla="*/ 1 w 460"/>
                <a:gd name="T11" fmla="*/ 1 h 458"/>
                <a:gd name="T12" fmla="*/ 1 w 460"/>
                <a:gd name="T13" fmla="*/ 1 h 458"/>
                <a:gd name="T14" fmla="*/ 1 w 460"/>
                <a:gd name="T15" fmla="*/ 1 h 458"/>
                <a:gd name="T16" fmla="*/ 1 w 460"/>
                <a:gd name="T17" fmla="*/ 1 h 458"/>
                <a:gd name="T18" fmla="*/ 1 w 460"/>
                <a:gd name="T19" fmla="*/ 1 h 458"/>
                <a:gd name="T20" fmla="*/ 1 w 460"/>
                <a:gd name="T21" fmla="*/ 1 h 458"/>
                <a:gd name="T22" fmla="*/ 1 w 460"/>
                <a:gd name="T23" fmla="*/ 1 h 458"/>
                <a:gd name="T24" fmla="*/ 1 w 460"/>
                <a:gd name="T25" fmla="*/ 1 h 458"/>
                <a:gd name="T26" fmla="*/ 1 w 460"/>
                <a:gd name="T27" fmla="*/ 1 h 458"/>
                <a:gd name="T28" fmla="*/ 1 w 460"/>
                <a:gd name="T29" fmla="*/ 1 h 458"/>
                <a:gd name="T30" fmla="*/ 1 w 460"/>
                <a:gd name="T31" fmla="*/ 1 h 458"/>
                <a:gd name="T32" fmla="*/ 1 w 460"/>
                <a:gd name="T33" fmla="*/ 1 h 458"/>
                <a:gd name="T34" fmla="*/ 1 w 460"/>
                <a:gd name="T35" fmla="*/ 1 h 458"/>
                <a:gd name="T36" fmla="*/ 1 w 460"/>
                <a:gd name="T37" fmla="*/ 1 h 458"/>
                <a:gd name="T38" fmla="*/ 1 w 460"/>
                <a:gd name="T39" fmla="*/ 1 h 458"/>
                <a:gd name="T40" fmla="*/ 1 w 460"/>
                <a:gd name="T41" fmla="*/ 1 h 458"/>
                <a:gd name="T42" fmla="*/ 1 w 460"/>
                <a:gd name="T43" fmla="*/ 1 h 458"/>
                <a:gd name="T44" fmla="*/ 1 w 460"/>
                <a:gd name="T45" fmla="*/ 1 h 458"/>
                <a:gd name="T46" fmla="*/ 1 w 460"/>
                <a:gd name="T47" fmla="*/ 1 h 458"/>
                <a:gd name="T48" fmla="*/ 1 w 460"/>
                <a:gd name="T49" fmla="*/ 1 h 458"/>
                <a:gd name="T50" fmla="*/ 1 w 460"/>
                <a:gd name="T51" fmla="*/ 1 h 458"/>
                <a:gd name="T52" fmla="*/ 1 w 460"/>
                <a:gd name="T53" fmla="*/ 1 h 458"/>
                <a:gd name="T54" fmla="*/ 1 w 460"/>
                <a:gd name="T55" fmla="*/ 1 h 458"/>
                <a:gd name="T56" fmla="*/ 1 w 460"/>
                <a:gd name="T57" fmla="*/ 1 h 458"/>
                <a:gd name="T58" fmla="*/ 1 w 460"/>
                <a:gd name="T59" fmla="*/ 1 h 458"/>
                <a:gd name="T60" fmla="*/ 1 w 460"/>
                <a:gd name="T61" fmla="*/ 1 h 458"/>
                <a:gd name="T62" fmla="*/ 1 w 460"/>
                <a:gd name="T63" fmla="*/ 1 h 458"/>
                <a:gd name="T64" fmla="*/ 0 w 460"/>
                <a:gd name="T65" fmla="*/ 1 h 458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460"/>
                <a:gd name="T100" fmla="*/ 0 h 458"/>
                <a:gd name="T101" fmla="*/ 460 w 460"/>
                <a:gd name="T102" fmla="*/ 458 h 458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460" h="458">
                  <a:moveTo>
                    <a:pt x="0" y="229"/>
                  </a:moveTo>
                  <a:lnTo>
                    <a:pt x="1" y="206"/>
                  </a:lnTo>
                  <a:lnTo>
                    <a:pt x="5" y="183"/>
                  </a:lnTo>
                  <a:lnTo>
                    <a:pt x="10" y="162"/>
                  </a:lnTo>
                  <a:lnTo>
                    <a:pt x="18" y="140"/>
                  </a:lnTo>
                  <a:lnTo>
                    <a:pt x="28" y="120"/>
                  </a:lnTo>
                  <a:lnTo>
                    <a:pt x="39" y="101"/>
                  </a:lnTo>
                  <a:lnTo>
                    <a:pt x="52" y="84"/>
                  </a:lnTo>
                  <a:lnTo>
                    <a:pt x="67" y="68"/>
                  </a:lnTo>
                  <a:lnTo>
                    <a:pt x="83" y="52"/>
                  </a:lnTo>
                  <a:lnTo>
                    <a:pt x="101" y="40"/>
                  </a:lnTo>
                  <a:lnTo>
                    <a:pt x="120" y="28"/>
                  </a:lnTo>
                  <a:lnTo>
                    <a:pt x="140" y="18"/>
                  </a:lnTo>
                  <a:lnTo>
                    <a:pt x="161" y="10"/>
                  </a:lnTo>
                  <a:lnTo>
                    <a:pt x="184" y="5"/>
                  </a:lnTo>
                  <a:lnTo>
                    <a:pt x="207" y="1"/>
                  </a:lnTo>
                  <a:lnTo>
                    <a:pt x="230" y="0"/>
                  </a:lnTo>
                  <a:lnTo>
                    <a:pt x="253" y="1"/>
                  </a:lnTo>
                  <a:lnTo>
                    <a:pt x="276" y="5"/>
                  </a:lnTo>
                  <a:lnTo>
                    <a:pt x="298" y="10"/>
                  </a:lnTo>
                  <a:lnTo>
                    <a:pt x="319" y="18"/>
                  </a:lnTo>
                  <a:lnTo>
                    <a:pt x="340" y="28"/>
                  </a:lnTo>
                  <a:lnTo>
                    <a:pt x="359" y="40"/>
                  </a:lnTo>
                  <a:lnTo>
                    <a:pt x="376" y="52"/>
                  </a:lnTo>
                  <a:lnTo>
                    <a:pt x="392" y="68"/>
                  </a:lnTo>
                  <a:lnTo>
                    <a:pt x="408" y="84"/>
                  </a:lnTo>
                  <a:lnTo>
                    <a:pt x="421" y="101"/>
                  </a:lnTo>
                  <a:lnTo>
                    <a:pt x="432" y="120"/>
                  </a:lnTo>
                  <a:lnTo>
                    <a:pt x="442" y="140"/>
                  </a:lnTo>
                  <a:lnTo>
                    <a:pt x="450" y="162"/>
                  </a:lnTo>
                  <a:lnTo>
                    <a:pt x="455" y="183"/>
                  </a:lnTo>
                  <a:lnTo>
                    <a:pt x="459" y="206"/>
                  </a:lnTo>
                  <a:lnTo>
                    <a:pt x="460" y="229"/>
                  </a:lnTo>
                  <a:lnTo>
                    <a:pt x="459" y="252"/>
                  </a:lnTo>
                  <a:lnTo>
                    <a:pt x="455" y="275"/>
                  </a:lnTo>
                  <a:lnTo>
                    <a:pt x="450" y="298"/>
                  </a:lnTo>
                  <a:lnTo>
                    <a:pt x="442" y="318"/>
                  </a:lnTo>
                  <a:lnTo>
                    <a:pt x="432" y="339"/>
                  </a:lnTo>
                  <a:lnTo>
                    <a:pt x="421" y="358"/>
                  </a:lnTo>
                  <a:lnTo>
                    <a:pt x="408" y="376"/>
                  </a:lnTo>
                  <a:lnTo>
                    <a:pt x="392" y="391"/>
                  </a:lnTo>
                  <a:lnTo>
                    <a:pt x="376" y="406"/>
                  </a:lnTo>
                  <a:lnTo>
                    <a:pt x="359" y="419"/>
                  </a:lnTo>
                  <a:lnTo>
                    <a:pt x="340" y="430"/>
                  </a:lnTo>
                  <a:lnTo>
                    <a:pt x="319" y="441"/>
                  </a:lnTo>
                  <a:lnTo>
                    <a:pt x="298" y="448"/>
                  </a:lnTo>
                  <a:lnTo>
                    <a:pt x="276" y="453"/>
                  </a:lnTo>
                  <a:lnTo>
                    <a:pt x="253" y="457"/>
                  </a:lnTo>
                  <a:lnTo>
                    <a:pt x="230" y="458"/>
                  </a:lnTo>
                  <a:lnTo>
                    <a:pt x="207" y="457"/>
                  </a:lnTo>
                  <a:lnTo>
                    <a:pt x="184" y="453"/>
                  </a:lnTo>
                  <a:lnTo>
                    <a:pt x="161" y="448"/>
                  </a:lnTo>
                  <a:lnTo>
                    <a:pt x="140" y="441"/>
                  </a:lnTo>
                  <a:lnTo>
                    <a:pt x="120" y="430"/>
                  </a:lnTo>
                  <a:lnTo>
                    <a:pt x="101" y="419"/>
                  </a:lnTo>
                  <a:lnTo>
                    <a:pt x="83" y="406"/>
                  </a:lnTo>
                  <a:lnTo>
                    <a:pt x="67" y="391"/>
                  </a:lnTo>
                  <a:lnTo>
                    <a:pt x="52" y="376"/>
                  </a:lnTo>
                  <a:lnTo>
                    <a:pt x="39" y="358"/>
                  </a:lnTo>
                  <a:lnTo>
                    <a:pt x="28" y="339"/>
                  </a:lnTo>
                  <a:lnTo>
                    <a:pt x="18" y="318"/>
                  </a:lnTo>
                  <a:lnTo>
                    <a:pt x="10" y="298"/>
                  </a:lnTo>
                  <a:lnTo>
                    <a:pt x="5" y="275"/>
                  </a:lnTo>
                  <a:lnTo>
                    <a:pt x="1" y="252"/>
                  </a:lnTo>
                  <a:lnTo>
                    <a:pt x="0" y="229"/>
                  </a:lnTo>
                </a:path>
              </a:pathLst>
            </a:cu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415" name="Freeform 8"/>
            <p:cNvSpPr>
              <a:spLocks/>
            </p:cNvSpPr>
            <p:nvPr/>
          </p:nvSpPr>
          <p:spPr bwMode="auto">
            <a:xfrm>
              <a:off x="1870" y="1633"/>
              <a:ext cx="77" cy="38"/>
            </a:xfrm>
            <a:custGeom>
              <a:avLst/>
              <a:gdLst>
                <a:gd name="T0" fmla="*/ 0 w 153"/>
                <a:gd name="T1" fmla="*/ 0 h 77"/>
                <a:gd name="T2" fmla="*/ 1 w 153"/>
                <a:gd name="T3" fmla="*/ 0 h 77"/>
                <a:gd name="T4" fmla="*/ 1 w 153"/>
                <a:gd name="T5" fmla="*/ 0 h 77"/>
                <a:gd name="T6" fmla="*/ 1 w 153"/>
                <a:gd name="T7" fmla="*/ 0 h 77"/>
                <a:gd name="T8" fmla="*/ 1 w 153"/>
                <a:gd name="T9" fmla="*/ 0 h 77"/>
                <a:gd name="T10" fmla="*/ 1 w 153"/>
                <a:gd name="T11" fmla="*/ 0 h 77"/>
                <a:gd name="T12" fmla="*/ 1 w 153"/>
                <a:gd name="T13" fmla="*/ 0 h 77"/>
                <a:gd name="T14" fmla="*/ 1 w 153"/>
                <a:gd name="T15" fmla="*/ 0 h 77"/>
                <a:gd name="T16" fmla="*/ 1 w 153"/>
                <a:gd name="T17" fmla="*/ 0 h 77"/>
                <a:gd name="T18" fmla="*/ 1 w 153"/>
                <a:gd name="T19" fmla="*/ 0 h 77"/>
                <a:gd name="T20" fmla="*/ 1 w 153"/>
                <a:gd name="T21" fmla="*/ 0 h 77"/>
                <a:gd name="T22" fmla="*/ 1 w 153"/>
                <a:gd name="T23" fmla="*/ 0 h 77"/>
                <a:gd name="T24" fmla="*/ 1 w 153"/>
                <a:gd name="T25" fmla="*/ 0 h 77"/>
                <a:gd name="T26" fmla="*/ 1 w 153"/>
                <a:gd name="T27" fmla="*/ 0 h 77"/>
                <a:gd name="T28" fmla="*/ 1 w 153"/>
                <a:gd name="T29" fmla="*/ 0 h 77"/>
                <a:gd name="T30" fmla="*/ 1 w 153"/>
                <a:gd name="T31" fmla="*/ 0 h 77"/>
                <a:gd name="T32" fmla="*/ 1 w 153"/>
                <a:gd name="T33" fmla="*/ 0 h 77"/>
                <a:gd name="T34" fmla="*/ 1 w 153"/>
                <a:gd name="T35" fmla="*/ 0 h 7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53"/>
                <a:gd name="T55" fmla="*/ 0 h 77"/>
                <a:gd name="T56" fmla="*/ 153 w 153"/>
                <a:gd name="T57" fmla="*/ 77 h 77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53" h="77">
                  <a:moveTo>
                    <a:pt x="0" y="0"/>
                  </a:moveTo>
                  <a:lnTo>
                    <a:pt x="1" y="16"/>
                  </a:lnTo>
                  <a:lnTo>
                    <a:pt x="6" y="30"/>
                  </a:lnTo>
                  <a:lnTo>
                    <a:pt x="13" y="44"/>
                  </a:lnTo>
                  <a:lnTo>
                    <a:pt x="22" y="54"/>
                  </a:lnTo>
                  <a:lnTo>
                    <a:pt x="33" y="64"/>
                  </a:lnTo>
                  <a:lnTo>
                    <a:pt x="47" y="70"/>
                  </a:lnTo>
                  <a:lnTo>
                    <a:pt x="61" y="75"/>
                  </a:lnTo>
                  <a:lnTo>
                    <a:pt x="77" y="77"/>
                  </a:lnTo>
                  <a:lnTo>
                    <a:pt x="92" y="75"/>
                  </a:lnTo>
                  <a:lnTo>
                    <a:pt x="106" y="70"/>
                  </a:lnTo>
                  <a:lnTo>
                    <a:pt x="119" y="64"/>
                  </a:lnTo>
                  <a:lnTo>
                    <a:pt x="130" y="54"/>
                  </a:lnTo>
                  <a:lnTo>
                    <a:pt x="141" y="44"/>
                  </a:lnTo>
                  <a:lnTo>
                    <a:pt x="147" y="30"/>
                  </a:lnTo>
                  <a:lnTo>
                    <a:pt x="152" y="16"/>
                  </a:lnTo>
                  <a:lnTo>
                    <a:pt x="153" y="0"/>
                  </a:lnTo>
                </a:path>
              </a:pathLst>
            </a:cu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416" name="Freeform 9"/>
            <p:cNvSpPr>
              <a:spLocks/>
            </p:cNvSpPr>
            <p:nvPr/>
          </p:nvSpPr>
          <p:spPr bwMode="auto">
            <a:xfrm>
              <a:off x="1793" y="1595"/>
              <a:ext cx="77" cy="38"/>
            </a:xfrm>
            <a:custGeom>
              <a:avLst/>
              <a:gdLst>
                <a:gd name="T0" fmla="*/ 0 w 154"/>
                <a:gd name="T1" fmla="*/ 1 h 76"/>
                <a:gd name="T2" fmla="*/ 1 w 154"/>
                <a:gd name="T3" fmla="*/ 1 h 76"/>
                <a:gd name="T4" fmla="*/ 1 w 154"/>
                <a:gd name="T5" fmla="*/ 1 h 76"/>
                <a:gd name="T6" fmla="*/ 1 w 154"/>
                <a:gd name="T7" fmla="*/ 1 h 76"/>
                <a:gd name="T8" fmla="*/ 1 w 154"/>
                <a:gd name="T9" fmla="*/ 1 h 76"/>
                <a:gd name="T10" fmla="*/ 1 w 154"/>
                <a:gd name="T11" fmla="*/ 1 h 76"/>
                <a:gd name="T12" fmla="*/ 1 w 154"/>
                <a:gd name="T13" fmla="*/ 1 h 76"/>
                <a:gd name="T14" fmla="*/ 1 w 154"/>
                <a:gd name="T15" fmla="*/ 1 h 76"/>
                <a:gd name="T16" fmla="*/ 1 w 154"/>
                <a:gd name="T17" fmla="*/ 0 h 76"/>
                <a:gd name="T18" fmla="*/ 1 w 154"/>
                <a:gd name="T19" fmla="*/ 1 h 76"/>
                <a:gd name="T20" fmla="*/ 1 w 154"/>
                <a:gd name="T21" fmla="*/ 1 h 76"/>
                <a:gd name="T22" fmla="*/ 1 w 154"/>
                <a:gd name="T23" fmla="*/ 1 h 76"/>
                <a:gd name="T24" fmla="*/ 1 w 154"/>
                <a:gd name="T25" fmla="*/ 1 h 76"/>
                <a:gd name="T26" fmla="*/ 1 w 154"/>
                <a:gd name="T27" fmla="*/ 1 h 76"/>
                <a:gd name="T28" fmla="*/ 1 w 154"/>
                <a:gd name="T29" fmla="*/ 1 h 76"/>
                <a:gd name="T30" fmla="*/ 1 w 154"/>
                <a:gd name="T31" fmla="*/ 1 h 76"/>
                <a:gd name="T32" fmla="*/ 1 w 154"/>
                <a:gd name="T33" fmla="*/ 1 h 76"/>
                <a:gd name="T34" fmla="*/ 1 w 154"/>
                <a:gd name="T35" fmla="*/ 1 h 7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54"/>
                <a:gd name="T55" fmla="*/ 0 h 76"/>
                <a:gd name="T56" fmla="*/ 154 w 154"/>
                <a:gd name="T57" fmla="*/ 76 h 7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54" h="76">
                  <a:moveTo>
                    <a:pt x="0" y="76"/>
                  </a:moveTo>
                  <a:lnTo>
                    <a:pt x="2" y="61"/>
                  </a:lnTo>
                  <a:lnTo>
                    <a:pt x="7" y="47"/>
                  </a:lnTo>
                  <a:lnTo>
                    <a:pt x="13" y="33"/>
                  </a:lnTo>
                  <a:lnTo>
                    <a:pt x="22" y="23"/>
                  </a:lnTo>
                  <a:lnTo>
                    <a:pt x="34" y="13"/>
                  </a:lnTo>
                  <a:lnTo>
                    <a:pt x="48" y="6"/>
                  </a:lnTo>
                  <a:lnTo>
                    <a:pt x="62" y="1"/>
                  </a:lnTo>
                  <a:lnTo>
                    <a:pt x="77" y="0"/>
                  </a:lnTo>
                  <a:lnTo>
                    <a:pt x="93" y="1"/>
                  </a:lnTo>
                  <a:lnTo>
                    <a:pt x="107" y="6"/>
                  </a:lnTo>
                  <a:lnTo>
                    <a:pt x="119" y="13"/>
                  </a:lnTo>
                  <a:lnTo>
                    <a:pt x="131" y="23"/>
                  </a:lnTo>
                  <a:lnTo>
                    <a:pt x="141" y="33"/>
                  </a:lnTo>
                  <a:lnTo>
                    <a:pt x="148" y="47"/>
                  </a:lnTo>
                  <a:lnTo>
                    <a:pt x="153" y="61"/>
                  </a:lnTo>
                  <a:lnTo>
                    <a:pt x="154" y="76"/>
                  </a:lnTo>
                </a:path>
              </a:pathLst>
            </a:cu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417" name="Line 10"/>
            <p:cNvSpPr>
              <a:spLocks noChangeShapeType="1"/>
            </p:cNvSpPr>
            <p:nvPr/>
          </p:nvSpPr>
          <p:spPr bwMode="auto">
            <a:xfrm>
              <a:off x="2254" y="1328"/>
              <a:ext cx="77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418" name="Line 11"/>
            <p:cNvSpPr>
              <a:spLocks noChangeShapeType="1"/>
            </p:cNvSpPr>
            <p:nvPr/>
          </p:nvSpPr>
          <p:spPr bwMode="auto">
            <a:xfrm>
              <a:off x="1870" y="1328"/>
              <a:ext cx="77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419" name="Freeform 12"/>
            <p:cNvSpPr>
              <a:spLocks/>
            </p:cNvSpPr>
            <p:nvPr/>
          </p:nvSpPr>
          <p:spPr bwMode="auto">
            <a:xfrm>
              <a:off x="1947" y="1289"/>
              <a:ext cx="307" cy="39"/>
            </a:xfrm>
            <a:custGeom>
              <a:avLst/>
              <a:gdLst>
                <a:gd name="T0" fmla="*/ 0 w 615"/>
                <a:gd name="T1" fmla="*/ 1 h 76"/>
                <a:gd name="T2" fmla="*/ 0 w 615"/>
                <a:gd name="T3" fmla="*/ 1 h 76"/>
                <a:gd name="T4" fmla="*/ 0 w 615"/>
                <a:gd name="T5" fmla="*/ 1 h 76"/>
                <a:gd name="T6" fmla="*/ 0 w 615"/>
                <a:gd name="T7" fmla="*/ 1 h 76"/>
                <a:gd name="T8" fmla="*/ 0 w 615"/>
                <a:gd name="T9" fmla="*/ 1 h 76"/>
                <a:gd name="T10" fmla="*/ 0 w 615"/>
                <a:gd name="T11" fmla="*/ 1 h 76"/>
                <a:gd name="T12" fmla="*/ 0 w 615"/>
                <a:gd name="T13" fmla="*/ 1 h 76"/>
                <a:gd name="T14" fmla="*/ 0 w 615"/>
                <a:gd name="T15" fmla="*/ 1 h 76"/>
                <a:gd name="T16" fmla="*/ 0 w 615"/>
                <a:gd name="T17" fmla="*/ 1 h 76"/>
                <a:gd name="T18" fmla="*/ 0 w 615"/>
                <a:gd name="T19" fmla="*/ 1 h 76"/>
                <a:gd name="T20" fmla="*/ 0 w 615"/>
                <a:gd name="T21" fmla="*/ 1 h 76"/>
                <a:gd name="T22" fmla="*/ 0 w 615"/>
                <a:gd name="T23" fmla="*/ 1 h 76"/>
                <a:gd name="T24" fmla="*/ 0 w 615"/>
                <a:gd name="T25" fmla="*/ 0 h 76"/>
                <a:gd name="T26" fmla="*/ 0 w 615"/>
                <a:gd name="T27" fmla="*/ 1 h 76"/>
                <a:gd name="T28" fmla="*/ 0 w 615"/>
                <a:gd name="T29" fmla="*/ 1 h 76"/>
                <a:gd name="T30" fmla="*/ 0 w 615"/>
                <a:gd name="T31" fmla="*/ 1 h 76"/>
                <a:gd name="T32" fmla="*/ 0 w 615"/>
                <a:gd name="T33" fmla="*/ 1 h 76"/>
                <a:gd name="T34" fmla="*/ 0 w 615"/>
                <a:gd name="T35" fmla="*/ 1 h 76"/>
                <a:gd name="T36" fmla="*/ 0 w 615"/>
                <a:gd name="T37" fmla="*/ 1 h 76"/>
                <a:gd name="T38" fmla="*/ 0 w 615"/>
                <a:gd name="T39" fmla="*/ 1 h 76"/>
                <a:gd name="T40" fmla="*/ 0 w 615"/>
                <a:gd name="T41" fmla="*/ 1 h 76"/>
                <a:gd name="T42" fmla="*/ 0 w 615"/>
                <a:gd name="T43" fmla="*/ 1 h 76"/>
                <a:gd name="T44" fmla="*/ 0 w 615"/>
                <a:gd name="T45" fmla="*/ 1 h 76"/>
                <a:gd name="T46" fmla="*/ 0 w 615"/>
                <a:gd name="T47" fmla="*/ 1 h 76"/>
                <a:gd name="T48" fmla="*/ 0 w 615"/>
                <a:gd name="T49" fmla="*/ 1 h 76"/>
                <a:gd name="T50" fmla="*/ 0 w 615"/>
                <a:gd name="T51" fmla="*/ 1 h 76"/>
                <a:gd name="T52" fmla="*/ 0 w 615"/>
                <a:gd name="T53" fmla="*/ 1 h 76"/>
                <a:gd name="T54" fmla="*/ 0 w 615"/>
                <a:gd name="T55" fmla="*/ 1 h 76"/>
                <a:gd name="T56" fmla="*/ 0 w 615"/>
                <a:gd name="T57" fmla="*/ 1 h 76"/>
                <a:gd name="T58" fmla="*/ 0 w 615"/>
                <a:gd name="T59" fmla="*/ 0 h 76"/>
                <a:gd name="T60" fmla="*/ 0 w 615"/>
                <a:gd name="T61" fmla="*/ 1 h 76"/>
                <a:gd name="T62" fmla="*/ 0 w 615"/>
                <a:gd name="T63" fmla="*/ 1 h 76"/>
                <a:gd name="T64" fmla="*/ 0 w 615"/>
                <a:gd name="T65" fmla="*/ 1 h 76"/>
                <a:gd name="T66" fmla="*/ 0 w 615"/>
                <a:gd name="T67" fmla="*/ 1 h 7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615"/>
                <a:gd name="T103" fmla="*/ 0 h 76"/>
                <a:gd name="T104" fmla="*/ 615 w 615"/>
                <a:gd name="T105" fmla="*/ 76 h 7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615" h="76">
                  <a:moveTo>
                    <a:pt x="0" y="76"/>
                  </a:moveTo>
                  <a:lnTo>
                    <a:pt x="2" y="61"/>
                  </a:lnTo>
                  <a:lnTo>
                    <a:pt x="7" y="47"/>
                  </a:lnTo>
                  <a:lnTo>
                    <a:pt x="13" y="33"/>
                  </a:lnTo>
                  <a:lnTo>
                    <a:pt x="23" y="23"/>
                  </a:lnTo>
                  <a:lnTo>
                    <a:pt x="34" y="13"/>
                  </a:lnTo>
                  <a:lnTo>
                    <a:pt x="48" y="6"/>
                  </a:lnTo>
                  <a:lnTo>
                    <a:pt x="62" y="1"/>
                  </a:lnTo>
                  <a:lnTo>
                    <a:pt x="77" y="0"/>
                  </a:lnTo>
                  <a:lnTo>
                    <a:pt x="93" y="1"/>
                  </a:lnTo>
                  <a:lnTo>
                    <a:pt x="107" y="6"/>
                  </a:lnTo>
                  <a:lnTo>
                    <a:pt x="121" y="13"/>
                  </a:lnTo>
                  <a:lnTo>
                    <a:pt x="131" y="23"/>
                  </a:lnTo>
                  <a:lnTo>
                    <a:pt x="141" y="33"/>
                  </a:lnTo>
                  <a:lnTo>
                    <a:pt x="148" y="47"/>
                  </a:lnTo>
                  <a:lnTo>
                    <a:pt x="153" y="61"/>
                  </a:lnTo>
                  <a:lnTo>
                    <a:pt x="154" y="76"/>
                  </a:lnTo>
                  <a:lnTo>
                    <a:pt x="155" y="61"/>
                  </a:lnTo>
                  <a:lnTo>
                    <a:pt x="160" y="47"/>
                  </a:lnTo>
                  <a:lnTo>
                    <a:pt x="167" y="33"/>
                  </a:lnTo>
                  <a:lnTo>
                    <a:pt x="177" y="23"/>
                  </a:lnTo>
                  <a:lnTo>
                    <a:pt x="187" y="13"/>
                  </a:lnTo>
                  <a:lnTo>
                    <a:pt x="201" y="6"/>
                  </a:lnTo>
                  <a:lnTo>
                    <a:pt x="215" y="1"/>
                  </a:lnTo>
                  <a:lnTo>
                    <a:pt x="231" y="0"/>
                  </a:lnTo>
                  <a:lnTo>
                    <a:pt x="246" y="1"/>
                  </a:lnTo>
                  <a:lnTo>
                    <a:pt x="260" y="6"/>
                  </a:lnTo>
                  <a:lnTo>
                    <a:pt x="273" y="13"/>
                  </a:lnTo>
                  <a:lnTo>
                    <a:pt x="285" y="23"/>
                  </a:lnTo>
                  <a:lnTo>
                    <a:pt x="295" y="33"/>
                  </a:lnTo>
                  <a:lnTo>
                    <a:pt x="301" y="47"/>
                  </a:lnTo>
                  <a:lnTo>
                    <a:pt x="306" y="61"/>
                  </a:lnTo>
                  <a:lnTo>
                    <a:pt x="308" y="76"/>
                  </a:lnTo>
                  <a:lnTo>
                    <a:pt x="309" y="61"/>
                  </a:lnTo>
                  <a:lnTo>
                    <a:pt x="314" y="47"/>
                  </a:lnTo>
                  <a:lnTo>
                    <a:pt x="320" y="33"/>
                  </a:lnTo>
                  <a:lnTo>
                    <a:pt x="329" y="23"/>
                  </a:lnTo>
                  <a:lnTo>
                    <a:pt x="341" y="13"/>
                  </a:lnTo>
                  <a:lnTo>
                    <a:pt x="355" y="6"/>
                  </a:lnTo>
                  <a:lnTo>
                    <a:pt x="369" y="1"/>
                  </a:lnTo>
                  <a:lnTo>
                    <a:pt x="384" y="0"/>
                  </a:lnTo>
                  <a:lnTo>
                    <a:pt x="400" y="1"/>
                  </a:lnTo>
                  <a:lnTo>
                    <a:pt x="414" y="6"/>
                  </a:lnTo>
                  <a:lnTo>
                    <a:pt x="427" y="13"/>
                  </a:lnTo>
                  <a:lnTo>
                    <a:pt x="438" y="23"/>
                  </a:lnTo>
                  <a:lnTo>
                    <a:pt x="448" y="33"/>
                  </a:lnTo>
                  <a:lnTo>
                    <a:pt x="455" y="47"/>
                  </a:lnTo>
                  <a:lnTo>
                    <a:pt x="460" y="61"/>
                  </a:lnTo>
                  <a:lnTo>
                    <a:pt x="461" y="76"/>
                  </a:lnTo>
                  <a:lnTo>
                    <a:pt x="462" y="61"/>
                  </a:lnTo>
                  <a:lnTo>
                    <a:pt x="467" y="47"/>
                  </a:lnTo>
                  <a:lnTo>
                    <a:pt x="474" y="33"/>
                  </a:lnTo>
                  <a:lnTo>
                    <a:pt x="483" y="23"/>
                  </a:lnTo>
                  <a:lnTo>
                    <a:pt x="494" y="13"/>
                  </a:lnTo>
                  <a:lnTo>
                    <a:pt x="507" y="6"/>
                  </a:lnTo>
                  <a:lnTo>
                    <a:pt x="523" y="1"/>
                  </a:lnTo>
                  <a:lnTo>
                    <a:pt x="538" y="0"/>
                  </a:lnTo>
                  <a:lnTo>
                    <a:pt x="553" y="1"/>
                  </a:lnTo>
                  <a:lnTo>
                    <a:pt x="567" y="6"/>
                  </a:lnTo>
                  <a:lnTo>
                    <a:pt x="580" y="13"/>
                  </a:lnTo>
                  <a:lnTo>
                    <a:pt x="592" y="23"/>
                  </a:lnTo>
                  <a:lnTo>
                    <a:pt x="602" y="33"/>
                  </a:lnTo>
                  <a:lnTo>
                    <a:pt x="608" y="47"/>
                  </a:lnTo>
                  <a:lnTo>
                    <a:pt x="613" y="61"/>
                  </a:lnTo>
                  <a:lnTo>
                    <a:pt x="615" y="76"/>
                  </a:lnTo>
                </a:path>
              </a:pathLst>
            </a:cu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420" name="Line 13"/>
            <p:cNvSpPr>
              <a:spLocks noChangeShapeType="1"/>
            </p:cNvSpPr>
            <p:nvPr/>
          </p:nvSpPr>
          <p:spPr bwMode="auto">
            <a:xfrm>
              <a:off x="1844" y="2053"/>
              <a:ext cx="52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421" name="Line 14"/>
            <p:cNvSpPr>
              <a:spLocks noChangeShapeType="1"/>
            </p:cNvSpPr>
            <p:nvPr/>
          </p:nvSpPr>
          <p:spPr bwMode="auto">
            <a:xfrm>
              <a:off x="1819" y="2028"/>
              <a:ext cx="102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422" name="Line 15"/>
            <p:cNvSpPr>
              <a:spLocks noChangeShapeType="1"/>
            </p:cNvSpPr>
            <p:nvPr/>
          </p:nvSpPr>
          <p:spPr bwMode="auto">
            <a:xfrm>
              <a:off x="1793" y="2002"/>
              <a:ext cx="154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423" name="Line 16"/>
            <p:cNvSpPr>
              <a:spLocks noChangeShapeType="1"/>
            </p:cNvSpPr>
            <p:nvPr/>
          </p:nvSpPr>
          <p:spPr bwMode="auto">
            <a:xfrm>
              <a:off x="1870" y="1748"/>
              <a:ext cx="0" cy="254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424" name="Line 17"/>
            <p:cNvSpPr>
              <a:spLocks noChangeShapeType="1"/>
            </p:cNvSpPr>
            <p:nvPr/>
          </p:nvSpPr>
          <p:spPr bwMode="auto">
            <a:xfrm>
              <a:off x="1870" y="1328"/>
              <a:ext cx="0" cy="191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425" name="Line 18"/>
            <p:cNvSpPr>
              <a:spLocks noChangeShapeType="1"/>
            </p:cNvSpPr>
            <p:nvPr/>
          </p:nvSpPr>
          <p:spPr bwMode="auto">
            <a:xfrm>
              <a:off x="2331" y="1175"/>
              <a:ext cx="0" cy="305"/>
            </a:xfrm>
            <a:prstGeom prst="line">
              <a:avLst/>
            </a:prstGeom>
            <a:noFill/>
            <a:ln w="428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426" name="Rectangle 19"/>
            <p:cNvSpPr>
              <a:spLocks noChangeArrowheads="1"/>
            </p:cNvSpPr>
            <p:nvPr/>
          </p:nvSpPr>
          <p:spPr bwMode="auto">
            <a:xfrm>
              <a:off x="1636" y="1479"/>
              <a:ext cx="59" cy="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marL="219075" indent="-219075"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600"/>
                <a:t>Source</a:t>
              </a:r>
              <a:endParaRPr lang="en-US" altLang="en-US"/>
            </a:p>
          </p:txBody>
        </p:sp>
        <p:sp>
          <p:nvSpPr>
            <p:cNvPr id="102427" name="Rectangle 20"/>
            <p:cNvSpPr>
              <a:spLocks noChangeArrowheads="1"/>
            </p:cNvSpPr>
            <p:nvPr/>
          </p:nvSpPr>
          <p:spPr bwMode="auto">
            <a:xfrm>
              <a:off x="1595" y="1570"/>
              <a:ext cx="36" cy="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marL="219075" indent="-219075"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600"/>
                <a:t>115 </a:t>
              </a:r>
              <a:endParaRPr lang="en-US" altLang="en-US"/>
            </a:p>
          </p:txBody>
        </p:sp>
        <p:sp>
          <p:nvSpPr>
            <p:cNvPr id="102428" name="Rectangle 21"/>
            <p:cNvSpPr>
              <a:spLocks noChangeArrowheads="1"/>
            </p:cNvSpPr>
            <p:nvPr/>
          </p:nvSpPr>
          <p:spPr bwMode="auto">
            <a:xfrm>
              <a:off x="1679" y="1570"/>
              <a:ext cx="22" cy="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marL="219075" indent="-219075"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600"/>
                <a:t>kV</a:t>
              </a:r>
              <a:endParaRPr lang="en-US" altLang="en-US"/>
            </a:p>
          </p:txBody>
        </p:sp>
      </p:grpSp>
      <p:sp>
        <p:nvSpPr>
          <p:cNvPr id="102406" name="Text Box 22"/>
          <p:cNvSpPr txBox="1">
            <a:spLocks noChangeArrowheads="1"/>
          </p:cNvSpPr>
          <p:nvPr/>
        </p:nvSpPr>
        <p:spPr bwMode="auto">
          <a:xfrm>
            <a:off x="4010025" y="2225675"/>
            <a:ext cx="22479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19075" indent="-219075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/>
              <a:t>SourceBus</a:t>
            </a:r>
          </a:p>
        </p:txBody>
      </p:sp>
      <p:sp>
        <p:nvSpPr>
          <p:cNvPr id="102407" name="Text Box 23"/>
          <p:cNvSpPr txBox="1">
            <a:spLocks noChangeArrowheads="1"/>
          </p:cNvSpPr>
          <p:nvPr/>
        </p:nvSpPr>
        <p:spPr bwMode="auto">
          <a:xfrm>
            <a:off x="174625" y="2290763"/>
            <a:ext cx="22479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19075" indent="-219075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US" altLang="en-US"/>
              <a:t>Vsource.Source</a:t>
            </a:r>
          </a:p>
        </p:txBody>
      </p:sp>
      <p:sp>
        <p:nvSpPr>
          <p:cNvPr id="102408" name="Text Box 24"/>
          <p:cNvSpPr txBox="1">
            <a:spLocks noChangeArrowheads="1"/>
          </p:cNvSpPr>
          <p:nvPr/>
        </p:nvSpPr>
        <p:spPr bwMode="auto">
          <a:xfrm>
            <a:off x="241300" y="4230688"/>
            <a:ext cx="22479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19075" indent="-219075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/>
              <a:t>115 kV, 1.05 pu</a:t>
            </a:r>
          </a:p>
        </p:txBody>
      </p:sp>
      <p:sp>
        <p:nvSpPr>
          <p:cNvPr id="102409" name="Text Box 25"/>
          <p:cNvSpPr txBox="1">
            <a:spLocks noChangeArrowheads="1"/>
          </p:cNvSpPr>
          <p:nvPr/>
        </p:nvSpPr>
        <p:spPr bwMode="auto">
          <a:xfrm>
            <a:off x="5695950" y="4197350"/>
            <a:ext cx="2787650" cy="1069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/>
              <a:t>Short Circuit Impedance (a matrix) that yields 3000A 3-ph fault current and 2500A 1-ph fault current.</a:t>
            </a:r>
          </a:p>
        </p:txBody>
      </p:sp>
      <p:sp>
        <p:nvSpPr>
          <p:cNvPr id="102410" name="Line 26"/>
          <p:cNvSpPr>
            <a:spLocks noChangeShapeType="1"/>
          </p:cNvSpPr>
          <p:nvPr/>
        </p:nvSpPr>
        <p:spPr bwMode="auto">
          <a:xfrm flipH="1" flipV="1">
            <a:off x="4130675" y="3295650"/>
            <a:ext cx="1597025" cy="135413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endParaRPr lang="en-US"/>
          </a:p>
        </p:txBody>
      </p:sp>
      <p:sp>
        <p:nvSpPr>
          <p:cNvPr id="102411" name="Line 27"/>
          <p:cNvSpPr>
            <a:spLocks noChangeShapeType="1"/>
          </p:cNvSpPr>
          <p:nvPr/>
        </p:nvSpPr>
        <p:spPr bwMode="auto">
          <a:xfrm>
            <a:off x="1771650" y="2479675"/>
            <a:ext cx="519113" cy="18573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endParaRPr lang="en-US"/>
          </a:p>
        </p:txBody>
      </p:sp>
      <p:sp>
        <p:nvSpPr>
          <p:cNvPr id="102412" name="Text Box 28"/>
          <p:cNvSpPr txBox="1">
            <a:spLocks noChangeArrowheads="1"/>
          </p:cNvSpPr>
          <p:nvPr/>
        </p:nvSpPr>
        <p:spPr bwMode="auto">
          <a:xfrm>
            <a:off x="5067300" y="5508625"/>
            <a:ext cx="379095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/>
              <a:t>One-Line Diagram</a:t>
            </a:r>
            <a:br>
              <a:rPr lang="en-US" altLang="en-US"/>
            </a:br>
            <a:r>
              <a:rPr lang="en-US" altLang="en-US"/>
              <a:t>(default is 3-phase wye-grd source)</a:t>
            </a:r>
          </a:p>
        </p:txBody>
      </p:sp>
    </p:spTree>
    <p:extLst>
      <p:ext uri="{BB962C8B-B14F-4D97-AF65-F5344CB8AC3E}">
        <p14:creationId xmlns:p14="http://schemas.microsoft.com/office/powerpoint/2010/main" val="3195372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Vsource Element Note</a:t>
            </a:r>
          </a:p>
        </p:txBody>
      </p:sp>
      <p:sp>
        <p:nvSpPr>
          <p:cNvPr id="1034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Vsource is actually a </a:t>
            </a:r>
            <a:r>
              <a:rPr lang="en-US" altLang="en-US" b="1" i="1" smtClean="0"/>
              <a:t>Two-terminal Device</a:t>
            </a:r>
          </a:p>
          <a:p>
            <a:pPr lvl="1" eaLnBrk="1" hangingPunct="1"/>
            <a:r>
              <a:rPr lang="en-US" altLang="en-US" smtClean="0"/>
              <a:t>2</a:t>
            </a:r>
            <a:r>
              <a:rPr lang="en-US" altLang="en-US" baseline="30000" smtClean="0"/>
              <a:t>nd</a:t>
            </a:r>
            <a:r>
              <a:rPr lang="en-US" altLang="en-US" smtClean="0"/>
              <a:t> terminal defaults to connected to ground (0V)</a:t>
            </a:r>
          </a:p>
          <a:p>
            <a:pPr lvl="1" eaLnBrk="1" hangingPunct="1"/>
            <a:r>
              <a:rPr lang="en-US" altLang="en-US" smtClean="0"/>
              <a:t>But you can connect it between any two buses</a:t>
            </a:r>
          </a:p>
          <a:p>
            <a:pPr lvl="2" eaLnBrk="1" hangingPunct="1"/>
            <a:r>
              <a:rPr lang="en-US" altLang="en-US" smtClean="0"/>
              <a:t>Comes in handy sometimes</a:t>
            </a:r>
          </a:p>
          <a:p>
            <a:pPr eaLnBrk="1" hangingPunct="1"/>
            <a:endParaRPr lang="en-US" altLang="en-US" smtClean="0"/>
          </a:p>
          <a:p>
            <a:pPr eaLnBrk="1" hangingPunct="1"/>
            <a:r>
              <a:rPr lang="en-US" altLang="en-US" smtClean="0"/>
              <a:t>Conceptually a Thevinen equivalent </a:t>
            </a:r>
          </a:p>
          <a:p>
            <a:pPr lvl="1" eaLnBrk="1" hangingPunct="1"/>
            <a:r>
              <a:rPr lang="en-US" altLang="en-US" smtClean="0"/>
              <a:t>Short circuit equivalent</a:t>
            </a:r>
          </a:p>
          <a:p>
            <a:pPr lvl="1" eaLnBrk="1" hangingPunct="1"/>
            <a:r>
              <a:rPr lang="en-US" altLang="en-US" smtClean="0"/>
              <a:t>Actually converted to a Norton equivalent internally</a:t>
            </a:r>
          </a:p>
        </p:txBody>
      </p:sp>
    </p:spTree>
    <p:extLst>
      <p:ext uri="{BB962C8B-B14F-4D97-AF65-F5344CB8AC3E}">
        <p14:creationId xmlns:p14="http://schemas.microsoft.com/office/powerpoint/2010/main" val="2190841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2"/>
          <p:cNvSpPr>
            <a:spLocks noChangeArrowheads="1"/>
          </p:cNvSpPr>
          <p:nvPr/>
        </p:nvSpPr>
        <p:spPr bwMode="auto">
          <a:xfrm>
            <a:off x="4065588" y="2524125"/>
            <a:ext cx="4527550" cy="3403600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04451" name="Rectangle 3"/>
          <p:cNvSpPr>
            <a:spLocks noChangeArrowheads="1"/>
          </p:cNvSpPr>
          <p:nvPr/>
        </p:nvSpPr>
        <p:spPr bwMode="auto">
          <a:xfrm>
            <a:off x="254000" y="2566988"/>
            <a:ext cx="3646488" cy="3403600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04452" name="Line 4"/>
          <p:cNvSpPr>
            <a:spLocks noChangeShapeType="1"/>
          </p:cNvSpPr>
          <p:nvPr/>
        </p:nvSpPr>
        <p:spPr bwMode="auto">
          <a:xfrm>
            <a:off x="3578225" y="2108200"/>
            <a:ext cx="122238" cy="0"/>
          </a:xfrm>
          <a:prstGeom prst="line">
            <a:avLst/>
          </a:prstGeom>
          <a:noFill/>
          <a:ln w="31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4453" name="Line 5"/>
          <p:cNvSpPr>
            <a:spLocks noChangeShapeType="1"/>
          </p:cNvSpPr>
          <p:nvPr/>
        </p:nvSpPr>
        <p:spPr bwMode="auto">
          <a:xfrm>
            <a:off x="3700463" y="1865313"/>
            <a:ext cx="0" cy="484187"/>
          </a:xfrm>
          <a:prstGeom prst="line">
            <a:avLst/>
          </a:prstGeom>
          <a:noFill/>
          <a:ln w="4286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4454" name="Line 6"/>
          <p:cNvSpPr>
            <a:spLocks noChangeShapeType="1"/>
          </p:cNvSpPr>
          <p:nvPr/>
        </p:nvSpPr>
        <p:spPr bwMode="auto">
          <a:xfrm flipH="1">
            <a:off x="4065588" y="2108200"/>
            <a:ext cx="242887" cy="0"/>
          </a:xfrm>
          <a:prstGeom prst="line">
            <a:avLst/>
          </a:prstGeom>
          <a:noFill/>
          <a:ln w="31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4455" name="Line 7"/>
          <p:cNvSpPr>
            <a:spLocks noChangeShapeType="1"/>
          </p:cNvSpPr>
          <p:nvPr/>
        </p:nvSpPr>
        <p:spPr bwMode="auto">
          <a:xfrm flipH="1">
            <a:off x="3700463" y="2108200"/>
            <a:ext cx="212725" cy="0"/>
          </a:xfrm>
          <a:prstGeom prst="line">
            <a:avLst/>
          </a:prstGeom>
          <a:noFill/>
          <a:ln w="31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4456" name="Freeform 8"/>
          <p:cNvSpPr>
            <a:spLocks/>
          </p:cNvSpPr>
          <p:nvPr/>
        </p:nvSpPr>
        <p:spPr bwMode="auto">
          <a:xfrm>
            <a:off x="3913188" y="1865313"/>
            <a:ext cx="60325" cy="484187"/>
          </a:xfrm>
          <a:custGeom>
            <a:avLst/>
            <a:gdLst>
              <a:gd name="T0" fmla="*/ 2147483647 w 77"/>
              <a:gd name="T1" fmla="*/ 2147483647 h 611"/>
              <a:gd name="T2" fmla="*/ 2147483647 w 77"/>
              <a:gd name="T3" fmla="*/ 2147483647 h 611"/>
              <a:gd name="T4" fmla="*/ 2147483647 w 77"/>
              <a:gd name="T5" fmla="*/ 2147483647 h 611"/>
              <a:gd name="T6" fmla="*/ 2147483647 w 77"/>
              <a:gd name="T7" fmla="*/ 2147483647 h 611"/>
              <a:gd name="T8" fmla="*/ 2147483647 w 77"/>
              <a:gd name="T9" fmla="*/ 2147483647 h 611"/>
              <a:gd name="T10" fmla="*/ 2147483647 w 77"/>
              <a:gd name="T11" fmla="*/ 2147483647 h 611"/>
              <a:gd name="T12" fmla="*/ 2147483647 w 77"/>
              <a:gd name="T13" fmla="*/ 2147483647 h 611"/>
              <a:gd name="T14" fmla="*/ 2147483647 w 77"/>
              <a:gd name="T15" fmla="*/ 2147483647 h 611"/>
              <a:gd name="T16" fmla="*/ 0 w 77"/>
              <a:gd name="T17" fmla="*/ 2147483647 h 611"/>
              <a:gd name="T18" fmla="*/ 2147483647 w 77"/>
              <a:gd name="T19" fmla="*/ 2147483647 h 611"/>
              <a:gd name="T20" fmla="*/ 2147483647 w 77"/>
              <a:gd name="T21" fmla="*/ 2147483647 h 611"/>
              <a:gd name="T22" fmla="*/ 2147483647 w 77"/>
              <a:gd name="T23" fmla="*/ 2147483647 h 611"/>
              <a:gd name="T24" fmla="*/ 2147483647 w 77"/>
              <a:gd name="T25" fmla="*/ 2147483647 h 611"/>
              <a:gd name="T26" fmla="*/ 2147483647 w 77"/>
              <a:gd name="T27" fmla="*/ 2147483647 h 611"/>
              <a:gd name="T28" fmla="*/ 2147483647 w 77"/>
              <a:gd name="T29" fmla="*/ 2147483647 h 611"/>
              <a:gd name="T30" fmla="*/ 2147483647 w 77"/>
              <a:gd name="T31" fmla="*/ 2147483647 h 611"/>
              <a:gd name="T32" fmla="*/ 0 w 77"/>
              <a:gd name="T33" fmla="*/ 2147483647 h 611"/>
              <a:gd name="T34" fmla="*/ 2147483647 w 77"/>
              <a:gd name="T35" fmla="*/ 2147483647 h 611"/>
              <a:gd name="T36" fmla="*/ 2147483647 w 77"/>
              <a:gd name="T37" fmla="*/ 2147483647 h 611"/>
              <a:gd name="T38" fmla="*/ 2147483647 w 77"/>
              <a:gd name="T39" fmla="*/ 2147483647 h 611"/>
              <a:gd name="T40" fmla="*/ 2147483647 w 77"/>
              <a:gd name="T41" fmla="*/ 2147483647 h 611"/>
              <a:gd name="T42" fmla="*/ 2147483647 w 77"/>
              <a:gd name="T43" fmla="*/ 2147483647 h 611"/>
              <a:gd name="T44" fmla="*/ 2147483647 w 77"/>
              <a:gd name="T45" fmla="*/ 2147483647 h 611"/>
              <a:gd name="T46" fmla="*/ 2147483647 w 77"/>
              <a:gd name="T47" fmla="*/ 2147483647 h 611"/>
              <a:gd name="T48" fmla="*/ 0 w 77"/>
              <a:gd name="T49" fmla="*/ 2147483647 h 611"/>
              <a:gd name="T50" fmla="*/ 2147483647 w 77"/>
              <a:gd name="T51" fmla="*/ 2147483647 h 611"/>
              <a:gd name="T52" fmla="*/ 2147483647 w 77"/>
              <a:gd name="T53" fmla="*/ 2147483647 h 611"/>
              <a:gd name="T54" fmla="*/ 2147483647 w 77"/>
              <a:gd name="T55" fmla="*/ 2147483647 h 611"/>
              <a:gd name="T56" fmla="*/ 2147483647 w 77"/>
              <a:gd name="T57" fmla="*/ 2147483647 h 611"/>
              <a:gd name="T58" fmla="*/ 2147483647 w 77"/>
              <a:gd name="T59" fmla="*/ 2147483647 h 611"/>
              <a:gd name="T60" fmla="*/ 2147483647 w 77"/>
              <a:gd name="T61" fmla="*/ 2147483647 h 611"/>
              <a:gd name="T62" fmla="*/ 2147483647 w 77"/>
              <a:gd name="T63" fmla="*/ 2147483647 h 611"/>
              <a:gd name="T64" fmla="*/ 2147483647 w 77"/>
              <a:gd name="T65" fmla="*/ 2147483647 h 611"/>
              <a:gd name="T66" fmla="*/ 0 w 77"/>
              <a:gd name="T67" fmla="*/ 0 h 611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w 77"/>
              <a:gd name="T103" fmla="*/ 0 h 611"/>
              <a:gd name="T104" fmla="*/ 77 w 77"/>
              <a:gd name="T105" fmla="*/ 611 h 611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T102" t="T103" r="T104" b="T105"/>
            <a:pathLst>
              <a:path w="77" h="611">
                <a:moveTo>
                  <a:pt x="0" y="611"/>
                </a:moveTo>
                <a:lnTo>
                  <a:pt x="15" y="609"/>
                </a:lnTo>
                <a:lnTo>
                  <a:pt x="29" y="604"/>
                </a:lnTo>
                <a:lnTo>
                  <a:pt x="42" y="598"/>
                </a:lnTo>
                <a:lnTo>
                  <a:pt x="54" y="588"/>
                </a:lnTo>
                <a:lnTo>
                  <a:pt x="64" y="578"/>
                </a:lnTo>
                <a:lnTo>
                  <a:pt x="70" y="564"/>
                </a:lnTo>
                <a:lnTo>
                  <a:pt x="75" y="550"/>
                </a:lnTo>
                <a:lnTo>
                  <a:pt x="77" y="534"/>
                </a:lnTo>
                <a:lnTo>
                  <a:pt x="75" y="519"/>
                </a:lnTo>
                <a:lnTo>
                  <a:pt x="70" y="505"/>
                </a:lnTo>
                <a:lnTo>
                  <a:pt x="64" y="491"/>
                </a:lnTo>
                <a:lnTo>
                  <a:pt x="54" y="481"/>
                </a:lnTo>
                <a:lnTo>
                  <a:pt x="42" y="471"/>
                </a:lnTo>
                <a:lnTo>
                  <a:pt x="29" y="464"/>
                </a:lnTo>
                <a:lnTo>
                  <a:pt x="15" y="459"/>
                </a:lnTo>
                <a:lnTo>
                  <a:pt x="0" y="458"/>
                </a:lnTo>
                <a:lnTo>
                  <a:pt x="15" y="457"/>
                </a:lnTo>
                <a:lnTo>
                  <a:pt x="29" y="452"/>
                </a:lnTo>
                <a:lnTo>
                  <a:pt x="42" y="445"/>
                </a:lnTo>
                <a:lnTo>
                  <a:pt x="54" y="435"/>
                </a:lnTo>
                <a:lnTo>
                  <a:pt x="64" y="425"/>
                </a:lnTo>
                <a:lnTo>
                  <a:pt x="70" y="411"/>
                </a:lnTo>
                <a:lnTo>
                  <a:pt x="75" y="397"/>
                </a:lnTo>
                <a:lnTo>
                  <a:pt x="77" y="382"/>
                </a:lnTo>
                <a:lnTo>
                  <a:pt x="75" y="366"/>
                </a:lnTo>
                <a:lnTo>
                  <a:pt x="70" y="352"/>
                </a:lnTo>
                <a:lnTo>
                  <a:pt x="64" y="340"/>
                </a:lnTo>
                <a:lnTo>
                  <a:pt x="54" y="328"/>
                </a:lnTo>
                <a:lnTo>
                  <a:pt x="42" y="318"/>
                </a:lnTo>
                <a:lnTo>
                  <a:pt x="29" y="312"/>
                </a:lnTo>
                <a:lnTo>
                  <a:pt x="15" y="306"/>
                </a:lnTo>
                <a:lnTo>
                  <a:pt x="0" y="305"/>
                </a:lnTo>
                <a:lnTo>
                  <a:pt x="15" y="304"/>
                </a:lnTo>
                <a:lnTo>
                  <a:pt x="29" y="299"/>
                </a:lnTo>
                <a:lnTo>
                  <a:pt x="42" y="292"/>
                </a:lnTo>
                <a:lnTo>
                  <a:pt x="54" y="282"/>
                </a:lnTo>
                <a:lnTo>
                  <a:pt x="64" y="272"/>
                </a:lnTo>
                <a:lnTo>
                  <a:pt x="70" y="258"/>
                </a:lnTo>
                <a:lnTo>
                  <a:pt x="75" y="244"/>
                </a:lnTo>
                <a:lnTo>
                  <a:pt x="77" y="229"/>
                </a:lnTo>
                <a:lnTo>
                  <a:pt x="75" y="214"/>
                </a:lnTo>
                <a:lnTo>
                  <a:pt x="70" y="200"/>
                </a:lnTo>
                <a:lnTo>
                  <a:pt x="64" y="186"/>
                </a:lnTo>
                <a:lnTo>
                  <a:pt x="54" y="175"/>
                </a:lnTo>
                <a:lnTo>
                  <a:pt x="42" y="165"/>
                </a:lnTo>
                <a:lnTo>
                  <a:pt x="29" y="159"/>
                </a:lnTo>
                <a:lnTo>
                  <a:pt x="15" y="154"/>
                </a:lnTo>
                <a:lnTo>
                  <a:pt x="0" y="152"/>
                </a:lnTo>
                <a:lnTo>
                  <a:pt x="15" y="151"/>
                </a:lnTo>
                <a:lnTo>
                  <a:pt x="29" y="146"/>
                </a:lnTo>
                <a:lnTo>
                  <a:pt x="42" y="140"/>
                </a:lnTo>
                <a:lnTo>
                  <a:pt x="54" y="130"/>
                </a:lnTo>
                <a:lnTo>
                  <a:pt x="64" y="119"/>
                </a:lnTo>
                <a:lnTo>
                  <a:pt x="70" y="105"/>
                </a:lnTo>
                <a:lnTo>
                  <a:pt x="75" y="91"/>
                </a:lnTo>
                <a:lnTo>
                  <a:pt x="77" y="76"/>
                </a:lnTo>
                <a:lnTo>
                  <a:pt x="75" y="61"/>
                </a:lnTo>
                <a:lnTo>
                  <a:pt x="70" y="47"/>
                </a:lnTo>
                <a:lnTo>
                  <a:pt x="64" y="33"/>
                </a:lnTo>
                <a:lnTo>
                  <a:pt x="54" y="23"/>
                </a:lnTo>
                <a:lnTo>
                  <a:pt x="42" y="12"/>
                </a:lnTo>
                <a:lnTo>
                  <a:pt x="29" y="6"/>
                </a:lnTo>
                <a:lnTo>
                  <a:pt x="15" y="1"/>
                </a:lnTo>
                <a:lnTo>
                  <a:pt x="0" y="0"/>
                </a:lnTo>
              </a:path>
            </a:pathLst>
          </a:custGeom>
          <a:noFill/>
          <a:ln w="3175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4457" name="Freeform 9"/>
          <p:cNvSpPr>
            <a:spLocks/>
          </p:cNvSpPr>
          <p:nvPr/>
        </p:nvSpPr>
        <p:spPr bwMode="auto">
          <a:xfrm>
            <a:off x="4035425" y="1865313"/>
            <a:ext cx="60325" cy="484187"/>
          </a:xfrm>
          <a:custGeom>
            <a:avLst/>
            <a:gdLst>
              <a:gd name="T0" fmla="*/ 2147483647 w 77"/>
              <a:gd name="T1" fmla="*/ 2147483647 h 611"/>
              <a:gd name="T2" fmla="*/ 2147483647 w 77"/>
              <a:gd name="T3" fmla="*/ 2147483647 h 611"/>
              <a:gd name="T4" fmla="*/ 2147483647 w 77"/>
              <a:gd name="T5" fmla="*/ 2147483647 h 611"/>
              <a:gd name="T6" fmla="*/ 2147483647 w 77"/>
              <a:gd name="T7" fmla="*/ 2147483647 h 611"/>
              <a:gd name="T8" fmla="*/ 2147483647 w 77"/>
              <a:gd name="T9" fmla="*/ 2147483647 h 611"/>
              <a:gd name="T10" fmla="*/ 2147483647 w 77"/>
              <a:gd name="T11" fmla="*/ 2147483647 h 611"/>
              <a:gd name="T12" fmla="*/ 2147483647 w 77"/>
              <a:gd name="T13" fmla="*/ 2147483647 h 611"/>
              <a:gd name="T14" fmla="*/ 2147483647 w 77"/>
              <a:gd name="T15" fmla="*/ 2147483647 h 611"/>
              <a:gd name="T16" fmla="*/ 2147483647 w 77"/>
              <a:gd name="T17" fmla="*/ 2147483647 h 611"/>
              <a:gd name="T18" fmla="*/ 2147483647 w 77"/>
              <a:gd name="T19" fmla="*/ 2147483647 h 611"/>
              <a:gd name="T20" fmla="*/ 2147483647 w 77"/>
              <a:gd name="T21" fmla="*/ 2147483647 h 611"/>
              <a:gd name="T22" fmla="*/ 2147483647 w 77"/>
              <a:gd name="T23" fmla="*/ 2147483647 h 611"/>
              <a:gd name="T24" fmla="*/ 0 w 77"/>
              <a:gd name="T25" fmla="*/ 2147483647 h 611"/>
              <a:gd name="T26" fmla="*/ 2147483647 w 77"/>
              <a:gd name="T27" fmla="*/ 2147483647 h 611"/>
              <a:gd name="T28" fmla="*/ 2147483647 w 77"/>
              <a:gd name="T29" fmla="*/ 2147483647 h 611"/>
              <a:gd name="T30" fmla="*/ 2147483647 w 77"/>
              <a:gd name="T31" fmla="*/ 2147483647 h 611"/>
              <a:gd name="T32" fmla="*/ 2147483647 w 77"/>
              <a:gd name="T33" fmla="*/ 2147483647 h 611"/>
              <a:gd name="T34" fmla="*/ 2147483647 w 77"/>
              <a:gd name="T35" fmla="*/ 2147483647 h 611"/>
              <a:gd name="T36" fmla="*/ 2147483647 w 77"/>
              <a:gd name="T37" fmla="*/ 2147483647 h 611"/>
              <a:gd name="T38" fmla="*/ 2147483647 w 77"/>
              <a:gd name="T39" fmla="*/ 2147483647 h 611"/>
              <a:gd name="T40" fmla="*/ 0 w 77"/>
              <a:gd name="T41" fmla="*/ 2147483647 h 611"/>
              <a:gd name="T42" fmla="*/ 2147483647 w 77"/>
              <a:gd name="T43" fmla="*/ 2147483647 h 611"/>
              <a:gd name="T44" fmla="*/ 2147483647 w 77"/>
              <a:gd name="T45" fmla="*/ 2147483647 h 611"/>
              <a:gd name="T46" fmla="*/ 2147483647 w 77"/>
              <a:gd name="T47" fmla="*/ 2147483647 h 611"/>
              <a:gd name="T48" fmla="*/ 2147483647 w 77"/>
              <a:gd name="T49" fmla="*/ 2147483647 h 611"/>
              <a:gd name="T50" fmla="*/ 2147483647 w 77"/>
              <a:gd name="T51" fmla="*/ 2147483647 h 611"/>
              <a:gd name="T52" fmla="*/ 2147483647 w 77"/>
              <a:gd name="T53" fmla="*/ 2147483647 h 611"/>
              <a:gd name="T54" fmla="*/ 2147483647 w 77"/>
              <a:gd name="T55" fmla="*/ 2147483647 h 611"/>
              <a:gd name="T56" fmla="*/ 2147483647 w 77"/>
              <a:gd name="T57" fmla="*/ 2147483647 h 611"/>
              <a:gd name="T58" fmla="*/ 2147483647 w 77"/>
              <a:gd name="T59" fmla="*/ 2147483647 h 611"/>
              <a:gd name="T60" fmla="*/ 2147483647 w 77"/>
              <a:gd name="T61" fmla="*/ 2147483647 h 611"/>
              <a:gd name="T62" fmla="*/ 2147483647 w 77"/>
              <a:gd name="T63" fmla="*/ 2147483647 h 611"/>
              <a:gd name="T64" fmla="*/ 2147483647 w 77"/>
              <a:gd name="T65" fmla="*/ 2147483647 h 611"/>
              <a:gd name="T66" fmla="*/ 2147483647 w 77"/>
              <a:gd name="T67" fmla="*/ 0 h 611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w 77"/>
              <a:gd name="T103" fmla="*/ 0 h 611"/>
              <a:gd name="T104" fmla="*/ 77 w 77"/>
              <a:gd name="T105" fmla="*/ 611 h 611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T102" t="T103" r="T104" b="T105"/>
            <a:pathLst>
              <a:path w="77" h="611">
                <a:moveTo>
                  <a:pt x="77" y="611"/>
                </a:moveTo>
                <a:lnTo>
                  <a:pt x="62" y="609"/>
                </a:lnTo>
                <a:lnTo>
                  <a:pt x="48" y="604"/>
                </a:lnTo>
                <a:lnTo>
                  <a:pt x="34" y="598"/>
                </a:lnTo>
                <a:lnTo>
                  <a:pt x="22" y="588"/>
                </a:lnTo>
                <a:lnTo>
                  <a:pt x="13" y="578"/>
                </a:lnTo>
                <a:lnTo>
                  <a:pt x="7" y="564"/>
                </a:lnTo>
                <a:lnTo>
                  <a:pt x="2" y="550"/>
                </a:lnTo>
                <a:lnTo>
                  <a:pt x="0" y="534"/>
                </a:lnTo>
                <a:lnTo>
                  <a:pt x="2" y="519"/>
                </a:lnTo>
                <a:lnTo>
                  <a:pt x="7" y="505"/>
                </a:lnTo>
                <a:lnTo>
                  <a:pt x="13" y="491"/>
                </a:lnTo>
                <a:lnTo>
                  <a:pt x="22" y="481"/>
                </a:lnTo>
                <a:lnTo>
                  <a:pt x="34" y="471"/>
                </a:lnTo>
                <a:lnTo>
                  <a:pt x="48" y="464"/>
                </a:lnTo>
                <a:lnTo>
                  <a:pt x="62" y="459"/>
                </a:lnTo>
                <a:lnTo>
                  <a:pt x="77" y="458"/>
                </a:lnTo>
                <a:lnTo>
                  <a:pt x="62" y="457"/>
                </a:lnTo>
                <a:lnTo>
                  <a:pt x="48" y="452"/>
                </a:lnTo>
                <a:lnTo>
                  <a:pt x="34" y="445"/>
                </a:lnTo>
                <a:lnTo>
                  <a:pt x="22" y="435"/>
                </a:lnTo>
                <a:lnTo>
                  <a:pt x="13" y="425"/>
                </a:lnTo>
                <a:lnTo>
                  <a:pt x="7" y="411"/>
                </a:lnTo>
                <a:lnTo>
                  <a:pt x="2" y="397"/>
                </a:lnTo>
                <a:lnTo>
                  <a:pt x="0" y="382"/>
                </a:lnTo>
                <a:lnTo>
                  <a:pt x="2" y="366"/>
                </a:lnTo>
                <a:lnTo>
                  <a:pt x="7" y="352"/>
                </a:lnTo>
                <a:lnTo>
                  <a:pt x="13" y="340"/>
                </a:lnTo>
                <a:lnTo>
                  <a:pt x="23" y="328"/>
                </a:lnTo>
                <a:lnTo>
                  <a:pt x="34" y="318"/>
                </a:lnTo>
                <a:lnTo>
                  <a:pt x="48" y="312"/>
                </a:lnTo>
                <a:lnTo>
                  <a:pt x="62" y="306"/>
                </a:lnTo>
                <a:lnTo>
                  <a:pt x="77" y="305"/>
                </a:lnTo>
                <a:lnTo>
                  <a:pt x="62" y="304"/>
                </a:lnTo>
                <a:lnTo>
                  <a:pt x="48" y="299"/>
                </a:lnTo>
                <a:lnTo>
                  <a:pt x="34" y="292"/>
                </a:lnTo>
                <a:lnTo>
                  <a:pt x="22" y="282"/>
                </a:lnTo>
                <a:lnTo>
                  <a:pt x="13" y="272"/>
                </a:lnTo>
                <a:lnTo>
                  <a:pt x="7" y="258"/>
                </a:lnTo>
                <a:lnTo>
                  <a:pt x="2" y="244"/>
                </a:lnTo>
                <a:lnTo>
                  <a:pt x="0" y="229"/>
                </a:lnTo>
                <a:lnTo>
                  <a:pt x="2" y="214"/>
                </a:lnTo>
                <a:lnTo>
                  <a:pt x="7" y="200"/>
                </a:lnTo>
                <a:lnTo>
                  <a:pt x="13" y="186"/>
                </a:lnTo>
                <a:lnTo>
                  <a:pt x="22" y="175"/>
                </a:lnTo>
                <a:lnTo>
                  <a:pt x="34" y="165"/>
                </a:lnTo>
                <a:lnTo>
                  <a:pt x="48" y="159"/>
                </a:lnTo>
                <a:lnTo>
                  <a:pt x="62" y="154"/>
                </a:lnTo>
                <a:lnTo>
                  <a:pt x="77" y="152"/>
                </a:lnTo>
                <a:lnTo>
                  <a:pt x="62" y="151"/>
                </a:lnTo>
                <a:lnTo>
                  <a:pt x="48" y="146"/>
                </a:lnTo>
                <a:lnTo>
                  <a:pt x="34" y="140"/>
                </a:lnTo>
                <a:lnTo>
                  <a:pt x="22" y="130"/>
                </a:lnTo>
                <a:lnTo>
                  <a:pt x="13" y="119"/>
                </a:lnTo>
                <a:lnTo>
                  <a:pt x="7" y="105"/>
                </a:lnTo>
                <a:lnTo>
                  <a:pt x="2" y="91"/>
                </a:lnTo>
                <a:lnTo>
                  <a:pt x="0" y="76"/>
                </a:lnTo>
                <a:lnTo>
                  <a:pt x="2" y="61"/>
                </a:lnTo>
                <a:lnTo>
                  <a:pt x="7" y="47"/>
                </a:lnTo>
                <a:lnTo>
                  <a:pt x="13" y="33"/>
                </a:lnTo>
                <a:lnTo>
                  <a:pt x="22" y="23"/>
                </a:lnTo>
                <a:lnTo>
                  <a:pt x="34" y="12"/>
                </a:lnTo>
                <a:lnTo>
                  <a:pt x="48" y="6"/>
                </a:lnTo>
                <a:lnTo>
                  <a:pt x="62" y="1"/>
                </a:lnTo>
                <a:lnTo>
                  <a:pt x="77" y="0"/>
                </a:lnTo>
              </a:path>
            </a:pathLst>
          </a:custGeom>
          <a:noFill/>
          <a:ln w="3175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4458" name="Line 10"/>
          <p:cNvSpPr>
            <a:spLocks noChangeShapeType="1"/>
          </p:cNvSpPr>
          <p:nvPr/>
        </p:nvSpPr>
        <p:spPr bwMode="auto">
          <a:xfrm>
            <a:off x="3700463" y="1682750"/>
            <a:ext cx="242887" cy="0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4459" name="Line 11"/>
          <p:cNvSpPr>
            <a:spLocks noChangeShapeType="1"/>
          </p:cNvSpPr>
          <p:nvPr/>
        </p:nvSpPr>
        <p:spPr bwMode="auto">
          <a:xfrm flipV="1">
            <a:off x="3700463" y="1471613"/>
            <a:ext cx="120650" cy="211137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4460" name="Line 12"/>
          <p:cNvSpPr>
            <a:spLocks noChangeShapeType="1"/>
          </p:cNvSpPr>
          <p:nvPr/>
        </p:nvSpPr>
        <p:spPr bwMode="auto">
          <a:xfrm flipH="1" flipV="1">
            <a:off x="3821113" y="1471613"/>
            <a:ext cx="122237" cy="211137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4461" name="Line 13"/>
          <p:cNvSpPr>
            <a:spLocks noChangeShapeType="1"/>
          </p:cNvSpPr>
          <p:nvPr/>
        </p:nvSpPr>
        <p:spPr bwMode="auto">
          <a:xfrm>
            <a:off x="4175125" y="1552575"/>
            <a:ext cx="0" cy="160338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4462" name="Line 14"/>
          <p:cNvSpPr>
            <a:spLocks noChangeShapeType="1"/>
          </p:cNvSpPr>
          <p:nvPr/>
        </p:nvSpPr>
        <p:spPr bwMode="auto">
          <a:xfrm flipV="1">
            <a:off x="4175125" y="1471613"/>
            <a:ext cx="141288" cy="80962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4463" name="Line 15"/>
          <p:cNvSpPr>
            <a:spLocks noChangeShapeType="1"/>
          </p:cNvSpPr>
          <p:nvPr/>
        </p:nvSpPr>
        <p:spPr bwMode="auto">
          <a:xfrm flipH="1" flipV="1">
            <a:off x="4035425" y="1471613"/>
            <a:ext cx="139700" cy="80962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4464" name="Line 16"/>
          <p:cNvSpPr>
            <a:spLocks noChangeShapeType="1"/>
          </p:cNvSpPr>
          <p:nvPr/>
        </p:nvSpPr>
        <p:spPr bwMode="auto">
          <a:xfrm>
            <a:off x="4308475" y="1865313"/>
            <a:ext cx="0" cy="484187"/>
          </a:xfrm>
          <a:prstGeom prst="line">
            <a:avLst/>
          </a:prstGeom>
          <a:noFill/>
          <a:ln w="4286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4465" name="Line 17"/>
          <p:cNvSpPr>
            <a:spLocks noChangeShapeType="1"/>
          </p:cNvSpPr>
          <p:nvPr/>
        </p:nvSpPr>
        <p:spPr bwMode="auto">
          <a:xfrm>
            <a:off x="4227513" y="1743075"/>
            <a:ext cx="41275" cy="0"/>
          </a:xfrm>
          <a:prstGeom prst="line">
            <a:avLst/>
          </a:prstGeom>
          <a:noFill/>
          <a:ln w="31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4466" name="Line 18"/>
          <p:cNvSpPr>
            <a:spLocks noChangeShapeType="1"/>
          </p:cNvSpPr>
          <p:nvPr/>
        </p:nvSpPr>
        <p:spPr bwMode="auto">
          <a:xfrm>
            <a:off x="4206875" y="1724025"/>
            <a:ext cx="82550" cy="0"/>
          </a:xfrm>
          <a:prstGeom prst="line">
            <a:avLst/>
          </a:prstGeom>
          <a:noFill/>
          <a:ln w="31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4467" name="Line 19"/>
          <p:cNvSpPr>
            <a:spLocks noChangeShapeType="1"/>
          </p:cNvSpPr>
          <p:nvPr/>
        </p:nvSpPr>
        <p:spPr bwMode="auto">
          <a:xfrm>
            <a:off x="4187825" y="1703388"/>
            <a:ext cx="120650" cy="0"/>
          </a:xfrm>
          <a:prstGeom prst="line">
            <a:avLst/>
          </a:prstGeom>
          <a:noFill/>
          <a:ln w="31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4468" name="Line 20"/>
          <p:cNvSpPr>
            <a:spLocks noChangeShapeType="1"/>
          </p:cNvSpPr>
          <p:nvPr/>
        </p:nvSpPr>
        <p:spPr bwMode="auto">
          <a:xfrm>
            <a:off x="4248150" y="1592263"/>
            <a:ext cx="0" cy="111125"/>
          </a:xfrm>
          <a:prstGeom prst="line">
            <a:avLst/>
          </a:prstGeom>
          <a:noFill/>
          <a:ln w="31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4469" name="Line 21"/>
          <p:cNvSpPr>
            <a:spLocks noChangeShapeType="1"/>
          </p:cNvSpPr>
          <p:nvPr/>
        </p:nvSpPr>
        <p:spPr bwMode="auto">
          <a:xfrm flipH="1" flipV="1">
            <a:off x="4156075" y="1531938"/>
            <a:ext cx="92075" cy="60325"/>
          </a:xfrm>
          <a:prstGeom prst="line">
            <a:avLst/>
          </a:prstGeom>
          <a:noFill/>
          <a:ln w="31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4470" name="Rectangle 22"/>
          <p:cNvSpPr>
            <a:spLocks noChangeArrowheads="1"/>
          </p:cNvSpPr>
          <p:nvPr/>
        </p:nvSpPr>
        <p:spPr bwMode="auto">
          <a:xfrm>
            <a:off x="3979863" y="1771650"/>
            <a:ext cx="101600" cy="92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marL="219075" indent="-219075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600"/>
              <a:t>TR</a:t>
            </a:r>
            <a:endParaRPr lang="en-US" altLang="en-US"/>
          </a:p>
        </p:txBody>
      </p:sp>
      <p:sp>
        <p:nvSpPr>
          <p:cNvPr id="104471" name="Rectangle 23"/>
          <p:cNvSpPr>
            <a:spLocks noChangeArrowheads="1"/>
          </p:cNvSpPr>
          <p:nvPr/>
        </p:nvSpPr>
        <p:spPr bwMode="auto">
          <a:xfrm>
            <a:off x="4081463" y="1771650"/>
            <a:ext cx="42862" cy="92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marL="219075" indent="-219075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600"/>
              <a:t>1</a:t>
            </a:r>
            <a:endParaRPr lang="en-US" altLang="en-US"/>
          </a:p>
        </p:txBody>
      </p:sp>
      <p:sp>
        <p:nvSpPr>
          <p:cNvPr id="104472" name="Text Box 24"/>
          <p:cNvSpPr txBox="1">
            <a:spLocks noChangeArrowheads="1"/>
          </p:cNvSpPr>
          <p:nvPr/>
        </p:nvSpPr>
        <p:spPr bwMode="auto">
          <a:xfrm>
            <a:off x="298450" y="3668713"/>
            <a:ext cx="4141788" cy="1922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19075" indent="-219075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US" altLang="en-US" sz="1200" b="1"/>
              <a:t>New Transformer.TR1 Phases=3 Windings=2 </a:t>
            </a:r>
          </a:p>
          <a:p>
            <a:pPr algn="l"/>
            <a:r>
              <a:rPr lang="en-US" altLang="en-US" sz="1200" b="1"/>
              <a:t>~ Buses=[SourceBus, Sub_Bus] </a:t>
            </a:r>
          </a:p>
          <a:p>
            <a:pPr algn="l"/>
            <a:r>
              <a:rPr lang="en-US" altLang="en-US" sz="1200" b="1"/>
              <a:t>~ Conns=[Delta Wye] </a:t>
            </a:r>
          </a:p>
          <a:p>
            <a:pPr algn="l"/>
            <a:r>
              <a:rPr lang="en-US" altLang="en-US" sz="1200" b="1"/>
              <a:t>~ kVs= [115 12.47]</a:t>
            </a:r>
          </a:p>
          <a:p>
            <a:pPr algn="l"/>
            <a:r>
              <a:rPr lang="en-US" altLang="en-US" sz="1200" b="1"/>
              <a:t>~ kVAs=[20000 20000]</a:t>
            </a:r>
          </a:p>
          <a:p>
            <a:pPr algn="l"/>
            <a:r>
              <a:rPr lang="en-US" altLang="en-US" sz="1200" b="1"/>
              <a:t>~ XHL=10</a:t>
            </a:r>
          </a:p>
          <a:p>
            <a:pPr algn="l"/>
            <a:endParaRPr lang="en-US" altLang="en-US" sz="1200" b="1"/>
          </a:p>
        </p:txBody>
      </p:sp>
      <p:sp>
        <p:nvSpPr>
          <p:cNvPr id="104473" name="Rectangle 2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20 MVA Substation Transformer</a:t>
            </a:r>
          </a:p>
        </p:txBody>
      </p:sp>
      <p:sp>
        <p:nvSpPr>
          <p:cNvPr id="104474" name="Text Box 26"/>
          <p:cNvSpPr txBox="1">
            <a:spLocks noChangeArrowheads="1"/>
          </p:cNvSpPr>
          <p:nvPr/>
        </p:nvSpPr>
        <p:spPr bwMode="auto">
          <a:xfrm>
            <a:off x="4065588" y="3735388"/>
            <a:ext cx="4748212" cy="1098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19075" indent="-219075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US" altLang="en-US" sz="1200" b="1"/>
              <a:t>New Transformer.TR1 Phases=3 Windings=2 XHL=10</a:t>
            </a:r>
          </a:p>
          <a:p>
            <a:pPr algn="l"/>
            <a:r>
              <a:rPr lang="en-US" altLang="en-US" sz="1200" b="1"/>
              <a:t>~ wdg=1 bus=SourceBus Conn=Delta kV=115 kVA=20000</a:t>
            </a:r>
          </a:p>
          <a:p>
            <a:pPr algn="l"/>
            <a:r>
              <a:rPr lang="en-US" altLang="en-US" sz="1200" b="1"/>
              <a:t>~ wdg=2 bus= Sub_Bus Conn=wye kV=12.47 kVA=20000</a:t>
            </a:r>
          </a:p>
          <a:p>
            <a:pPr algn="l"/>
            <a:endParaRPr lang="en-US" altLang="en-US" sz="1200" b="1"/>
          </a:p>
        </p:txBody>
      </p:sp>
      <p:sp>
        <p:nvSpPr>
          <p:cNvPr id="104475" name="Text Box 27"/>
          <p:cNvSpPr txBox="1">
            <a:spLocks noChangeArrowheads="1"/>
          </p:cNvSpPr>
          <p:nvPr/>
        </p:nvSpPr>
        <p:spPr bwMode="auto">
          <a:xfrm>
            <a:off x="430213" y="2841625"/>
            <a:ext cx="30734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19075" indent="-219075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/>
              <a:t>Defining Using Arrays</a:t>
            </a:r>
          </a:p>
        </p:txBody>
      </p:sp>
      <p:sp>
        <p:nvSpPr>
          <p:cNvPr id="104476" name="Text Box 28"/>
          <p:cNvSpPr txBox="1">
            <a:spLocks noChangeArrowheads="1"/>
          </p:cNvSpPr>
          <p:nvPr/>
        </p:nvSpPr>
        <p:spPr bwMode="auto">
          <a:xfrm>
            <a:off x="4341813" y="2863850"/>
            <a:ext cx="30734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19075" indent="-219075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/>
              <a:t>Defining Winding by Winding</a:t>
            </a:r>
          </a:p>
        </p:txBody>
      </p:sp>
      <p:sp>
        <p:nvSpPr>
          <p:cNvPr id="104477" name="Text Box 29"/>
          <p:cNvSpPr txBox="1">
            <a:spLocks noChangeArrowheads="1"/>
          </p:cNvSpPr>
          <p:nvPr/>
        </p:nvSpPr>
        <p:spPr bwMode="auto">
          <a:xfrm>
            <a:off x="4425950" y="1936750"/>
            <a:ext cx="175101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19075" indent="-219075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US" altLang="en-US"/>
              <a:t>Sub_Bus</a:t>
            </a:r>
          </a:p>
        </p:txBody>
      </p:sp>
      <p:sp>
        <p:nvSpPr>
          <p:cNvPr id="104478" name="Text Box 30"/>
          <p:cNvSpPr txBox="1">
            <a:spLocks noChangeArrowheads="1"/>
          </p:cNvSpPr>
          <p:nvPr/>
        </p:nvSpPr>
        <p:spPr bwMode="auto">
          <a:xfrm>
            <a:off x="1693863" y="1882775"/>
            <a:ext cx="1751012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19075" indent="-219075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 algn="r"/>
            <a:r>
              <a:rPr lang="en-US" altLang="en-US"/>
              <a:t>SourceBus</a:t>
            </a:r>
          </a:p>
        </p:txBody>
      </p:sp>
    </p:spTree>
    <p:extLst>
      <p:ext uri="{BB962C8B-B14F-4D97-AF65-F5344CB8AC3E}">
        <p14:creationId xmlns:p14="http://schemas.microsoft.com/office/powerpoint/2010/main" val="363100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2"/>
          <p:cNvSpPr>
            <a:spLocks noChangeArrowheads="1"/>
          </p:cNvSpPr>
          <p:nvPr/>
        </p:nvSpPr>
        <p:spPr bwMode="auto">
          <a:xfrm>
            <a:off x="804863" y="3282950"/>
            <a:ext cx="1882775" cy="307975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05475" name="Rectangle 3"/>
          <p:cNvSpPr>
            <a:spLocks noChangeArrowheads="1"/>
          </p:cNvSpPr>
          <p:nvPr/>
        </p:nvSpPr>
        <p:spPr bwMode="auto">
          <a:xfrm>
            <a:off x="4979988" y="3646488"/>
            <a:ext cx="1962150" cy="296862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05476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The Line</a:t>
            </a:r>
          </a:p>
        </p:txBody>
      </p:sp>
      <p:grpSp>
        <p:nvGrpSpPr>
          <p:cNvPr id="105477" name="Group 5"/>
          <p:cNvGrpSpPr>
            <a:grpSpLocks/>
          </p:cNvGrpSpPr>
          <p:nvPr/>
        </p:nvGrpSpPr>
        <p:grpSpPr bwMode="auto">
          <a:xfrm>
            <a:off x="2689225" y="1670050"/>
            <a:ext cx="3222625" cy="947738"/>
            <a:chOff x="2714" y="1156"/>
            <a:chExt cx="1037" cy="305"/>
          </a:xfrm>
        </p:grpSpPr>
        <p:sp>
          <p:nvSpPr>
            <p:cNvPr id="105484" name="Rectangle 6"/>
            <p:cNvSpPr>
              <a:spLocks noChangeArrowheads="1"/>
            </p:cNvSpPr>
            <p:nvPr/>
          </p:nvSpPr>
          <p:spPr bwMode="auto">
            <a:xfrm>
              <a:off x="2830" y="1289"/>
              <a:ext cx="806" cy="7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05485" name="Rectangle 7"/>
            <p:cNvSpPr>
              <a:spLocks noChangeArrowheads="1"/>
            </p:cNvSpPr>
            <p:nvPr/>
          </p:nvSpPr>
          <p:spPr bwMode="auto">
            <a:xfrm>
              <a:off x="2830" y="1289"/>
              <a:ext cx="806" cy="77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05486" name="Line 8"/>
            <p:cNvSpPr>
              <a:spLocks noChangeShapeType="1"/>
            </p:cNvSpPr>
            <p:nvPr/>
          </p:nvSpPr>
          <p:spPr bwMode="auto">
            <a:xfrm>
              <a:off x="3751" y="1156"/>
              <a:ext cx="0" cy="305"/>
            </a:xfrm>
            <a:prstGeom prst="line">
              <a:avLst/>
            </a:prstGeom>
            <a:noFill/>
            <a:ln w="428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5487" name="Line 9"/>
            <p:cNvSpPr>
              <a:spLocks noChangeShapeType="1"/>
            </p:cNvSpPr>
            <p:nvPr/>
          </p:nvSpPr>
          <p:spPr bwMode="auto">
            <a:xfrm>
              <a:off x="2714" y="1328"/>
              <a:ext cx="116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5488" name="Line 10"/>
            <p:cNvSpPr>
              <a:spLocks noChangeShapeType="1"/>
            </p:cNvSpPr>
            <p:nvPr/>
          </p:nvSpPr>
          <p:spPr bwMode="auto">
            <a:xfrm>
              <a:off x="3636" y="1328"/>
              <a:ext cx="115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5489" name="Rectangle 11"/>
            <p:cNvSpPr>
              <a:spLocks noChangeArrowheads="1"/>
            </p:cNvSpPr>
            <p:nvPr/>
          </p:nvSpPr>
          <p:spPr bwMode="auto">
            <a:xfrm>
              <a:off x="3139" y="1202"/>
              <a:ext cx="127" cy="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marL="219075" indent="-219075"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/>
                <a:t>LINE</a:t>
              </a:r>
            </a:p>
          </p:txBody>
        </p:sp>
        <p:sp>
          <p:nvSpPr>
            <p:cNvPr id="105490" name="Rectangle 12"/>
            <p:cNvSpPr>
              <a:spLocks noChangeArrowheads="1"/>
            </p:cNvSpPr>
            <p:nvPr/>
          </p:nvSpPr>
          <p:spPr bwMode="auto">
            <a:xfrm>
              <a:off x="3253" y="1202"/>
              <a:ext cx="32" cy="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marL="219075" indent="-219075"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/>
                <a:t>1</a:t>
              </a:r>
            </a:p>
          </p:txBody>
        </p:sp>
        <p:sp>
          <p:nvSpPr>
            <p:cNvPr id="105491" name="Rectangle 13"/>
            <p:cNvSpPr>
              <a:spLocks noChangeArrowheads="1"/>
            </p:cNvSpPr>
            <p:nvPr/>
          </p:nvSpPr>
          <p:spPr bwMode="auto">
            <a:xfrm>
              <a:off x="3100" y="1393"/>
              <a:ext cx="47" cy="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marL="219075" indent="-219075"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/>
                <a:t>1 </a:t>
              </a:r>
            </a:p>
          </p:txBody>
        </p:sp>
        <p:sp>
          <p:nvSpPr>
            <p:cNvPr id="105492" name="Rectangle 14"/>
            <p:cNvSpPr>
              <a:spLocks noChangeArrowheads="1"/>
            </p:cNvSpPr>
            <p:nvPr/>
          </p:nvSpPr>
          <p:spPr bwMode="auto">
            <a:xfrm>
              <a:off x="3143" y="1393"/>
              <a:ext cx="105" cy="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marL="219075" indent="-219075"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/>
                <a:t>Mile</a:t>
              </a:r>
            </a:p>
          </p:txBody>
        </p:sp>
        <p:sp>
          <p:nvSpPr>
            <p:cNvPr id="105493" name="Rectangle 15"/>
            <p:cNvSpPr>
              <a:spLocks noChangeArrowheads="1"/>
            </p:cNvSpPr>
            <p:nvPr/>
          </p:nvSpPr>
          <p:spPr bwMode="auto">
            <a:xfrm>
              <a:off x="3237" y="1393"/>
              <a:ext cx="32" cy="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marL="219075" indent="-219075"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/>
                <a:t>, </a:t>
              </a:r>
            </a:p>
          </p:txBody>
        </p:sp>
        <p:sp>
          <p:nvSpPr>
            <p:cNvPr id="105494" name="Rectangle 16"/>
            <p:cNvSpPr>
              <a:spLocks noChangeArrowheads="1"/>
            </p:cNvSpPr>
            <p:nvPr/>
          </p:nvSpPr>
          <p:spPr bwMode="auto">
            <a:xfrm>
              <a:off x="3265" y="1393"/>
              <a:ext cx="111" cy="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marL="219075" indent="-219075"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/>
                <a:t>336 </a:t>
              </a:r>
            </a:p>
          </p:txBody>
        </p:sp>
      </p:grpSp>
      <p:sp>
        <p:nvSpPr>
          <p:cNvPr id="105478" name="Text Box 17"/>
          <p:cNvSpPr txBox="1">
            <a:spLocks noChangeArrowheads="1"/>
          </p:cNvSpPr>
          <p:nvPr/>
        </p:nvSpPr>
        <p:spPr bwMode="auto">
          <a:xfrm>
            <a:off x="265113" y="3271838"/>
            <a:ext cx="8878887" cy="1069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US" altLang="en-US" b="1"/>
              <a:t>New Linecode.336ACSR R1=0.058 X1=.1206 R0=.1784 X0=.4047 C1=3.4 C0=1.6 Units=kft</a:t>
            </a:r>
          </a:p>
          <a:p>
            <a:pPr algn="l"/>
            <a:r>
              <a:rPr lang="en-US" altLang="en-US" b="1"/>
              <a:t>New Line.LINE1 Bus1=Sub_Bus Bus2=LoadBus Linecode=336ACSR Length=1 Units=Mi </a:t>
            </a:r>
          </a:p>
          <a:p>
            <a:pPr algn="l"/>
            <a:endParaRPr lang="en-US" altLang="en-US"/>
          </a:p>
        </p:txBody>
      </p:sp>
      <p:sp>
        <p:nvSpPr>
          <p:cNvPr id="105479" name="Text Box 18"/>
          <p:cNvSpPr txBox="1">
            <a:spLocks noChangeArrowheads="1"/>
          </p:cNvSpPr>
          <p:nvPr/>
        </p:nvSpPr>
        <p:spPr bwMode="auto">
          <a:xfrm>
            <a:off x="1651000" y="1298575"/>
            <a:ext cx="175101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19075" indent="-219075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/>
              <a:t>Sub_Bus</a:t>
            </a:r>
          </a:p>
        </p:txBody>
      </p:sp>
      <p:sp>
        <p:nvSpPr>
          <p:cNvPr id="105480" name="Text Box 19"/>
          <p:cNvSpPr txBox="1">
            <a:spLocks noChangeArrowheads="1"/>
          </p:cNvSpPr>
          <p:nvPr/>
        </p:nvSpPr>
        <p:spPr bwMode="auto">
          <a:xfrm>
            <a:off x="4968875" y="1266825"/>
            <a:ext cx="175101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19075" indent="-219075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/>
              <a:t>LoadBus</a:t>
            </a:r>
          </a:p>
        </p:txBody>
      </p:sp>
      <p:sp>
        <p:nvSpPr>
          <p:cNvPr id="105481" name="Text Box 20"/>
          <p:cNvSpPr txBox="1">
            <a:spLocks noChangeArrowheads="1"/>
          </p:cNvSpPr>
          <p:nvPr/>
        </p:nvSpPr>
        <p:spPr bwMode="auto">
          <a:xfrm>
            <a:off x="925513" y="5111750"/>
            <a:ext cx="6907212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19075" indent="-219075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/>
              <a:t>Line objects may also be defined by </a:t>
            </a:r>
            <a:r>
              <a:rPr lang="en-US" altLang="en-US" b="1"/>
              <a:t>Geometry</a:t>
            </a:r>
            <a:r>
              <a:rPr lang="en-US" altLang="en-US"/>
              <a:t> or </a:t>
            </a:r>
            <a:r>
              <a:rPr lang="en-US" altLang="en-US" b="1"/>
              <a:t>matrix </a:t>
            </a:r>
            <a:r>
              <a:rPr lang="en-US" altLang="en-US"/>
              <a:t>properties.</a:t>
            </a:r>
          </a:p>
          <a:p>
            <a:r>
              <a:rPr lang="en-US" altLang="en-US" b="1"/>
              <a:t>(Rmatrix=… Xmatrix=… Cmatrix=…)</a:t>
            </a:r>
          </a:p>
        </p:txBody>
      </p:sp>
      <p:sp>
        <p:nvSpPr>
          <p:cNvPr id="105482" name="Freeform 21"/>
          <p:cNvSpPr>
            <a:spLocks/>
          </p:cNvSpPr>
          <p:nvPr/>
        </p:nvSpPr>
        <p:spPr bwMode="auto">
          <a:xfrm>
            <a:off x="1971675" y="3657600"/>
            <a:ext cx="3436938" cy="1395413"/>
          </a:xfrm>
          <a:custGeom>
            <a:avLst/>
            <a:gdLst>
              <a:gd name="T0" fmla="*/ 2147483647 w 2165"/>
              <a:gd name="T1" fmla="*/ 2147483647 h 546"/>
              <a:gd name="T2" fmla="*/ 2147483647 w 2165"/>
              <a:gd name="T3" fmla="*/ 2147483647 h 546"/>
              <a:gd name="T4" fmla="*/ 0 w 2165"/>
              <a:gd name="T5" fmla="*/ 0 h 546"/>
              <a:gd name="T6" fmla="*/ 0 60000 65536"/>
              <a:gd name="T7" fmla="*/ 0 60000 65536"/>
              <a:gd name="T8" fmla="*/ 0 60000 65536"/>
              <a:gd name="T9" fmla="*/ 0 w 2165"/>
              <a:gd name="T10" fmla="*/ 0 h 546"/>
              <a:gd name="T11" fmla="*/ 2165 w 2165"/>
              <a:gd name="T12" fmla="*/ 546 h 54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5" h="546">
                <a:moveTo>
                  <a:pt x="2165" y="194"/>
                </a:moveTo>
                <a:cubicBezTo>
                  <a:pt x="1804" y="370"/>
                  <a:pt x="1444" y="546"/>
                  <a:pt x="1083" y="514"/>
                </a:cubicBezTo>
                <a:cubicBezTo>
                  <a:pt x="722" y="482"/>
                  <a:pt x="180" y="86"/>
                  <a:pt x="0" y="0"/>
                </a:cubicBezTo>
              </a:path>
            </a:pathLst>
          </a:custGeom>
          <a:noFill/>
          <a:ln w="571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endParaRPr lang="en-US"/>
          </a:p>
        </p:txBody>
      </p:sp>
      <p:sp>
        <p:nvSpPr>
          <p:cNvPr id="105483" name="Line 22"/>
          <p:cNvSpPr>
            <a:spLocks noChangeShapeType="1"/>
          </p:cNvSpPr>
          <p:nvPr/>
        </p:nvSpPr>
        <p:spPr bwMode="auto">
          <a:xfrm>
            <a:off x="2635250" y="1690688"/>
            <a:ext cx="0" cy="963612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989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Comparison of Distribution Systems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2200" b="1" smtClean="0"/>
              <a:t>North American System</a:t>
            </a:r>
          </a:p>
          <a:p>
            <a:pPr lvl="1">
              <a:lnSpc>
                <a:spcPct val="90000"/>
              </a:lnSpc>
            </a:pPr>
            <a:r>
              <a:rPr lang="en-US" altLang="en-US" sz="2200" smtClean="0"/>
              <a:t>Primary (MV) system is extensive, complex</a:t>
            </a:r>
          </a:p>
          <a:p>
            <a:pPr lvl="1">
              <a:lnSpc>
                <a:spcPct val="90000"/>
              </a:lnSpc>
            </a:pPr>
            <a:r>
              <a:rPr lang="en-US" altLang="en-US" sz="2200" smtClean="0"/>
              <a:t>Secondary (LV) is short</a:t>
            </a:r>
          </a:p>
          <a:p>
            <a:pPr lvl="1">
              <a:lnSpc>
                <a:spcPct val="90000"/>
              </a:lnSpc>
            </a:pPr>
            <a:r>
              <a:rPr lang="en-US" altLang="en-US" sz="2200" smtClean="0"/>
              <a:t>4-5 houses per distribution transformer</a:t>
            </a:r>
          </a:p>
          <a:p>
            <a:pPr lvl="2">
              <a:lnSpc>
                <a:spcPct val="90000"/>
              </a:lnSpc>
            </a:pPr>
            <a:r>
              <a:rPr lang="en-US" altLang="en-US" smtClean="0"/>
              <a:t>120/240 V single-phase (“split phase”) service</a:t>
            </a:r>
          </a:p>
          <a:p>
            <a:pPr lvl="1">
              <a:lnSpc>
                <a:spcPct val="90000"/>
              </a:lnSpc>
            </a:pPr>
            <a:r>
              <a:rPr lang="en-US" altLang="en-US" sz="2200" smtClean="0"/>
              <a:t>1 Industrial customer per distribution transformer</a:t>
            </a:r>
          </a:p>
          <a:p>
            <a:pPr lvl="2">
              <a:lnSpc>
                <a:spcPct val="90000"/>
              </a:lnSpc>
            </a:pPr>
            <a:r>
              <a:rPr lang="en-US" altLang="en-US" smtClean="0"/>
              <a:t>Or multiple transformers per customer</a:t>
            </a:r>
          </a:p>
          <a:p>
            <a:pPr lvl="1">
              <a:lnSpc>
                <a:spcPct val="90000"/>
              </a:lnSpc>
            </a:pPr>
            <a:r>
              <a:rPr lang="en-US" altLang="en-US" sz="2200" smtClean="0"/>
              <a:t>Extended by adding transformer + wire</a:t>
            </a:r>
          </a:p>
        </p:txBody>
      </p:sp>
      <p:sp>
        <p:nvSpPr>
          <p:cNvPr id="14340" name="Rectangle 4"/>
          <p:cNvSpPr>
            <a:spLocks noGrp="1" noChangeArrowheads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altLang="en-US" sz="2200" b="1" smtClean="0"/>
              <a:t>European Style System</a:t>
            </a:r>
          </a:p>
          <a:p>
            <a:pPr lvl="1"/>
            <a:r>
              <a:rPr lang="en-US" altLang="en-US" sz="2200" smtClean="0"/>
              <a:t>MV System has simpler structure</a:t>
            </a:r>
          </a:p>
          <a:p>
            <a:pPr lvl="1"/>
            <a:r>
              <a:rPr lang="en-US" altLang="en-US" sz="2200" smtClean="0"/>
              <a:t>LV System (400 V) is extensive</a:t>
            </a:r>
          </a:p>
          <a:p>
            <a:pPr lvl="1"/>
            <a:r>
              <a:rPr lang="en-US" altLang="en-US" sz="2200" smtClean="0"/>
              <a:t>Perhaps 100 residences on MV/LV transformer</a:t>
            </a:r>
          </a:p>
          <a:p>
            <a:pPr lvl="2"/>
            <a:r>
              <a:rPr lang="en-US" altLang="en-US" smtClean="0"/>
              <a:t>230/400 V 3-phase</a:t>
            </a:r>
          </a:p>
          <a:p>
            <a:pPr lvl="1"/>
            <a:r>
              <a:rPr lang="en-US" altLang="en-US" sz="2200" smtClean="0"/>
              <a:t>Extended by adding wire</a:t>
            </a:r>
          </a:p>
          <a:p>
            <a:pPr lvl="2"/>
            <a:r>
              <a:rPr lang="en-US" altLang="en-US" smtClean="0"/>
              <a:t>Fewer transformers</a:t>
            </a:r>
          </a:p>
        </p:txBody>
      </p:sp>
    </p:spTree>
    <p:extLst>
      <p:ext uri="{BB962C8B-B14F-4D97-AF65-F5344CB8AC3E}">
        <p14:creationId xmlns:p14="http://schemas.microsoft.com/office/powerpoint/2010/main" val="2618965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The Load</a:t>
            </a:r>
          </a:p>
        </p:txBody>
      </p:sp>
      <p:grpSp>
        <p:nvGrpSpPr>
          <p:cNvPr id="106499" name="Group 3"/>
          <p:cNvGrpSpPr>
            <a:grpSpLocks/>
          </p:cNvGrpSpPr>
          <p:nvPr/>
        </p:nvGrpSpPr>
        <p:grpSpPr bwMode="auto">
          <a:xfrm>
            <a:off x="4264025" y="1373188"/>
            <a:ext cx="1198563" cy="2687637"/>
            <a:chOff x="3617" y="1156"/>
            <a:chExt cx="348" cy="781"/>
          </a:xfrm>
        </p:grpSpPr>
        <p:sp>
          <p:nvSpPr>
            <p:cNvPr id="106502" name="Line 4"/>
            <p:cNvSpPr>
              <a:spLocks noChangeShapeType="1"/>
            </p:cNvSpPr>
            <p:nvPr/>
          </p:nvSpPr>
          <p:spPr bwMode="auto">
            <a:xfrm>
              <a:off x="3751" y="1156"/>
              <a:ext cx="0" cy="305"/>
            </a:xfrm>
            <a:prstGeom prst="line">
              <a:avLst/>
            </a:prstGeom>
            <a:noFill/>
            <a:ln w="428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6503" name="Freeform 5"/>
            <p:cNvSpPr>
              <a:spLocks/>
            </p:cNvSpPr>
            <p:nvPr/>
          </p:nvSpPr>
          <p:spPr bwMode="auto">
            <a:xfrm>
              <a:off x="3751" y="1404"/>
              <a:ext cx="115" cy="235"/>
            </a:xfrm>
            <a:custGeom>
              <a:avLst/>
              <a:gdLst>
                <a:gd name="T0" fmla="*/ 0 w 230"/>
                <a:gd name="T1" fmla="*/ 0 h 471"/>
                <a:gd name="T2" fmla="*/ 1 w 230"/>
                <a:gd name="T3" fmla="*/ 0 h 471"/>
                <a:gd name="T4" fmla="*/ 1 w 230"/>
                <a:gd name="T5" fmla="*/ 0 h 471"/>
                <a:gd name="T6" fmla="*/ 0 60000 65536"/>
                <a:gd name="T7" fmla="*/ 0 60000 65536"/>
                <a:gd name="T8" fmla="*/ 0 60000 65536"/>
                <a:gd name="T9" fmla="*/ 0 w 230"/>
                <a:gd name="T10" fmla="*/ 0 h 471"/>
                <a:gd name="T11" fmla="*/ 230 w 230"/>
                <a:gd name="T12" fmla="*/ 471 h 47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30" h="471">
                  <a:moveTo>
                    <a:pt x="0" y="0"/>
                  </a:moveTo>
                  <a:lnTo>
                    <a:pt x="230" y="0"/>
                  </a:lnTo>
                  <a:lnTo>
                    <a:pt x="230" y="471"/>
                  </a:lnTo>
                </a:path>
              </a:pathLst>
            </a:custGeom>
            <a:noFill/>
            <a:ln w="158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6504" name="Freeform 6"/>
            <p:cNvSpPr>
              <a:spLocks/>
            </p:cNvSpPr>
            <p:nvPr/>
          </p:nvSpPr>
          <p:spPr bwMode="auto">
            <a:xfrm>
              <a:off x="3840" y="1633"/>
              <a:ext cx="52" cy="76"/>
            </a:xfrm>
            <a:custGeom>
              <a:avLst/>
              <a:gdLst>
                <a:gd name="T0" fmla="*/ 1 w 102"/>
                <a:gd name="T1" fmla="*/ 0 h 153"/>
                <a:gd name="T2" fmla="*/ 1 w 102"/>
                <a:gd name="T3" fmla="*/ 0 h 153"/>
                <a:gd name="T4" fmla="*/ 0 w 102"/>
                <a:gd name="T5" fmla="*/ 0 h 153"/>
                <a:gd name="T6" fmla="*/ 1 w 102"/>
                <a:gd name="T7" fmla="*/ 0 h 15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2"/>
                <a:gd name="T13" fmla="*/ 0 h 153"/>
                <a:gd name="T14" fmla="*/ 102 w 102"/>
                <a:gd name="T15" fmla="*/ 153 h 15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2" h="153">
                  <a:moveTo>
                    <a:pt x="102" y="0"/>
                  </a:moveTo>
                  <a:lnTo>
                    <a:pt x="51" y="153"/>
                  </a:lnTo>
                  <a:lnTo>
                    <a:pt x="0" y="0"/>
                  </a:lnTo>
                  <a:lnTo>
                    <a:pt x="10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6505" name="Line 7"/>
            <p:cNvSpPr>
              <a:spLocks noChangeShapeType="1"/>
            </p:cNvSpPr>
            <p:nvPr/>
          </p:nvSpPr>
          <p:spPr bwMode="auto">
            <a:xfrm>
              <a:off x="3636" y="1328"/>
              <a:ext cx="115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6506" name="Rectangle 8"/>
            <p:cNvSpPr>
              <a:spLocks noChangeArrowheads="1"/>
            </p:cNvSpPr>
            <p:nvPr/>
          </p:nvSpPr>
          <p:spPr bwMode="auto">
            <a:xfrm>
              <a:off x="3617" y="1498"/>
              <a:ext cx="185" cy="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marL="219075" indent="-219075"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200" b="1"/>
                <a:t>Loadbus</a:t>
              </a:r>
            </a:p>
          </p:txBody>
        </p:sp>
        <p:sp>
          <p:nvSpPr>
            <p:cNvPr id="106507" name="Rectangle 9"/>
            <p:cNvSpPr>
              <a:spLocks noChangeArrowheads="1"/>
            </p:cNvSpPr>
            <p:nvPr/>
          </p:nvSpPr>
          <p:spPr bwMode="auto">
            <a:xfrm>
              <a:off x="3808" y="1737"/>
              <a:ext cx="125" cy="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marL="219075" indent="-219075"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200" b="1"/>
                <a:t>LOAD</a:t>
              </a:r>
            </a:p>
          </p:txBody>
        </p:sp>
        <p:sp>
          <p:nvSpPr>
            <p:cNvPr id="106508" name="Rectangle 10"/>
            <p:cNvSpPr>
              <a:spLocks noChangeArrowheads="1"/>
            </p:cNvSpPr>
            <p:nvPr/>
          </p:nvSpPr>
          <p:spPr bwMode="auto">
            <a:xfrm>
              <a:off x="3937" y="1737"/>
              <a:ext cx="25" cy="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marL="219075" indent="-219075"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200"/>
                <a:t>1</a:t>
              </a:r>
            </a:p>
          </p:txBody>
        </p:sp>
        <p:sp>
          <p:nvSpPr>
            <p:cNvPr id="106509" name="Rectangle 11"/>
            <p:cNvSpPr>
              <a:spLocks noChangeArrowheads="1"/>
            </p:cNvSpPr>
            <p:nvPr/>
          </p:nvSpPr>
          <p:spPr bwMode="auto">
            <a:xfrm>
              <a:off x="3778" y="1823"/>
              <a:ext cx="110" cy="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marL="219075" indent="-219075"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200"/>
                <a:t>1000 </a:t>
              </a:r>
            </a:p>
          </p:txBody>
        </p:sp>
        <p:sp>
          <p:nvSpPr>
            <p:cNvPr id="106510" name="Rectangle 12"/>
            <p:cNvSpPr>
              <a:spLocks noChangeArrowheads="1"/>
            </p:cNvSpPr>
            <p:nvPr/>
          </p:nvSpPr>
          <p:spPr bwMode="auto">
            <a:xfrm>
              <a:off x="3901" y="1823"/>
              <a:ext cx="64" cy="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marL="219075" indent="-219075"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200"/>
                <a:t>kW</a:t>
              </a:r>
            </a:p>
          </p:txBody>
        </p:sp>
        <p:sp>
          <p:nvSpPr>
            <p:cNvPr id="106511" name="Rectangle 13"/>
            <p:cNvSpPr>
              <a:spLocks noChangeArrowheads="1"/>
            </p:cNvSpPr>
            <p:nvPr/>
          </p:nvSpPr>
          <p:spPr bwMode="auto">
            <a:xfrm>
              <a:off x="3777" y="1884"/>
              <a:ext cx="24" cy="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marL="219075" indent="-219075"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200"/>
                <a:t>0</a:t>
              </a:r>
            </a:p>
          </p:txBody>
        </p:sp>
        <p:sp>
          <p:nvSpPr>
            <p:cNvPr id="106512" name="Rectangle 14"/>
            <p:cNvSpPr>
              <a:spLocks noChangeArrowheads="1"/>
            </p:cNvSpPr>
            <p:nvPr/>
          </p:nvSpPr>
          <p:spPr bwMode="auto">
            <a:xfrm>
              <a:off x="3804" y="1884"/>
              <a:ext cx="12" cy="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marL="219075" indent="-219075"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200"/>
                <a:t>.</a:t>
              </a:r>
            </a:p>
          </p:txBody>
        </p:sp>
        <p:sp>
          <p:nvSpPr>
            <p:cNvPr id="106513" name="Rectangle 15"/>
            <p:cNvSpPr>
              <a:spLocks noChangeArrowheads="1"/>
            </p:cNvSpPr>
            <p:nvPr/>
          </p:nvSpPr>
          <p:spPr bwMode="auto">
            <a:xfrm>
              <a:off x="3826" y="1884"/>
              <a:ext cx="61" cy="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marL="219075" indent="-219075"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200"/>
                <a:t>95 </a:t>
              </a:r>
            </a:p>
          </p:txBody>
        </p:sp>
        <p:sp>
          <p:nvSpPr>
            <p:cNvPr id="106514" name="Rectangle 16"/>
            <p:cNvSpPr>
              <a:spLocks noChangeArrowheads="1"/>
            </p:cNvSpPr>
            <p:nvPr/>
          </p:nvSpPr>
          <p:spPr bwMode="auto">
            <a:xfrm>
              <a:off x="3895" y="1884"/>
              <a:ext cx="57" cy="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marL="219075" indent="-219075"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200"/>
                <a:t>PF</a:t>
              </a:r>
            </a:p>
          </p:txBody>
        </p:sp>
      </p:grpSp>
      <p:sp>
        <p:nvSpPr>
          <p:cNvPr id="106500" name="Rectangle 17"/>
          <p:cNvSpPr>
            <a:spLocks noChangeArrowheads="1"/>
          </p:cNvSpPr>
          <p:nvPr/>
        </p:nvSpPr>
        <p:spPr bwMode="auto">
          <a:xfrm>
            <a:off x="1179513" y="4483100"/>
            <a:ext cx="62357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219075" indent="-219075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b="1"/>
              <a:t>New Load.LOAD1  Bus1=LoadBus  kV=12.47  kW=1000  PF=.95</a:t>
            </a:r>
          </a:p>
        </p:txBody>
      </p:sp>
      <p:sp>
        <p:nvSpPr>
          <p:cNvPr id="106501" name="Text Box 18"/>
          <p:cNvSpPr txBox="1">
            <a:spLocks noChangeArrowheads="1"/>
          </p:cNvSpPr>
          <p:nvPr/>
        </p:nvSpPr>
        <p:spPr bwMode="auto">
          <a:xfrm>
            <a:off x="947738" y="5100638"/>
            <a:ext cx="5816600" cy="947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19075" indent="-219075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/>
              <a:t>For 3-phase loads, use L-L kV and total kW</a:t>
            </a:r>
          </a:p>
          <a:p>
            <a:r>
              <a:rPr lang="en-US" altLang="en-US"/>
              <a:t>For 1-phase loads, typically use L-N kV and total kW </a:t>
            </a:r>
            <a:br>
              <a:rPr lang="en-US" altLang="en-US"/>
            </a:br>
            <a:r>
              <a:rPr lang="en-US" altLang="en-US"/>
              <a:t>unless L-L-connected; Then use L-L kV.</a:t>
            </a:r>
          </a:p>
        </p:txBody>
      </p:sp>
    </p:spTree>
    <p:extLst>
      <p:ext uri="{BB962C8B-B14F-4D97-AF65-F5344CB8AC3E}">
        <p14:creationId xmlns:p14="http://schemas.microsoft.com/office/powerpoint/2010/main" val="793451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Solving and Showing Results Reports</a:t>
            </a:r>
          </a:p>
        </p:txBody>
      </p:sp>
      <p:sp>
        <p:nvSpPr>
          <p:cNvPr id="107523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altLang="en-US" b="1" smtClean="0">
                <a:latin typeface="Courier New" panose="02070309020205020404" pitchFamily="49" charset="0"/>
              </a:rPr>
              <a:t>Solve</a:t>
            </a:r>
          </a:p>
          <a:p>
            <a:pPr lvl="2"/>
            <a:r>
              <a:rPr lang="en-US" altLang="en-US" b="1" smtClean="0">
                <a:latin typeface="Courier New" panose="02070309020205020404" pitchFamily="49" charset="0"/>
              </a:rPr>
              <a:t>Show summary  </a:t>
            </a:r>
            <a:r>
              <a:rPr lang="en-US" altLang="en-US" smtClean="0">
                <a:latin typeface="Courier New" panose="02070309020205020404" pitchFamily="49" charset="0"/>
              </a:rPr>
              <a:t>(power flow summary)</a:t>
            </a:r>
          </a:p>
          <a:p>
            <a:pPr lvl="1"/>
            <a:r>
              <a:rPr lang="en-US" altLang="en-US" b="1" smtClean="0">
                <a:latin typeface="Courier New" panose="02070309020205020404" pitchFamily="49" charset="0"/>
              </a:rPr>
              <a:t>Show Voltages</a:t>
            </a:r>
          </a:p>
          <a:p>
            <a:pPr lvl="1"/>
            <a:r>
              <a:rPr lang="en-US" altLang="en-US" b="1" smtClean="0">
                <a:latin typeface="Courier New" panose="02070309020205020404" pitchFamily="49" charset="0"/>
              </a:rPr>
              <a:t>Show Currents</a:t>
            </a:r>
          </a:p>
          <a:p>
            <a:pPr lvl="1"/>
            <a:r>
              <a:rPr lang="en-US" altLang="en-US" b="1" smtClean="0">
                <a:latin typeface="Courier New" panose="02070309020205020404" pitchFamily="49" charset="0"/>
              </a:rPr>
              <a:t>Show Powers kVA elements</a:t>
            </a:r>
          </a:p>
          <a:p>
            <a:pPr lvl="1"/>
            <a:endParaRPr lang="en-US" altLang="en-US" b="1" smtClean="0">
              <a:latin typeface="Courier New" panose="02070309020205020404" pitchFamily="49" charset="0"/>
            </a:endParaRPr>
          </a:p>
          <a:p>
            <a:r>
              <a:rPr lang="en-US" altLang="en-US" smtClean="0"/>
              <a:t>Also</a:t>
            </a:r>
          </a:p>
          <a:p>
            <a:pPr lvl="1"/>
            <a:r>
              <a:rPr lang="en-US" altLang="en-US" smtClean="0"/>
              <a:t>Export …   (creates CSV files)</a:t>
            </a:r>
          </a:p>
          <a:p>
            <a:pPr lvl="1"/>
            <a:r>
              <a:rPr lang="en-US" altLang="en-US" smtClean="0"/>
              <a:t>Plot …</a:t>
            </a:r>
          </a:p>
        </p:txBody>
      </p:sp>
    </p:spTree>
    <p:extLst>
      <p:ext uri="{BB962C8B-B14F-4D97-AF65-F5344CB8AC3E}">
        <p14:creationId xmlns:p14="http://schemas.microsoft.com/office/powerpoint/2010/main" val="4216706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Subtitle 4"/>
          <p:cNvSpPr>
            <a:spLocks noGrp="1"/>
          </p:cNvSpPr>
          <p:nvPr>
            <p:ph type="subTitle" sz="quarter" idx="1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How to organize scripts for larger problems </a:t>
            </a:r>
          </a:p>
          <a:p>
            <a:pPr eaLnBrk="1" hangingPunct="1"/>
            <a:r>
              <a:rPr lang="en-US" altLang="en-US" dirty="0" smtClean="0"/>
              <a:t>Examination of how the IEEE 8500-Node Test Feeder model is organized</a:t>
            </a:r>
          </a:p>
          <a:p>
            <a:pPr eaLnBrk="1" hangingPunct="1"/>
            <a:endParaRPr lang="en-US" altLang="en-US" dirty="0" smtClean="0"/>
          </a:p>
        </p:txBody>
      </p:sp>
      <p:sp>
        <p:nvSpPr>
          <p:cNvPr id="108547" name="Title 3"/>
          <p:cNvSpPr>
            <a:spLocks noGrp="1"/>
          </p:cNvSpPr>
          <p:nvPr>
            <p:ph type="ctrTitle" sz="quarter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Scripting for Larger Circuits</a:t>
            </a:r>
          </a:p>
        </p:txBody>
      </p:sp>
    </p:spTree>
    <p:extLst>
      <p:ext uri="{BB962C8B-B14F-4D97-AF65-F5344CB8AC3E}">
        <p14:creationId xmlns:p14="http://schemas.microsoft.com/office/powerpoint/2010/main" val="3422177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Scripting Large Circuits</a:t>
            </a:r>
          </a:p>
        </p:txBody>
      </p:sp>
      <p:sp>
        <p:nvSpPr>
          <p:cNvPr id="10957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mtClean="0"/>
              <a:t>For small circuits, often put all the scripts in one file</a:t>
            </a:r>
          </a:p>
          <a:p>
            <a:pPr lvl="1"/>
            <a:r>
              <a:rPr lang="en-US" altLang="en-US" smtClean="0"/>
              <a:t>Some IEEE test feeder examples are mostly in one file</a:t>
            </a:r>
          </a:p>
          <a:p>
            <a:r>
              <a:rPr lang="en-US" altLang="en-US" smtClean="0"/>
              <a:t>When you have large amounts of data, a more disciplined approach is recommended using multiple files:</a:t>
            </a:r>
          </a:p>
          <a:p>
            <a:endParaRPr lang="en-US" altLang="en-US" smtClean="0"/>
          </a:p>
          <a:p>
            <a:r>
              <a:rPr lang="en-US" altLang="en-US" b="1" smtClean="0"/>
              <a:t>Redirect</a:t>
            </a:r>
            <a:r>
              <a:rPr lang="en-US" altLang="en-US" smtClean="0"/>
              <a:t> Command</a:t>
            </a:r>
          </a:p>
          <a:p>
            <a:pPr lvl="1"/>
            <a:r>
              <a:rPr lang="en-US" altLang="en-US" smtClean="0"/>
              <a:t>Redirects the input to another file</a:t>
            </a:r>
          </a:p>
          <a:p>
            <a:pPr lvl="1"/>
            <a:r>
              <a:rPr lang="en-US" altLang="en-US" smtClean="0"/>
              <a:t>Returns to home directory</a:t>
            </a:r>
          </a:p>
          <a:p>
            <a:r>
              <a:rPr lang="en-US" altLang="en-US" b="1" smtClean="0"/>
              <a:t>Compile</a:t>
            </a:r>
            <a:r>
              <a:rPr lang="en-US" altLang="en-US" smtClean="0"/>
              <a:t> Command</a:t>
            </a:r>
          </a:p>
          <a:p>
            <a:pPr lvl="1"/>
            <a:r>
              <a:rPr lang="en-US" altLang="en-US" smtClean="0"/>
              <a:t>Same as Redirect except repositions home directory</a:t>
            </a:r>
          </a:p>
        </p:txBody>
      </p:sp>
    </p:spTree>
    <p:extLst>
      <p:ext uri="{BB962C8B-B14F-4D97-AF65-F5344CB8AC3E}">
        <p14:creationId xmlns:p14="http://schemas.microsoft.com/office/powerpoint/2010/main" val="2294571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Organizing Your Main Screen</a:t>
            </a:r>
          </a:p>
        </p:txBody>
      </p:sp>
      <p:sp>
        <p:nvSpPr>
          <p:cNvPr id="110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OpenDSS.exe saves all windows on the main screen </a:t>
            </a:r>
          </a:p>
          <a:p>
            <a:pPr lvl="1" eaLnBrk="1" hangingPunct="1"/>
            <a:r>
              <a:rPr lang="en-US" altLang="en-US" smtClean="0"/>
              <a:t>They appear where you left them when you shut down</a:t>
            </a:r>
          </a:p>
          <a:p>
            <a:pPr lvl="1" eaLnBrk="1" hangingPunct="1"/>
            <a:r>
              <a:rPr lang="en-US" altLang="en-US" smtClean="0"/>
              <a:t>The next time you start up, you can resume your work</a:t>
            </a:r>
          </a:p>
          <a:p>
            <a:pPr lvl="1" eaLnBrk="1" hangingPunct="1"/>
            <a:endParaRPr lang="en-US" altLang="en-US" smtClean="0"/>
          </a:p>
          <a:p>
            <a:pPr eaLnBrk="1" hangingPunct="1"/>
            <a:r>
              <a:rPr lang="en-US" altLang="en-US" smtClean="0"/>
              <a:t>Values are saved in the </a:t>
            </a:r>
            <a:r>
              <a:rPr lang="en-US" altLang="en-US" i="1" smtClean="0"/>
              <a:t>Windows Registry</a:t>
            </a:r>
          </a:p>
          <a:p>
            <a:pPr eaLnBrk="1" hangingPunct="1"/>
            <a:endParaRPr lang="en-US" altLang="en-US" i="1" smtClean="0"/>
          </a:p>
          <a:p>
            <a:pPr eaLnBrk="1" hangingPunct="1"/>
            <a:r>
              <a:rPr lang="en-US" altLang="en-US" smtClean="0"/>
              <a:t>Come up with a way you are comfortable with</a:t>
            </a:r>
          </a:p>
          <a:p>
            <a:pPr eaLnBrk="1" hangingPunct="1">
              <a:buFontTx/>
              <a:buNone/>
            </a:pPr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51390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618" name="Picture 9" descr="PPTFC2C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590800"/>
            <a:ext cx="9144000" cy="357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161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OpenDSS Registry Entries</a:t>
            </a:r>
          </a:p>
        </p:txBody>
      </p:sp>
      <p:sp>
        <p:nvSpPr>
          <p:cNvPr id="1116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416050"/>
            <a:ext cx="8226425" cy="1077913"/>
          </a:xfrm>
        </p:spPr>
        <p:txBody>
          <a:bodyPr/>
          <a:lstStyle/>
          <a:p>
            <a:pPr eaLnBrk="1" hangingPunct="1"/>
            <a:r>
              <a:rPr lang="en-US" altLang="en-US" smtClean="0"/>
              <a:t>Certain persistent values are saved to the Windows Registry upon exiting the program</a:t>
            </a:r>
          </a:p>
        </p:txBody>
      </p:sp>
      <p:sp>
        <p:nvSpPr>
          <p:cNvPr id="111621" name="Oval 6"/>
          <p:cNvSpPr>
            <a:spLocks noChangeArrowheads="1"/>
          </p:cNvSpPr>
          <p:nvPr/>
        </p:nvSpPr>
        <p:spPr bwMode="auto">
          <a:xfrm>
            <a:off x="5029200" y="3581400"/>
            <a:ext cx="2590800" cy="381000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11622" name="Text Box 8"/>
          <p:cNvSpPr txBox="1">
            <a:spLocks noChangeArrowheads="1"/>
          </p:cNvSpPr>
          <p:nvPr/>
        </p:nvSpPr>
        <p:spPr bwMode="auto">
          <a:xfrm>
            <a:off x="6019800" y="4876800"/>
            <a:ext cx="26289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19075" indent="-219075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b="1">
                <a:solidFill>
                  <a:srgbClr val="FF0000"/>
                </a:solidFill>
              </a:rPr>
              <a:t>Default Editor Setting</a:t>
            </a:r>
          </a:p>
        </p:txBody>
      </p:sp>
      <p:cxnSp>
        <p:nvCxnSpPr>
          <p:cNvPr id="111623" name="Straight Connector 11"/>
          <p:cNvCxnSpPr>
            <a:cxnSpLocks noChangeShapeType="1"/>
            <a:stCxn id="111621" idx="4"/>
          </p:cNvCxnSpPr>
          <p:nvPr/>
        </p:nvCxnSpPr>
        <p:spPr bwMode="auto">
          <a:xfrm>
            <a:off x="6324600" y="3962400"/>
            <a:ext cx="457200" cy="990600"/>
          </a:xfrm>
          <a:prstGeom prst="line">
            <a:avLst/>
          </a:prstGeom>
          <a:noFill/>
          <a:ln w="381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1624" name="Straight Connector 13"/>
          <p:cNvCxnSpPr>
            <a:cxnSpLocks noChangeShapeType="1"/>
          </p:cNvCxnSpPr>
          <p:nvPr/>
        </p:nvCxnSpPr>
        <p:spPr bwMode="auto">
          <a:xfrm flipV="1">
            <a:off x="1524000" y="4419600"/>
            <a:ext cx="2057400" cy="1066800"/>
          </a:xfrm>
          <a:prstGeom prst="line">
            <a:avLst/>
          </a:prstGeom>
          <a:noFill/>
          <a:ln w="9525" algn="ctr">
            <a:solidFill>
              <a:srgbClr val="FF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517896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Organizing Your Main Screen</a:t>
            </a:r>
          </a:p>
        </p:txBody>
      </p:sp>
      <p:pic>
        <p:nvPicPr>
          <p:cNvPr id="112643" name="Picture 3" descr="Orginazingscree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988" y="112713"/>
            <a:ext cx="8836025" cy="6632575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644" name="Text Box 4"/>
          <p:cNvSpPr txBox="1">
            <a:spLocks noChangeArrowheads="1"/>
          </p:cNvSpPr>
          <p:nvPr/>
        </p:nvSpPr>
        <p:spPr bwMode="auto">
          <a:xfrm>
            <a:off x="5791200" y="5486400"/>
            <a:ext cx="2743200" cy="3460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>
                <a:solidFill>
                  <a:schemeClr val="accent1"/>
                </a:solidFill>
              </a:rPr>
              <a:t>Project Run window</a:t>
            </a:r>
          </a:p>
        </p:txBody>
      </p:sp>
      <p:sp>
        <p:nvSpPr>
          <p:cNvPr id="112645" name="Line 5"/>
          <p:cNvSpPr>
            <a:spLocks noChangeShapeType="1"/>
          </p:cNvSpPr>
          <p:nvPr/>
        </p:nvSpPr>
        <p:spPr bwMode="auto">
          <a:xfrm flipH="1" flipV="1">
            <a:off x="5257800" y="5181600"/>
            <a:ext cx="7620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endParaRPr lang="en-US"/>
          </a:p>
        </p:txBody>
      </p:sp>
      <p:sp>
        <p:nvSpPr>
          <p:cNvPr id="112646" name="Text Box 6"/>
          <p:cNvSpPr txBox="1">
            <a:spLocks noChangeArrowheads="1"/>
          </p:cNvSpPr>
          <p:nvPr/>
        </p:nvSpPr>
        <p:spPr bwMode="auto">
          <a:xfrm>
            <a:off x="3581400" y="838200"/>
            <a:ext cx="2743200" cy="10795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>
                <a:solidFill>
                  <a:schemeClr val="accent1"/>
                </a:solidFill>
              </a:rPr>
              <a:t>Main Script Window never goes away. Put some frequently-used commands here.</a:t>
            </a:r>
          </a:p>
        </p:txBody>
      </p:sp>
      <p:sp>
        <p:nvSpPr>
          <p:cNvPr id="112647" name="Line 7"/>
          <p:cNvSpPr>
            <a:spLocks noChangeShapeType="1"/>
          </p:cNvSpPr>
          <p:nvPr/>
        </p:nvSpPr>
        <p:spPr bwMode="auto">
          <a:xfrm flipH="1">
            <a:off x="2514600" y="1676400"/>
            <a:ext cx="10668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endParaRPr lang="en-US"/>
          </a:p>
        </p:txBody>
      </p:sp>
      <p:sp>
        <p:nvSpPr>
          <p:cNvPr id="112648" name="Text Box 8"/>
          <p:cNvSpPr txBox="1">
            <a:spLocks noChangeArrowheads="1"/>
          </p:cNvSpPr>
          <p:nvPr/>
        </p:nvSpPr>
        <p:spPr bwMode="auto">
          <a:xfrm>
            <a:off x="304800" y="5257800"/>
            <a:ext cx="2743200" cy="3460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>
                <a:solidFill>
                  <a:schemeClr val="accent1"/>
                </a:solidFill>
              </a:rPr>
              <a:t>Plotting Scripts</a:t>
            </a:r>
          </a:p>
        </p:txBody>
      </p:sp>
      <p:sp>
        <p:nvSpPr>
          <p:cNvPr id="112649" name="Line 9"/>
          <p:cNvSpPr>
            <a:spLocks noChangeShapeType="1"/>
          </p:cNvSpPr>
          <p:nvPr/>
        </p:nvSpPr>
        <p:spPr bwMode="auto">
          <a:xfrm flipH="1" flipV="1">
            <a:off x="533400" y="4648200"/>
            <a:ext cx="762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endParaRPr lang="en-US"/>
          </a:p>
        </p:txBody>
      </p:sp>
      <p:sp>
        <p:nvSpPr>
          <p:cNvPr id="112650" name="Text Box 10"/>
          <p:cNvSpPr txBox="1">
            <a:spLocks noChangeArrowheads="1"/>
          </p:cNvSpPr>
          <p:nvPr/>
        </p:nvSpPr>
        <p:spPr bwMode="auto">
          <a:xfrm>
            <a:off x="1371600" y="2209800"/>
            <a:ext cx="2743200" cy="3460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>
                <a:solidFill>
                  <a:schemeClr val="accent1"/>
                </a:solidFill>
              </a:rPr>
              <a:t>Annual Simulation Script</a:t>
            </a:r>
          </a:p>
        </p:txBody>
      </p:sp>
      <p:sp>
        <p:nvSpPr>
          <p:cNvPr id="112651" name="Line 11"/>
          <p:cNvSpPr>
            <a:spLocks noChangeShapeType="1"/>
          </p:cNvSpPr>
          <p:nvPr/>
        </p:nvSpPr>
        <p:spPr bwMode="auto">
          <a:xfrm flipH="1">
            <a:off x="1066800" y="2590800"/>
            <a:ext cx="6096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endParaRPr lang="en-US"/>
          </a:p>
        </p:txBody>
      </p:sp>
      <p:sp>
        <p:nvSpPr>
          <p:cNvPr id="112652" name="Text Box 12"/>
          <p:cNvSpPr txBox="1">
            <a:spLocks noChangeArrowheads="1"/>
          </p:cNvSpPr>
          <p:nvPr/>
        </p:nvSpPr>
        <p:spPr bwMode="auto">
          <a:xfrm>
            <a:off x="7086600" y="2819400"/>
            <a:ext cx="1676400" cy="3460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>
                <a:solidFill>
                  <a:schemeClr val="accent1"/>
                </a:solidFill>
              </a:rPr>
              <a:t>Misc. Scripts</a:t>
            </a:r>
          </a:p>
        </p:txBody>
      </p:sp>
    </p:spTree>
    <p:extLst>
      <p:ext uri="{BB962C8B-B14F-4D97-AF65-F5344CB8AC3E}">
        <p14:creationId xmlns:p14="http://schemas.microsoft.com/office/powerpoint/2010/main" val="1609755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A Common Sense Structuring of Script Files</a:t>
            </a:r>
          </a:p>
        </p:txBody>
      </p:sp>
      <p:sp>
        <p:nvSpPr>
          <p:cNvPr id="113667" name="Text Box 3"/>
          <p:cNvSpPr txBox="1">
            <a:spLocks noChangeArrowheads="1"/>
          </p:cNvSpPr>
          <p:nvPr/>
        </p:nvSpPr>
        <p:spPr bwMode="auto">
          <a:xfrm>
            <a:off x="609600" y="1447800"/>
            <a:ext cx="2971800" cy="34607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marL="219075" indent="-219075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>
                <a:solidFill>
                  <a:schemeClr val="bg1"/>
                </a:solidFill>
              </a:rPr>
              <a:t>Run_The_Master.DSS</a:t>
            </a:r>
          </a:p>
        </p:txBody>
      </p:sp>
      <p:sp>
        <p:nvSpPr>
          <p:cNvPr id="113668" name="Text Box 4"/>
          <p:cNvSpPr txBox="1">
            <a:spLocks noChangeArrowheads="1"/>
          </p:cNvSpPr>
          <p:nvPr/>
        </p:nvSpPr>
        <p:spPr bwMode="auto">
          <a:xfrm>
            <a:off x="2286000" y="1905000"/>
            <a:ext cx="2971800" cy="346075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marL="219075" indent="-219075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>
                <a:solidFill>
                  <a:schemeClr val="bg1"/>
                </a:solidFill>
              </a:rPr>
              <a:t>Master.DSS</a:t>
            </a:r>
          </a:p>
        </p:txBody>
      </p:sp>
      <p:sp>
        <p:nvSpPr>
          <p:cNvPr id="113669" name="Text Box 5"/>
          <p:cNvSpPr txBox="1">
            <a:spLocks noChangeArrowheads="1"/>
          </p:cNvSpPr>
          <p:nvPr/>
        </p:nvSpPr>
        <p:spPr bwMode="auto">
          <a:xfrm>
            <a:off x="4114800" y="2438400"/>
            <a:ext cx="2971800" cy="346075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marL="219075" indent="-219075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/>
              <a:t>LineCodes.DSS</a:t>
            </a:r>
          </a:p>
        </p:txBody>
      </p:sp>
      <p:sp>
        <p:nvSpPr>
          <p:cNvPr id="113670" name="Text Box 6"/>
          <p:cNvSpPr txBox="1">
            <a:spLocks noChangeArrowheads="1"/>
          </p:cNvSpPr>
          <p:nvPr/>
        </p:nvSpPr>
        <p:spPr bwMode="auto">
          <a:xfrm>
            <a:off x="4114800" y="2895600"/>
            <a:ext cx="2971800" cy="346075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marL="219075" indent="-219075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/>
              <a:t>WireData.DSS</a:t>
            </a:r>
          </a:p>
        </p:txBody>
      </p:sp>
      <p:sp>
        <p:nvSpPr>
          <p:cNvPr id="113671" name="Text Box 7"/>
          <p:cNvSpPr txBox="1">
            <a:spLocks noChangeArrowheads="1"/>
          </p:cNvSpPr>
          <p:nvPr/>
        </p:nvSpPr>
        <p:spPr bwMode="auto">
          <a:xfrm>
            <a:off x="4114800" y="3276600"/>
            <a:ext cx="2971800" cy="346075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marL="219075" indent="-219075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/>
              <a:t>LineGeometry.DSS</a:t>
            </a:r>
          </a:p>
        </p:txBody>
      </p:sp>
      <p:sp>
        <p:nvSpPr>
          <p:cNvPr id="113672" name="Text Box 8"/>
          <p:cNvSpPr txBox="1">
            <a:spLocks noChangeArrowheads="1"/>
          </p:cNvSpPr>
          <p:nvPr/>
        </p:nvSpPr>
        <p:spPr bwMode="auto">
          <a:xfrm>
            <a:off x="4114800" y="3733800"/>
            <a:ext cx="2971800" cy="346075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marL="219075" indent="-219075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/>
              <a:t>Spectrum.DSS</a:t>
            </a:r>
          </a:p>
        </p:txBody>
      </p:sp>
      <p:sp>
        <p:nvSpPr>
          <p:cNvPr id="113673" name="Text Box 9"/>
          <p:cNvSpPr txBox="1">
            <a:spLocks noChangeArrowheads="1"/>
          </p:cNvSpPr>
          <p:nvPr/>
        </p:nvSpPr>
        <p:spPr bwMode="auto">
          <a:xfrm>
            <a:off x="4114800" y="4114800"/>
            <a:ext cx="2971800" cy="346075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marL="219075" indent="-219075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/>
              <a:t>LoadShape.DSS</a:t>
            </a:r>
          </a:p>
        </p:txBody>
      </p:sp>
      <p:sp>
        <p:nvSpPr>
          <p:cNvPr id="113674" name="AutoShape 10"/>
          <p:cNvSpPr>
            <a:spLocks/>
          </p:cNvSpPr>
          <p:nvPr/>
        </p:nvSpPr>
        <p:spPr bwMode="auto">
          <a:xfrm>
            <a:off x="7315200" y="2438400"/>
            <a:ext cx="228600" cy="2057400"/>
          </a:xfrm>
          <a:prstGeom prst="rightBrace">
            <a:avLst>
              <a:gd name="adj1" fmla="val 75000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13675" name="Text Box 11"/>
          <p:cNvSpPr txBox="1">
            <a:spLocks noChangeArrowheads="1"/>
          </p:cNvSpPr>
          <p:nvPr/>
        </p:nvSpPr>
        <p:spPr bwMode="auto">
          <a:xfrm>
            <a:off x="7772400" y="3200400"/>
            <a:ext cx="1143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19075" indent="-219075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/>
              <a:t>Libraries</a:t>
            </a:r>
          </a:p>
        </p:txBody>
      </p:sp>
      <p:sp>
        <p:nvSpPr>
          <p:cNvPr id="113676" name="Text Box 12"/>
          <p:cNvSpPr txBox="1">
            <a:spLocks noChangeArrowheads="1"/>
          </p:cNvSpPr>
          <p:nvPr/>
        </p:nvSpPr>
        <p:spPr bwMode="auto">
          <a:xfrm>
            <a:off x="685800" y="3429000"/>
            <a:ext cx="24384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b="1">
                <a:solidFill>
                  <a:srgbClr val="FF5050"/>
                </a:solidFill>
              </a:rPr>
              <a:t>Put a “Clear” in here</a:t>
            </a:r>
          </a:p>
        </p:txBody>
      </p:sp>
      <p:sp>
        <p:nvSpPr>
          <p:cNvPr id="113677" name="Line 13"/>
          <p:cNvSpPr>
            <a:spLocks noChangeShapeType="1"/>
          </p:cNvSpPr>
          <p:nvPr/>
        </p:nvSpPr>
        <p:spPr bwMode="auto">
          <a:xfrm flipV="1">
            <a:off x="2286000" y="2286000"/>
            <a:ext cx="457200" cy="1143000"/>
          </a:xfrm>
          <a:prstGeom prst="line">
            <a:avLst/>
          </a:prstGeom>
          <a:noFill/>
          <a:ln w="57150">
            <a:solidFill>
              <a:srgbClr val="FF505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endParaRPr lang="en-US"/>
          </a:p>
        </p:txBody>
      </p:sp>
      <p:sp>
        <p:nvSpPr>
          <p:cNvPr id="113678" name="Text Box 14"/>
          <p:cNvSpPr txBox="1">
            <a:spLocks noChangeArrowheads="1"/>
          </p:cNvSpPr>
          <p:nvPr/>
        </p:nvSpPr>
        <p:spPr bwMode="auto">
          <a:xfrm>
            <a:off x="4114800" y="4800600"/>
            <a:ext cx="2971800" cy="346075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marL="219075" indent="-219075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/>
              <a:t>Transformers.DSS</a:t>
            </a:r>
          </a:p>
        </p:txBody>
      </p:sp>
      <p:sp>
        <p:nvSpPr>
          <p:cNvPr id="113679" name="Text Box 15"/>
          <p:cNvSpPr txBox="1">
            <a:spLocks noChangeArrowheads="1"/>
          </p:cNvSpPr>
          <p:nvPr/>
        </p:nvSpPr>
        <p:spPr bwMode="auto">
          <a:xfrm>
            <a:off x="4114800" y="5181600"/>
            <a:ext cx="2971800" cy="346075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marL="219075" indent="-219075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/>
              <a:t>Lines.DSS</a:t>
            </a:r>
          </a:p>
        </p:txBody>
      </p:sp>
      <p:sp>
        <p:nvSpPr>
          <p:cNvPr id="113680" name="Text Box 16"/>
          <p:cNvSpPr txBox="1">
            <a:spLocks noChangeArrowheads="1"/>
          </p:cNvSpPr>
          <p:nvPr/>
        </p:nvSpPr>
        <p:spPr bwMode="auto">
          <a:xfrm>
            <a:off x="4114800" y="5638800"/>
            <a:ext cx="2971800" cy="346075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marL="219075" indent="-219075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/>
              <a:t>Loads.DSS</a:t>
            </a:r>
          </a:p>
        </p:txBody>
      </p:sp>
      <p:sp>
        <p:nvSpPr>
          <p:cNvPr id="113681" name="Text Box 17"/>
          <p:cNvSpPr txBox="1">
            <a:spLocks noChangeArrowheads="1"/>
          </p:cNvSpPr>
          <p:nvPr/>
        </p:nvSpPr>
        <p:spPr bwMode="auto">
          <a:xfrm>
            <a:off x="4114800" y="6019800"/>
            <a:ext cx="2971800" cy="346075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marL="219075" indent="-219075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/>
              <a:t>Etc.</a:t>
            </a:r>
          </a:p>
        </p:txBody>
      </p:sp>
      <p:sp>
        <p:nvSpPr>
          <p:cNvPr id="113682" name="AutoShape 18"/>
          <p:cNvSpPr>
            <a:spLocks/>
          </p:cNvSpPr>
          <p:nvPr/>
        </p:nvSpPr>
        <p:spPr bwMode="auto">
          <a:xfrm>
            <a:off x="7391400" y="4800600"/>
            <a:ext cx="228600" cy="1524000"/>
          </a:xfrm>
          <a:prstGeom prst="rightBrace">
            <a:avLst>
              <a:gd name="adj1" fmla="val 55556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13683" name="Text Box 19"/>
          <p:cNvSpPr txBox="1">
            <a:spLocks noChangeArrowheads="1"/>
          </p:cNvSpPr>
          <p:nvPr/>
        </p:nvSpPr>
        <p:spPr bwMode="auto">
          <a:xfrm>
            <a:off x="7696200" y="5257800"/>
            <a:ext cx="11430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/>
              <a:t>Circuit</a:t>
            </a:r>
            <a:br>
              <a:rPr lang="en-US" altLang="en-US"/>
            </a:br>
            <a:r>
              <a:rPr lang="en-US" altLang="en-US"/>
              <a:t>Definition</a:t>
            </a:r>
          </a:p>
        </p:txBody>
      </p:sp>
      <p:sp>
        <p:nvSpPr>
          <p:cNvPr id="113684" name="Text Box 20"/>
          <p:cNvSpPr txBox="1">
            <a:spLocks noChangeArrowheads="1"/>
          </p:cNvSpPr>
          <p:nvPr/>
        </p:nvSpPr>
        <p:spPr bwMode="auto">
          <a:xfrm>
            <a:off x="5257800" y="1371600"/>
            <a:ext cx="36576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b="1">
                <a:solidFill>
                  <a:srgbClr val="FF5050"/>
                </a:solidFill>
              </a:rPr>
              <a:t>“Compile” the Master file from here</a:t>
            </a:r>
          </a:p>
        </p:txBody>
      </p:sp>
      <p:sp>
        <p:nvSpPr>
          <p:cNvPr id="113685" name="Line 21"/>
          <p:cNvSpPr>
            <a:spLocks noChangeShapeType="1"/>
          </p:cNvSpPr>
          <p:nvPr/>
        </p:nvSpPr>
        <p:spPr bwMode="auto">
          <a:xfrm flipH="1">
            <a:off x="3581400" y="1524000"/>
            <a:ext cx="1676400" cy="76200"/>
          </a:xfrm>
          <a:prstGeom prst="line">
            <a:avLst/>
          </a:prstGeom>
          <a:noFill/>
          <a:ln w="57150">
            <a:solidFill>
              <a:srgbClr val="FF505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endParaRPr lang="en-US"/>
          </a:p>
        </p:txBody>
      </p:sp>
      <p:sp>
        <p:nvSpPr>
          <p:cNvPr id="113686" name="Freeform 22"/>
          <p:cNvSpPr>
            <a:spLocks/>
          </p:cNvSpPr>
          <p:nvPr/>
        </p:nvSpPr>
        <p:spPr bwMode="auto">
          <a:xfrm>
            <a:off x="1447800" y="1905000"/>
            <a:ext cx="685800" cy="228600"/>
          </a:xfrm>
          <a:custGeom>
            <a:avLst/>
            <a:gdLst>
              <a:gd name="T0" fmla="*/ 0 w 432"/>
              <a:gd name="T1" fmla="*/ 0 h 192"/>
              <a:gd name="T2" fmla="*/ 0 w 432"/>
              <a:gd name="T3" fmla="*/ 2147483647 h 192"/>
              <a:gd name="T4" fmla="*/ 2147483647 w 432"/>
              <a:gd name="T5" fmla="*/ 2147483647 h 192"/>
              <a:gd name="T6" fmla="*/ 0 60000 65536"/>
              <a:gd name="T7" fmla="*/ 0 60000 65536"/>
              <a:gd name="T8" fmla="*/ 0 60000 65536"/>
              <a:gd name="T9" fmla="*/ 0 w 432"/>
              <a:gd name="T10" fmla="*/ 0 h 192"/>
              <a:gd name="T11" fmla="*/ 432 w 432"/>
              <a:gd name="T12" fmla="*/ 192 h 19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32" h="192">
                <a:moveTo>
                  <a:pt x="0" y="0"/>
                </a:moveTo>
                <a:lnTo>
                  <a:pt x="0" y="192"/>
                </a:lnTo>
                <a:lnTo>
                  <a:pt x="432" y="192"/>
                </a:lnTo>
              </a:path>
            </a:pathLst>
          </a:custGeom>
          <a:noFill/>
          <a:ln w="38100" cap="flat" cmpd="sng">
            <a:solidFill>
              <a:schemeClr val="tx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endParaRPr lang="en-US"/>
          </a:p>
        </p:txBody>
      </p:sp>
      <p:sp>
        <p:nvSpPr>
          <p:cNvPr id="113687" name="Freeform 23"/>
          <p:cNvSpPr>
            <a:spLocks/>
          </p:cNvSpPr>
          <p:nvPr/>
        </p:nvSpPr>
        <p:spPr bwMode="auto">
          <a:xfrm>
            <a:off x="3429000" y="2362200"/>
            <a:ext cx="685800" cy="228600"/>
          </a:xfrm>
          <a:custGeom>
            <a:avLst/>
            <a:gdLst>
              <a:gd name="T0" fmla="*/ 0 w 432"/>
              <a:gd name="T1" fmla="*/ 0 h 192"/>
              <a:gd name="T2" fmla="*/ 0 w 432"/>
              <a:gd name="T3" fmla="*/ 2147483647 h 192"/>
              <a:gd name="T4" fmla="*/ 2147483647 w 432"/>
              <a:gd name="T5" fmla="*/ 2147483647 h 192"/>
              <a:gd name="T6" fmla="*/ 0 60000 65536"/>
              <a:gd name="T7" fmla="*/ 0 60000 65536"/>
              <a:gd name="T8" fmla="*/ 0 60000 65536"/>
              <a:gd name="T9" fmla="*/ 0 w 432"/>
              <a:gd name="T10" fmla="*/ 0 h 192"/>
              <a:gd name="T11" fmla="*/ 432 w 432"/>
              <a:gd name="T12" fmla="*/ 192 h 19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32" h="192">
                <a:moveTo>
                  <a:pt x="0" y="0"/>
                </a:moveTo>
                <a:lnTo>
                  <a:pt x="0" y="192"/>
                </a:lnTo>
                <a:lnTo>
                  <a:pt x="432" y="192"/>
                </a:lnTo>
              </a:path>
            </a:pathLst>
          </a:custGeom>
          <a:noFill/>
          <a:ln w="38100" cap="flat" cmpd="sng">
            <a:solidFill>
              <a:schemeClr val="tx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endParaRPr lang="en-US"/>
          </a:p>
        </p:txBody>
      </p:sp>
      <p:sp>
        <p:nvSpPr>
          <p:cNvPr id="113688" name="Freeform 24"/>
          <p:cNvSpPr>
            <a:spLocks/>
          </p:cNvSpPr>
          <p:nvPr/>
        </p:nvSpPr>
        <p:spPr bwMode="auto">
          <a:xfrm>
            <a:off x="3429000" y="2590800"/>
            <a:ext cx="685800" cy="457200"/>
          </a:xfrm>
          <a:custGeom>
            <a:avLst/>
            <a:gdLst>
              <a:gd name="T0" fmla="*/ 0 w 432"/>
              <a:gd name="T1" fmla="*/ 0 h 192"/>
              <a:gd name="T2" fmla="*/ 0 w 432"/>
              <a:gd name="T3" fmla="*/ 2147483647 h 192"/>
              <a:gd name="T4" fmla="*/ 2147483647 w 432"/>
              <a:gd name="T5" fmla="*/ 2147483647 h 192"/>
              <a:gd name="T6" fmla="*/ 0 60000 65536"/>
              <a:gd name="T7" fmla="*/ 0 60000 65536"/>
              <a:gd name="T8" fmla="*/ 0 60000 65536"/>
              <a:gd name="T9" fmla="*/ 0 w 432"/>
              <a:gd name="T10" fmla="*/ 0 h 192"/>
              <a:gd name="T11" fmla="*/ 432 w 432"/>
              <a:gd name="T12" fmla="*/ 192 h 19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32" h="192">
                <a:moveTo>
                  <a:pt x="0" y="0"/>
                </a:moveTo>
                <a:lnTo>
                  <a:pt x="0" y="192"/>
                </a:lnTo>
                <a:lnTo>
                  <a:pt x="432" y="192"/>
                </a:lnTo>
              </a:path>
            </a:pathLst>
          </a:custGeom>
          <a:noFill/>
          <a:ln w="38100" cap="flat" cmpd="sng">
            <a:solidFill>
              <a:schemeClr val="tx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endParaRPr lang="en-US"/>
          </a:p>
        </p:txBody>
      </p:sp>
      <p:sp>
        <p:nvSpPr>
          <p:cNvPr id="113689" name="Freeform 25"/>
          <p:cNvSpPr>
            <a:spLocks/>
          </p:cNvSpPr>
          <p:nvPr/>
        </p:nvSpPr>
        <p:spPr bwMode="auto">
          <a:xfrm>
            <a:off x="3429000" y="3048000"/>
            <a:ext cx="685800" cy="381000"/>
          </a:xfrm>
          <a:custGeom>
            <a:avLst/>
            <a:gdLst>
              <a:gd name="T0" fmla="*/ 0 w 432"/>
              <a:gd name="T1" fmla="*/ 0 h 192"/>
              <a:gd name="T2" fmla="*/ 0 w 432"/>
              <a:gd name="T3" fmla="*/ 2147483647 h 192"/>
              <a:gd name="T4" fmla="*/ 2147483647 w 432"/>
              <a:gd name="T5" fmla="*/ 2147483647 h 192"/>
              <a:gd name="T6" fmla="*/ 0 60000 65536"/>
              <a:gd name="T7" fmla="*/ 0 60000 65536"/>
              <a:gd name="T8" fmla="*/ 0 60000 65536"/>
              <a:gd name="T9" fmla="*/ 0 w 432"/>
              <a:gd name="T10" fmla="*/ 0 h 192"/>
              <a:gd name="T11" fmla="*/ 432 w 432"/>
              <a:gd name="T12" fmla="*/ 192 h 19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32" h="192">
                <a:moveTo>
                  <a:pt x="0" y="0"/>
                </a:moveTo>
                <a:lnTo>
                  <a:pt x="0" y="192"/>
                </a:lnTo>
                <a:lnTo>
                  <a:pt x="432" y="192"/>
                </a:lnTo>
              </a:path>
            </a:pathLst>
          </a:custGeom>
          <a:noFill/>
          <a:ln w="38100" cap="flat" cmpd="sng">
            <a:solidFill>
              <a:schemeClr val="tx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endParaRPr lang="en-US"/>
          </a:p>
        </p:txBody>
      </p:sp>
      <p:sp>
        <p:nvSpPr>
          <p:cNvPr id="113690" name="Freeform 26"/>
          <p:cNvSpPr>
            <a:spLocks/>
          </p:cNvSpPr>
          <p:nvPr/>
        </p:nvSpPr>
        <p:spPr bwMode="auto">
          <a:xfrm>
            <a:off x="3429000" y="3429000"/>
            <a:ext cx="685800" cy="457200"/>
          </a:xfrm>
          <a:custGeom>
            <a:avLst/>
            <a:gdLst>
              <a:gd name="T0" fmla="*/ 0 w 432"/>
              <a:gd name="T1" fmla="*/ 0 h 192"/>
              <a:gd name="T2" fmla="*/ 0 w 432"/>
              <a:gd name="T3" fmla="*/ 2147483647 h 192"/>
              <a:gd name="T4" fmla="*/ 2147483647 w 432"/>
              <a:gd name="T5" fmla="*/ 2147483647 h 192"/>
              <a:gd name="T6" fmla="*/ 0 60000 65536"/>
              <a:gd name="T7" fmla="*/ 0 60000 65536"/>
              <a:gd name="T8" fmla="*/ 0 60000 65536"/>
              <a:gd name="T9" fmla="*/ 0 w 432"/>
              <a:gd name="T10" fmla="*/ 0 h 192"/>
              <a:gd name="T11" fmla="*/ 432 w 432"/>
              <a:gd name="T12" fmla="*/ 192 h 19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32" h="192">
                <a:moveTo>
                  <a:pt x="0" y="0"/>
                </a:moveTo>
                <a:lnTo>
                  <a:pt x="0" y="192"/>
                </a:lnTo>
                <a:lnTo>
                  <a:pt x="432" y="192"/>
                </a:lnTo>
              </a:path>
            </a:pathLst>
          </a:custGeom>
          <a:noFill/>
          <a:ln w="38100" cap="flat" cmpd="sng">
            <a:solidFill>
              <a:schemeClr val="tx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endParaRPr lang="en-US"/>
          </a:p>
        </p:txBody>
      </p:sp>
      <p:sp>
        <p:nvSpPr>
          <p:cNvPr id="113691" name="Freeform 27"/>
          <p:cNvSpPr>
            <a:spLocks/>
          </p:cNvSpPr>
          <p:nvPr/>
        </p:nvSpPr>
        <p:spPr bwMode="auto">
          <a:xfrm>
            <a:off x="3429000" y="3886200"/>
            <a:ext cx="685800" cy="381000"/>
          </a:xfrm>
          <a:custGeom>
            <a:avLst/>
            <a:gdLst>
              <a:gd name="T0" fmla="*/ 0 w 432"/>
              <a:gd name="T1" fmla="*/ 0 h 192"/>
              <a:gd name="T2" fmla="*/ 0 w 432"/>
              <a:gd name="T3" fmla="*/ 2147483647 h 192"/>
              <a:gd name="T4" fmla="*/ 2147483647 w 432"/>
              <a:gd name="T5" fmla="*/ 2147483647 h 192"/>
              <a:gd name="T6" fmla="*/ 0 60000 65536"/>
              <a:gd name="T7" fmla="*/ 0 60000 65536"/>
              <a:gd name="T8" fmla="*/ 0 60000 65536"/>
              <a:gd name="T9" fmla="*/ 0 w 432"/>
              <a:gd name="T10" fmla="*/ 0 h 192"/>
              <a:gd name="T11" fmla="*/ 432 w 432"/>
              <a:gd name="T12" fmla="*/ 192 h 19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32" h="192">
                <a:moveTo>
                  <a:pt x="0" y="0"/>
                </a:moveTo>
                <a:lnTo>
                  <a:pt x="0" y="192"/>
                </a:lnTo>
                <a:lnTo>
                  <a:pt x="432" y="192"/>
                </a:lnTo>
              </a:path>
            </a:pathLst>
          </a:custGeom>
          <a:noFill/>
          <a:ln w="38100" cap="flat" cmpd="sng">
            <a:solidFill>
              <a:schemeClr val="tx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endParaRPr lang="en-US"/>
          </a:p>
        </p:txBody>
      </p:sp>
      <p:sp>
        <p:nvSpPr>
          <p:cNvPr id="113692" name="Freeform 28"/>
          <p:cNvSpPr>
            <a:spLocks/>
          </p:cNvSpPr>
          <p:nvPr/>
        </p:nvSpPr>
        <p:spPr bwMode="auto">
          <a:xfrm>
            <a:off x="3429000" y="4191000"/>
            <a:ext cx="685800" cy="762000"/>
          </a:xfrm>
          <a:custGeom>
            <a:avLst/>
            <a:gdLst>
              <a:gd name="T0" fmla="*/ 0 w 432"/>
              <a:gd name="T1" fmla="*/ 0 h 192"/>
              <a:gd name="T2" fmla="*/ 0 w 432"/>
              <a:gd name="T3" fmla="*/ 2147483647 h 192"/>
              <a:gd name="T4" fmla="*/ 2147483647 w 432"/>
              <a:gd name="T5" fmla="*/ 2147483647 h 192"/>
              <a:gd name="T6" fmla="*/ 0 60000 65536"/>
              <a:gd name="T7" fmla="*/ 0 60000 65536"/>
              <a:gd name="T8" fmla="*/ 0 60000 65536"/>
              <a:gd name="T9" fmla="*/ 0 w 432"/>
              <a:gd name="T10" fmla="*/ 0 h 192"/>
              <a:gd name="T11" fmla="*/ 432 w 432"/>
              <a:gd name="T12" fmla="*/ 192 h 19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32" h="192">
                <a:moveTo>
                  <a:pt x="0" y="0"/>
                </a:moveTo>
                <a:lnTo>
                  <a:pt x="0" y="192"/>
                </a:lnTo>
                <a:lnTo>
                  <a:pt x="432" y="192"/>
                </a:lnTo>
              </a:path>
            </a:pathLst>
          </a:custGeom>
          <a:noFill/>
          <a:ln w="38100" cap="flat" cmpd="sng">
            <a:solidFill>
              <a:schemeClr val="tx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endParaRPr lang="en-US"/>
          </a:p>
        </p:txBody>
      </p:sp>
      <p:sp>
        <p:nvSpPr>
          <p:cNvPr id="113693" name="Freeform 29"/>
          <p:cNvSpPr>
            <a:spLocks/>
          </p:cNvSpPr>
          <p:nvPr/>
        </p:nvSpPr>
        <p:spPr bwMode="auto">
          <a:xfrm>
            <a:off x="3429000" y="4953000"/>
            <a:ext cx="685800" cy="381000"/>
          </a:xfrm>
          <a:custGeom>
            <a:avLst/>
            <a:gdLst>
              <a:gd name="T0" fmla="*/ 0 w 432"/>
              <a:gd name="T1" fmla="*/ 0 h 192"/>
              <a:gd name="T2" fmla="*/ 0 w 432"/>
              <a:gd name="T3" fmla="*/ 2147483647 h 192"/>
              <a:gd name="T4" fmla="*/ 2147483647 w 432"/>
              <a:gd name="T5" fmla="*/ 2147483647 h 192"/>
              <a:gd name="T6" fmla="*/ 0 60000 65536"/>
              <a:gd name="T7" fmla="*/ 0 60000 65536"/>
              <a:gd name="T8" fmla="*/ 0 60000 65536"/>
              <a:gd name="T9" fmla="*/ 0 w 432"/>
              <a:gd name="T10" fmla="*/ 0 h 192"/>
              <a:gd name="T11" fmla="*/ 432 w 432"/>
              <a:gd name="T12" fmla="*/ 192 h 19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32" h="192">
                <a:moveTo>
                  <a:pt x="0" y="0"/>
                </a:moveTo>
                <a:lnTo>
                  <a:pt x="0" y="192"/>
                </a:lnTo>
                <a:lnTo>
                  <a:pt x="432" y="192"/>
                </a:lnTo>
              </a:path>
            </a:pathLst>
          </a:custGeom>
          <a:noFill/>
          <a:ln w="38100" cap="flat" cmpd="sng">
            <a:solidFill>
              <a:schemeClr val="tx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endParaRPr lang="en-US"/>
          </a:p>
        </p:txBody>
      </p:sp>
      <p:sp>
        <p:nvSpPr>
          <p:cNvPr id="113694" name="Freeform 30"/>
          <p:cNvSpPr>
            <a:spLocks/>
          </p:cNvSpPr>
          <p:nvPr/>
        </p:nvSpPr>
        <p:spPr bwMode="auto">
          <a:xfrm>
            <a:off x="3429000" y="5334000"/>
            <a:ext cx="685800" cy="457200"/>
          </a:xfrm>
          <a:custGeom>
            <a:avLst/>
            <a:gdLst>
              <a:gd name="T0" fmla="*/ 0 w 432"/>
              <a:gd name="T1" fmla="*/ 0 h 192"/>
              <a:gd name="T2" fmla="*/ 0 w 432"/>
              <a:gd name="T3" fmla="*/ 2147483647 h 192"/>
              <a:gd name="T4" fmla="*/ 2147483647 w 432"/>
              <a:gd name="T5" fmla="*/ 2147483647 h 192"/>
              <a:gd name="T6" fmla="*/ 0 60000 65536"/>
              <a:gd name="T7" fmla="*/ 0 60000 65536"/>
              <a:gd name="T8" fmla="*/ 0 60000 65536"/>
              <a:gd name="T9" fmla="*/ 0 w 432"/>
              <a:gd name="T10" fmla="*/ 0 h 192"/>
              <a:gd name="T11" fmla="*/ 432 w 432"/>
              <a:gd name="T12" fmla="*/ 192 h 19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32" h="192">
                <a:moveTo>
                  <a:pt x="0" y="0"/>
                </a:moveTo>
                <a:lnTo>
                  <a:pt x="0" y="192"/>
                </a:lnTo>
                <a:lnTo>
                  <a:pt x="432" y="192"/>
                </a:lnTo>
              </a:path>
            </a:pathLst>
          </a:custGeom>
          <a:noFill/>
          <a:ln w="38100" cap="flat" cmpd="sng">
            <a:solidFill>
              <a:schemeClr val="tx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endParaRPr lang="en-US"/>
          </a:p>
        </p:txBody>
      </p:sp>
      <p:sp>
        <p:nvSpPr>
          <p:cNvPr id="113695" name="Freeform 31"/>
          <p:cNvSpPr>
            <a:spLocks/>
          </p:cNvSpPr>
          <p:nvPr/>
        </p:nvSpPr>
        <p:spPr bwMode="auto">
          <a:xfrm>
            <a:off x="3429000" y="5791200"/>
            <a:ext cx="685800" cy="381000"/>
          </a:xfrm>
          <a:custGeom>
            <a:avLst/>
            <a:gdLst>
              <a:gd name="T0" fmla="*/ 0 w 432"/>
              <a:gd name="T1" fmla="*/ 0 h 192"/>
              <a:gd name="T2" fmla="*/ 0 w 432"/>
              <a:gd name="T3" fmla="*/ 2147483647 h 192"/>
              <a:gd name="T4" fmla="*/ 2147483647 w 432"/>
              <a:gd name="T5" fmla="*/ 2147483647 h 192"/>
              <a:gd name="T6" fmla="*/ 0 60000 65536"/>
              <a:gd name="T7" fmla="*/ 0 60000 65536"/>
              <a:gd name="T8" fmla="*/ 0 60000 65536"/>
              <a:gd name="T9" fmla="*/ 0 w 432"/>
              <a:gd name="T10" fmla="*/ 0 h 192"/>
              <a:gd name="T11" fmla="*/ 432 w 432"/>
              <a:gd name="T12" fmla="*/ 192 h 19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32" h="192">
                <a:moveTo>
                  <a:pt x="0" y="0"/>
                </a:moveTo>
                <a:lnTo>
                  <a:pt x="0" y="192"/>
                </a:lnTo>
                <a:lnTo>
                  <a:pt x="432" y="192"/>
                </a:lnTo>
              </a:path>
            </a:pathLst>
          </a:custGeom>
          <a:noFill/>
          <a:ln w="38100" cap="flat" cmpd="sng">
            <a:solidFill>
              <a:schemeClr val="tx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endParaRPr lang="en-US"/>
          </a:p>
        </p:txBody>
      </p:sp>
      <p:sp>
        <p:nvSpPr>
          <p:cNvPr id="113696" name="Text Box 32"/>
          <p:cNvSpPr txBox="1">
            <a:spLocks noChangeArrowheads="1"/>
          </p:cNvSpPr>
          <p:nvPr/>
        </p:nvSpPr>
        <p:spPr bwMode="auto">
          <a:xfrm>
            <a:off x="381000" y="5562600"/>
            <a:ext cx="25908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/>
              <a:t>Make a separate folder for each circuit</a:t>
            </a:r>
          </a:p>
        </p:txBody>
      </p:sp>
    </p:spTree>
    <p:extLst>
      <p:ext uri="{BB962C8B-B14F-4D97-AF65-F5344CB8AC3E}">
        <p14:creationId xmlns:p14="http://schemas.microsoft.com/office/powerpoint/2010/main" val="1583187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Organizing Run Scripts</a:t>
            </a:r>
          </a:p>
        </p:txBody>
      </p:sp>
      <p:pic>
        <p:nvPicPr>
          <p:cNvPr id="114691" name="Picture 3" descr="RunScrip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905000"/>
            <a:ext cx="7105650" cy="382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4692" name="Text Box 4"/>
          <p:cNvSpPr txBox="1">
            <a:spLocks noChangeArrowheads="1"/>
          </p:cNvSpPr>
          <p:nvPr/>
        </p:nvSpPr>
        <p:spPr bwMode="auto">
          <a:xfrm>
            <a:off x="5410200" y="1524000"/>
            <a:ext cx="3352800" cy="3460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marL="219075" indent="-219075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/>
              <a:t>Compiles the Circuit Description</a:t>
            </a:r>
          </a:p>
        </p:txBody>
      </p:sp>
      <p:sp>
        <p:nvSpPr>
          <p:cNvPr id="114693" name="Line 5"/>
          <p:cNvSpPr>
            <a:spLocks noChangeShapeType="1"/>
          </p:cNvSpPr>
          <p:nvPr/>
        </p:nvSpPr>
        <p:spPr bwMode="auto">
          <a:xfrm flipH="1">
            <a:off x="4038600" y="1676400"/>
            <a:ext cx="1371600" cy="1066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endParaRPr lang="en-US"/>
          </a:p>
        </p:txBody>
      </p:sp>
      <p:sp>
        <p:nvSpPr>
          <p:cNvPr id="114694" name="Text Box 6"/>
          <p:cNvSpPr txBox="1">
            <a:spLocks noChangeArrowheads="1"/>
          </p:cNvSpPr>
          <p:nvPr/>
        </p:nvSpPr>
        <p:spPr bwMode="auto">
          <a:xfrm>
            <a:off x="5562600" y="3124200"/>
            <a:ext cx="3581400" cy="10795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marL="219075" indent="-219075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/>
              <a:t>Override Some Property Settings</a:t>
            </a:r>
            <a:br>
              <a:rPr lang="en-US" altLang="en-US"/>
            </a:br>
            <a:r>
              <a:rPr lang="en-US" altLang="en-US"/>
              <a:t>and/or</a:t>
            </a:r>
            <a:br>
              <a:rPr lang="en-US" altLang="en-US"/>
            </a:br>
            <a:r>
              <a:rPr lang="en-US" altLang="en-US"/>
              <a:t>Define Some Additional Circuit Element</a:t>
            </a:r>
          </a:p>
        </p:txBody>
      </p:sp>
      <p:sp>
        <p:nvSpPr>
          <p:cNvPr id="114695" name="AutoShape 7"/>
          <p:cNvSpPr>
            <a:spLocks/>
          </p:cNvSpPr>
          <p:nvPr/>
        </p:nvSpPr>
        <p:spPr bwMode="auto">
          <a:xfrm>
            <a:off x="5334000" y="3200400"/>
            <a:ext cx="152400" cy="990600"/>
          </a:xfrm>
          <a:prstGeom prst="rightBrace">
            <a:avLst>
              <a:gd name="adj1" fmla="val 54167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14696" name="Text Box 8"/>
          <p:cNvSpPr txBox="1">
            <a:spLocks noChangeArrowheads="1"/>
          </p:cNvSpPr>
          <p:nvPr/>
        </p:nvSpPr>
        <p:spPr bwMode="auto">
          <a:xfrm>
            <a:off x="2743200" y="4191000"/>
            <a:ext cx="2133600" cy="3460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marL="219075" indent="-219075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/>
              <a:t>Change an option</a:t>
            </a:r>
          </a:p>
        </p:txBody>
      </p:sp>
      <p:sp>
        <p:nvSpPr>
          <p:cNvPr id="114697" name="Line 9"/>
          <p:cNvSpPr>
            <a:spLocks noChangeShapeType="1"/>
          </p:cNvSpPr>
          <p:nvPr/>
        </p:nvSpPr>
        <p:spPr bwMode="auto">
          <a:xfrm flipH="1" flipV="1">
            <a:off x="1676400" y="4267200"/>
            <a:ext cx="106680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endParaRPr lang="en-US"/>
          </a:p>
        </p:txBody>
      </p:sp>
      <p:sp>
        <p:nvSpPr>
          <p:cNvPr id="114698" name="Text Box 10"/>
          <p:cNvSpPr txBox="1">
            <a:spLocks noChangeArrowheads="1"/>
          </p:cNvSpPr>
          <p:nvPr/>
        </p:nvSpPr>
        <p:spPr bwMode="auto">
          <a:xfrm>
            <a:off x="3505200" y="4800600"/>
            <a:ext cx="3429000" cy="3460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marL="219075" indent="-219075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/>
              <a:t>Solve Snapshot Power Flow</a:t>
            </a:r>
          </a:p>
        </p:txBody>
      </p:sp>
      <p:sp>
        <p:nvSpPr>
          <p:cNvPr id="114699" name="Line 11"/>
          <p:cNvSpPr>
            <a:spLocks noChangeShapeType="1"/>
          </p:cNvSpPr>
          <p:nvPr/>
        </p:nvSpPr>
        <p:spPr bwMode="auto">
          <a:xfrm flipH="1" flipV="1">
            <a:off x="838200" y="4495800"/>
            <a:ext cx="26670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endParaRPr lang="en-US"/>
          </a:p>
        </p:txBody>
      </p:sp>
      <p:sp>
        <p:nvSpPr>
          <p:cNvPr id="114700" name="AutoShape 12"/>
          <p:cNvSpPr>
            <a:spLocks/>
          </p:cNvSpPr>
          <p:nvPr/>
        </p:nvSpPr>
        <p:spPr bwMode="auto">
          <a:xfrm>
            <a:off x="2057400" y="4648200"/>
            <a:ext cx="381000" cy="990600"/>
          </a:xfrm>
          <a:prstGeom prst="rightBrace">
            <a:avLst>
              <a:gd name="adj1" fmla="val 21667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14701" name="Text Box 13"/>
          <p:cNvSpPr txBox="1">
            <a:spLocks noChangeArrowheads="1"/>
          </p:cNvSpPr>
          <p:nvPr/>
        </p:nvSpPr>
        <p:spPr bwMode="auto">
          <a:xfrm>
            <a:off x="3200400" y="5562600"/>
            <a:ext cx="3429000" cy="3460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marL="219075" indent="-219075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/>
              <a:t>Selected Results Display</a:t>
            </a:r>
          </a:p>
        </p:txBody>
      </p:sp>
      <p:sp>
        <p:nvSpPr>
          <p:cNvPr id="114702" name="Line 14"/>
          <p:cNvSpPr>
            <a:spLocks noChangeShapeType="1"/>
          </p:cNvSpPr>
          <p:nvPr/>
        </p:nvSpPr>
        <p:spPr bwMode="auto">
          <a:xfrm flipH="1" flipV="1">
            <a:off x="2438400" y="5181600"/>
            <a:ext cx="7620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endParaRPr lang="en-US"/>
          </a:p>
        </p:txBody>
      </p:sp>
      <p:sp>
        <p:nvSpPr>
          <p:cNvPr id="114703" name="TextBox 14"/>
          <p:cNvSpPr txBox="1">
            <a:spLocks noChangeArrowheads="1"/>
          </p:cNvSpPr>
          <p:nvPr/>
        </p:nvSpPr>
        <p:spPr bwMode="auto">
          <a:xfrm>
            <a:off x="381000" y="1447800"/>
            <a:ext cx="43434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/>
              <a:t>Based on 123-bus Test Feeder</a:t>
            </a:r>
          </a:p>
        </p:txBody>
      </p:sp>
    </p:spTree>
    <p:extLst>
      <p:ext uri="{BB962C8B-B14F-4D97-AF65-F5344CB8AC3E}">
        <p14:creationId xmlns:p14="http://schemas.microsoft.com/office/powerpoint/2010/main" val="285950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Organizing Your Master File</a:t>
            </a:r>
          </a:p>
        </p:txBody>
      </p:sp>
      <p:pic>
        <p:nvPicPr>
          <p:cNvPr id="115715" name="Picture 3" descr="MasterFil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524000"/>
            <a:ext cx="6819900" cy="499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5716" name="Line 4"/>
          <p:cNvSpPr>
            <a:spLocks noChangeShapeType="1"/>
          </p:cNvSpPr>
          <p:nvPr/>
        </p:nvSpPr>
        <p:spPr bwMode="auto">
          <a:xfrm flipH="1">
            <a:off x="1143000" y="1600200"/>
            <a:ext cx="22098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endParaRPr lang="en-US"/>
          </a:p>
        </p:txBody>
      </p:sp>
      <p:sp>
        <p:nvSpPr>
          <p:cNvPr id="115717" name="Text Box 5"/>
          <p:cNvSpPr txBox="1">
            <a:spLocks noChangeArrowheads="1"/>
          </p:cNvSpPr>
          <p:nvPr/>
        </p:nvSpPr>
        <p:spPr bwMode="auto">
          <a:xfrm>
            <a:off x="3048000" y="1447800"/>
            <a:ext cx="3886200" cy="3460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/>
              <a:t>So Compile Doesn’t Fail</a:t>
            </a:r>
          </a:p>
        </p:txBody>
      </p:sp>
      <p:sp>
        <p:nvSpPr>
          <p:cNvPr id="115718" name="AutoShape 6"/>
          <p:cNvSpPr>
            <a:spLocks/>
          </p:cNvSpPr>
          <p:nvPr/>
        </p:nvSpPr>
        <p:spPr bwMode="auto">
          <a:xfrm>
            <a:off x="2665413" y="2566988"/>
            <a:ext cx="519112" cy="925512"/>
          </a:xfrm>
          <a:prstGeom prst="rightBrace">
            <a:avLst>
              <a:gd name="adj1" fmla="val 14857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15719" name="Text Box 7"/>
          <p:cNvSpPr txBox="1">
            <a:spLocks noChangeArrowheads="1"/>
          </p:cNvSpPr>
          <p:nvPr/>
        </p:nvSpPr>
        <p:spPr bwMode="auto">
          <a:xfrm>
            <a:off x="3201988" y="2846388"/>
            <a:ext cx="3886200" cy="3460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/>
              <a:t>General Library Data</a:t>
            </a:r>
          </a:p>
        </p:txBody>
      </p:sp>
      <p:sp>
        <p:nvSpPr>
          <p:cNvPr id="115720" name="AutoShape 8"/>
          <p:cNvSpPr>
            <a:spLocks/>
          </p:cNvSpPr>
          <p:nvPr/>
        </p:nvSpPr>
        <p:spPr bwMode="auto">
          <a:xfrm>
            <a:off x="3171825" y="3876675"/>
            <a:ext cx="298450" cy="517525"/>
          </a:xfrm>
          <a:prstGeom prst="rightBrace">
            <a:avLst>
              <a:gd name="adj1" fmla="val 14450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15721" name="Text Box 9"/>
          <p:cNvSpPr txBox="1">
            <a:spLocks noChangeArrowheads="1"/>
          </p:cNvSpPr>
          <p:nvPr/>
        </p:nvSpPr>
        <p:spPr bwMode="auto">
          <a:xfrm>
            <a:off x="3500438" y="3925888"/>
            <a:ext cx="3886200" cy="3460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/>
              <a:t>Circuit Elements for this Model</a:t>
            </a:r>
          </a:p>
        </p:txBody>
      </p:sp>
      <p:sp>
        <p:nvSpPr>
          <p:cNvPr id="115722" name="Text Box 10"/>
          <p:cNvSpPr txBox="1">
            <a:spLocks noChangeArrowheads="1"/>
          </p:cNvSpPr>
          <p:nvPr/>
        </p:nvSpPr>
        <p:spPr bwMode="auto">
          <a:xfrm>
            <a:off x="4175125" y="4718050"/>
            <a:ext cx="3886200" cy="95408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/>
              <a:t>Let OpenDSS Define the Voltage Bases</a:t>
            </a:r>
          </a:p>
          <a:p>
            <a:r>
              <a:rPr lang="en-US" altLang="en-US"/>
              <a:t>(You can do this explicitly with SetkVBase command)</a:t>
            </a:r>
          </a:p>
        </p:txBody>
      </p:sp>
      <p:sp>
        <p:nvSpPr>
          <p:cNvPr id="115723" name="Line 11"/>
          <p:cNvSpPr>
            <a:spLocks noChangeShapeType="1"/>
          </p:cNvSpPr>
          <p:nvPr/>
        </p:nvSpPr>
        <p:spPr bwMode="auto">
          <a:xfrm flipH="1" flipV="1">
            <a:off x="3735388" y="4781550"/>
            <a:ext cx="561975" cy="1095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036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2014 PowerPoint Theme">
  <a:themeElements>
    <a:clrScheme name="EPRI Color Theme 2015">
      <a:dk1>
        <a:srgbClr val="000000"/>
      </a:dk1>
      <a:lt1>
        <a:srgbClr val="FFFFFF"/>
      </a:lt1>
      <a:dk2>
        <a:srgbClr val="000099"/>
      </a:dk2>
      <a:lt2>
        <a:srgbClr val="595959"/>
      </a:lt2>
      <a:accent1>
        <a:srgbClr val="006699"/>
      </a:accent1>
      <a:accent2>
        <a:srgbClr val="A50021"/>
      </a:accent2>
      <a:accent3>
        <a:srgbClr val="30BE30"/>
      </a:accent3>
      <a:accent4>
        <a:srgbClr val="FF8000"/>
      </a:accent4>
      <a:accent5>
        <a:srgbClr val="8409FF"/>
      </a:accent5>
      <a:accent6>
        <a:srgbClr val="FFCC00"/>
      </a:accent6>
      <a:hlink>
        <a:srgbClr val="0000FF"/>
      </a:hlink>
      <a:folHlink>
        <a:srgbClr val="FF0000"/>
      </a:folHlink>
    </a:clrScheme>
    <a:fontScheme name="blank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</a:bodyPr>
      <a:lstStyle>
        <a:defPPr marL="219075" marR="0" indent="-219075" algn="ctr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</a:bodyPr>
      <a:lstStyle>
        <a:defPPr marL="219075" marR="0" indent="-219075" algn="ctr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3">
        <a:dk1>
          <a:srgbClr val="000000"/>
        </a:dk1>
        <a:lt1>
          <a:srgbClr val="FFFFFF"/>
        </a:lt1>
        <a:dk2>
          <a:srgbClr val="0013C5"/>
        </a:dk2>
        <a:lt2>
          <a:srgbClr val="B2B2B2"/>
        </a:lt2>
        <a:accent1>
          <a:srgbClr val="B04359"/>
        </a:accent1>
        <a:accent2>
          <a:srgbClr val="006699"/>
        </a:accent2>
        <a:accent3>
          <a:srgbClr val="FFFFFF"/>
        </a:accent3>
        <a:accent4>
          <a:srgbClr val="000000"/>
        </a:accent4>
        <a:accent5>
          <a:srgbClr val="D4B0B5"/>
        </a:accent5>
        <a:accent6>
          <a:srgbClr val="005C8A"/>
        </a:accent6>
        <a:hlink>
          <a:srgbClr val="FFA432"/>
        </a:hlink>
        <a:folHlink>
          <a:srgbClr val="4FE37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14">
        <a:dk1>
          <a:srgbClr val="000000"/>
        </a:dk1>
        <a:lt1>
          <a:srgbClr val="FFFFFF"/>
        </a:lt1>
        <a:dk2>
          <a:srgbClr val="0013C5"/>
        </a:dk2>
        <a:lt2>
          <a:srgbClr val="B2B2B2"/>
        </a:lt2>
        <a:accent1>
          <a:srgbClr val="A50021"/>
        </a:accent1>
        <a:accent2>
          <a:srgbClr val="006699"/>
        </a:accent2>
        <a:accent3>
          <a:srgbClr val="FFFFFF"/>
        </a:accent3>
        <a:accent4>
          <a:srgbClr val="000000"/>
        </a:accent4>
        <a:accent5>
          <a:srgbClr val="CFAAAB"/>
        </a:accent5>
        <a:accent6>
          <a:srgbClr val="005C8A"/>
        </a:accent6>
        <a:hlink>
          <a:srgbClr val="FFA432"/>
        </a:hlink>
        <a:folHlink>
          <a:srgbClr val="4FE37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15">
        <a:dk1>
          <a:srgbClr val="000000"/>
        </a:dk1>
        <a:lt1>
          <a:srgbClr val="FFFFFF"/>
        </a:lt1>
        <a:dk2>
          <a:srgbClr val="0013C5"/>
        </a:dk2>
        <a:lt2>
          <a:srgbClr val="B2B2B2"/>
        </a:lt2>
        <a:accent1>
          <a:srgbClr val="A50021"/>
        </a:accent1>
        <a:accent2>
          <a:srgbClr val="006699"/>
        </a:accent2>
        <a:accent3>
          <a:srgbClr val="FFFFFF"/>
        </a:accent3>
        <a:accent4>
          <a:srgbClr val="000000"/>
        </a:accent4>
        <a:accent5>
          <a:srgbClr val="CFAAAB"/>
        </a:accent5>
        <a:accent6>
          <a:srgbClr val="005C8A"/>
        </a:accent6>
        <a:hlink>
          <a:srgbClr val="FF9933"/>
        </a:hlink>
        <a:folHlink>
          <a:srgbClr val="4FE37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16">
        <a:dk1>
          <a:srgbClr val="000000"/>
        </a:dk1>
        <a:lt1>
          <a:srgbClr val="FFFFFF"/>
        </a:lt1>
        <a:dk2>
          <a:srgbClr val="0013C5"/>
        </a:dk2>
        <a:lt2>
          <a:srgbClr val="B2B2B2"/>
        </a:lt2>
        <a:accent1>
          <a:srgbClr val="A50021"/>
        </a:accent1>
        <a:accent2>
          <a:srgbClr val="006699"/>
        </a:accent2>
        <a:accent3>
          <a:srgbClr val="FFFFFF"/>
        </a:accent3>
        <a:accent4>
          <a:srgbClr val="000000"/>
        </a:accent4>
        <a:accent5>
          <a:srgbClr val="CFAAAB"/>
        </a:accent5>
        <a:accent6>
          <a:srgbClr val="005C8A"/>
        </a:accent6>
        <a:hlink>
          <a:srgbClr val="FF9933"/>
        </a:hlink>
        <a:folHlink>
          <a:srgbClr val="33CC33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blank.potx" id="{AAFB9D1B-35E4-40DD-BFF2-72A69482738E}" vid="{BD943182-28FE-48A7-B4D8-370F934635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Category xmlns="9d4eb815-23ed-48d9-b0c1-2b9ce0016f4e">EPRI PowerPoint Template</Category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67101F030D76349B9BDDCB7E839049A" ma:contentTypeVersion="1" ma:contentTypeDescription="Create a new document." ma:contentTypeScope="" ma:versionID="734fc11b70f2696fea1b768389187637">
  <xsd:schema xmlns:xsd="http://www.w3.org/2001/XMLSchema" xmlns:xs="http://www.w3.org/2001/XMLSchema" xmlns:p="http://schemas.microsoft.com/office/2006/metadata/properties" xmlns:ns2="9d4eb815-23ed-48d9-b0c1-2b9ce0016f4e" targetNamespace="http://schemas.microsoft.com/office/2006/metadata/properties" ma:root="true" ma:fieldsID="2b4a09c436e99444c649b2400fdb07dc" ns2:_="">
    <xsd:import namespace="9d4eb815-23ed-48d9-b0c1-2b9ce0016f4e"/>
    <xsd:element name="properties">
      <xsd:complexType>
        <xsd:sequence>
          <xsd:element name="documentManagement">
            <xsd:complexType>
              <xsd:all>
                <xsd:element ref="ns2:Categor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d4eb815-23ed-48d9-b0c1-2b9ce0016f4e" elementFormDefault="qualified">
    <xsd:import namespace="http://schemas.microsoft.com/office/2006/documentManagement/types"/>
    <xsd:import namespace="http://schemas.microsoft.com/office/infopath/2007/PartnerControls"/>
    <xsd:element name="Category" ma:index="8" nillable="true" ma:displayName="Category" ma:format="Dropdown" ma:internalName="Category">
      <xsd:simpleType>
        <xsd:restriction base="dms:Choice">
          <xsd:enumeration value="EPRI PowerPoint Template"/>
          <xsd:enumeration value="Design Templates"/>
          <xsd:enumeration value="EPRI Letterhead"/>
          <xsd:enumeration value="Events, Conferences, Meetings"/>
          <xsd:enumeration value="Miscellaneous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2EBDA1C-3F33-4EE3-BDED-78F5DE9DBDF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7072DC6-9302-4FAA-A99E-EA9C9ED5BCA5}">
  <ds:schemaRefs>
    <ds:schemaRef ds:uri="http://schemas.microsoft.com/office/infopath/2007/PartnerControls"/>
    <ds:schemaRef ds:uri="http://www.w3.org/XML/1998/namespace"/>
    <ds:schemaRef ds:uri="http://purl.org/dc/terms/"/>
    <ds:schemaRef ds:uri="http://schemas.openxmlformats.org/package/2006/metadata/core-properties"/>
    <ds:schemaRef ds:uri="http://purl.org/dc/elements/1.1/"/>
    <ds:schemaRef ds:uri="http://schemas.microsoft.com/office/2006/documentManagement/types"/>
    <ds:schemaRef ds:uri="9d4eb815-23ed-48d9-b0c1-2b9ce0016f4e"/>
    <ds:schemaRef ds:uri="http://schemas.microsoft.com/office/2006/metadata/properties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0AA014E7-6418-4043-883B-C28489D9BAE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d4eb815-23ed-48d9-b0c1-2b9ce0016f4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2015 PowerPoint-Template</Template>
  <TotalTime>610</TotalTime>
  <Words>7911</Words>
  <Application>Microsoft Office PowerPoint</Application>
  <PresentationFormat>On-screen Show (4:3)</PresentationFormat>
  <Paragraphs>1696</Paragraphs>
  <Slides>214</Slides>
  <Notes>104</Notes>
  <HiddenSlides>0</HiddenSlides>
  <MMClips>0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214</vt:i4>
      </vt:variant>
    </vt:vector>
  </HeadingPairs>
  <TitlesOfParts>
    <vt:vector size="228" baseType="lpstr">
      <vt:lpstr>SimSun</vt:lpstr>
      <vt:lpstr>Arial</vt:lpstr>
      <vt:lpstr>Arial Black</vt:lpstr>
      <vt:lpstr>Arial Narrow</vt:lpstr>
      <vt:lpstr>Calibri</vt:lpstr>
      <vt:lpstr>Courier New</vt:lpstr>
      <vt:lpstr>Symbol</vt:lpstr>
      <vt:lpstr>Tahoma</vt:lpstr>
      <vt:lpstr>Times</vt:lpstr>
      <vt:lpstr>Times New Roman</vt:lpstr>
      <vt:lpstr>Wingdings</vt:lpstr>
      <vt:lpstr>1_2014 PowerPoint Theme</vt:lpstr>
      <vt:lpstr>Document</vt:lpstr>
      <vt:lpstr>Equation</vt:lpstr>
      <vt:lpstr>OpenDSS Training Workshop</vt:lpstr>
      <vt:lpstr>Agenda</vt:lpstr>
      <vt:lpstr>Agenda</vt:lpstr>
      <vt:lpstr>Introduction to Distribution Systems and Modeling</vt:lpstr>
      <vt:lpstr>OpenDSS is Basically a Nodal Admittance Solver</vt:lpstr>
      <vt:lpstr>Typical North American Distribution System</vt:lpstr>
      <vt:lpstr>Typical European Style System</vt:lpstr>
      <vt:lpstr>Comparisons of Systems</vt:lpstr>
      <vt:lpstr>Comparison of Distribution Systems</vt:lpstr>
      <vt:lpstr>Introduction to DG Screener</vt:lpstr>
      <vt:lpstr>DG Screener is a Front-end to the OpenDSS Program</vt:lpstr>
      <vt:lpstr>DG Screener Structure</vt:lpstr>
      <vt:lpstr>Starting DG Screener</vt:lpstr>
      <vt:lpstr>Main Screen</vt:lpstr>
      <vt:lpstr>Voltage Profile for Single Power Flow</vt:lpstr>
      <vt:lpstr>(Brief Demo)</vt:lpstr>
      <vt:lpstr>Introduction to OpenDSS</vt:lpstr>
      <vt:lpstr>OpenDSS</vt:lpstr>
      <vt:lpstr>Country List  …</vt:lpstr>
      <vt:lpstr>What is the OpenDSS? </vt:lpstr>
      <vt:lpstr>What is the OpenDSS? (cont’d)</vt:lpstr>
      <vt:lpstr>Built-in Solution Modes</vt:lpstr>
      <vt:lpstr>Controls</vt:lpstr>
      <vt:lpstr>Overall Model Concept (1997)</vt:lpstr>
      <vt:lpstr>Control Modes </vt:lpstr>
      <vt:lpstr>User Interfaces Currently Implemented</vt:lpstr>
      <vt:lpstr>Why Scripting and COM?</vt:lpstr>
      <vt:lpstr>What is COM?</vt:lpstr>
      <vt:lpstr>OpenDSS Installation</vt:lpstr>
      <vt:lpstr>Install Both 32-bit and 64-bit Versions of OpenDSS</vt:lpstr>
      <vt:lpstr>OpenDSS Files Installed</vt:lpstr>
      <vt:lpstr>SourceForge.Net Links for OpenDSS</vt:lpstr>
      <vt:lpstr>Discussion Forum &amp; News for OpenDSS</vt:lpstr>
      <vt:lpstr>Installing</vt:lpstr>
      <vt:lpstr>Validation of OpenDSS</vt:lpstr>
      <vt:lpstr>What can OpenDSS be used for?</vt:lpstr>
      <vt:lpstr>What has OpenDSS be used for? </vt:lpstr>
      <vt:lpstr>What’s Next?</vt:lpstr>
      <vt:lpstr>EPRI’s Vision</vt:lpstr>
      <vt:lpstr>How Does OpenDSS Work?</vt:lpstr>
      <vt:lpstr>The Math …</vt:lpstr>
      <vt:lpstr>Primitive Y Matrix</vt:lpstr>
      <vt:lpstr>Primitive Y Matrix, cont’d</vt:lpstr>
      <vt:lpstr>What about 3-phase elements?</vt:lpstr>
      <vt:lpstr>The Network Model</vt:lpstr>
      <vt:lpstr>Nodal Admittance Equations</vt:lpstr>
      <vt:lpstr>Solving the Power Flow</vt:lpstr>
      <vt:lpstr>Load (a PC Element)</vt:lpstr>
      <vt:lpstr>Load  - 3-phase Y connected</vt:lpstr>
      <vt:lpstr>Load  - 3-phase Delta connected</vt:lpstr>
      <vt:lpstr>Load Models  (Present version)</vt:lpstr>
      <vt:lpstr>Standard P + jQ (constant power) Load Model</vt:lpstr>
      <vt:lpstr>Standard P + jQ Load Model  (Model=1)</vt:lpstr>
      <vt:lpstr>Power Flow Solution Algorithm</vt:lpstr>
      <vt:lpstr>Putting it All Together</vt:lpstr>
      <vt:lpstr>Putting it All Together</vt:lpstr>
      <vt:lpstr>The (new) OpenDSS Primer</vt:lpstr>
      <vt:lpstr>OpenDSS Primer 簡明用戶指導</vt:lpstr>
      <vt:lpstr>什麽是 OpenDSS？(What is OpenDSS) </vt:lpstr>
      <vt:lpstr>OpenDSS模型 (OpenDSS Models) </vt:lpstr>
      <vt:lpstr>OpenDSS的圖形用戶界面(GUI)</vt:lpstr>
      <vt:lpstr>工作流程(Workflow)</vt:lpstr>
      <vt:lpstr>更進一步 ：</vt:lpstr>
      <vt:lpstr>Circuit Modeling Basics in OpenDSS</vt:lpstr>
      <vt:lpstr>DSS Bus Model  (Bus ≠ Node)</vt:lpstr>
      <vt:lpstr>DSS Terminal Definition</vt:lpstr>
      <vt:lpstr>Power Delivery Elements</vt:lpstr>
      <vt:lpstr>Power Conversion Elements</vt:lpstr>
      <vt:lpstr>Specifying Bus Connections</vt:lpstr>
      <vt:lpstr>Specifying Bus Connections</vt:lpstr>
      <vt:lpstr>Specifying Bus Connections</vt:lpstr>
      <vt:lpstr>Specifying Bus Connections</vt:lpstr>
      <vt:lpstr>Possible Gotcha: Specifying Two Ungrounded-Wye Capacitors on Same Bus</vt:lpstr>
      <vt:lpstr>Circuit Element Conductors are Connected to the Nodes of Buses</vt:lpstr>
      <vt:lpstr>Example: Connections for 1-Phase Residential Transformer Used in North America</vt:lpstr>
      <vt:lpstr>All Terminals of a Circuit Element Have Same Number of Conductors</vt:lpstr>
      <vt:lpstr>OpenDSS Scripting Basics</vt:lpstr>
      <vt:lpstr>A Basic Script (Class Exercise)</vt:lpstr>
      <vt:lpstr>A Basic Script (Class Exercise)</vt:lpstr>
      <vt:lpstr>A Basic Script (Class Exercise)</vt:lpstr>
      <vt:lpstr>A Basic Script (Class Exercise)</vt:lpstr>
      <vt:lpstr>A Basic Script (Class Exercise)</vt:lpstr>
      <vt:lpstr>A Basic Script (Class Exercise)</vt:lpstr>
      <vt:lpstr>A Basic Script (Class Exercise)</vt:lpstr>
      <vt:lpstr>A Basic Script (Class Exercise)</vt:lpstr>
      <vt:lpstr>Circuit</vt:lpstr>
      <vt:lpstr>Vsource Element Note</vt:lpstr>
      <vt:lpstr>20 MVA Substation Transformer</vt:lpstr>
      <vt:lpstr>The Line</vt:lpstr>
      <vt:lpstr>The Load</vt:lpstr>
      <vt:lpstr>Solving and Showing Results Reports</vt:lpstr>
      <vt:lpstr>Scripting for Larger Circuits</vt:lpstr>
      <vt:lpstr>Scripting Large Circuits</vt:lpstr>
      <vt:lpstr>Organizing Your Main Screen</vt:lpstr>
      <vt:lpstr>OpenDSS Registry Entries</vt:lpstr>
      <vt:lpstr>Organizing Your Main Screen</vt:lpstr>
      <vt:lpstr>A Common Sense Structuring of Script Files</vt:lpstr>
      <vt:lpstr>Organizing Run Scripts</vt:lpstr>
      <vt:lpstr>Organizing Your Master File</vt:lpstr>
      <vt:lpstr>Example:  IEEE 8500-Node Test Feeder</vt:lpstr>
      <vt:lpstr>Main Part of “Run” File</vt:lpstr>
      <vt:lpstr>The Master File</vt:lpstr>
      <vt:lpstr>(Demo of IEEE 8500-Node Case)</vt:lpstr>
      <vt:lpstr>DGScreener Connection to OpenDSS</vt:lpstr>
      <vt:lpstr>DG Screener Structure</vt:lpstr>
      <vt:lpstr>OpenDSS COM Interface</vt:lpstr>
      <vt:lpstr>Two Implementations of OpenDSS</vt:lpstr>
      <vt:lpstr>DSS Structure</vt:lpstr>
      <vt:lpstr>OpenDSSEngine.DSS is Registered</vt:lpstr>
      <vt:lpstr>Linking Your Program to the COM Server</vt:lpstr>
      <vt:lpstr>Linking Your Program to the COM Server, 2</vt:lpstr>
      <vt:lpstr>OpenDSS COM Interfaces</vt:lpstr>
      <vt:lpstr>“Active objects” concept</vt:lpstr>
      <vt:lpstr>Viewing the COM Interface </vt:lpstr>
      <vt:lpstr>Viewing the COM Interface </vt:lpstr>
      <vt:lpstr>The DSS Interface</vt:lpstr>
      <vt:lpstr>Class Exercise:  COM interface with VBA Example</vt:lpstr>
      <vt:lpstr>Steps Required to Do This</vt:lpstr>
      <vt:lpstr>The Code …</vt:lpstr>
      <vt:lpstr>Resulting Chart in Excel</vt:lpstr>
      <vt:lpstr>Other Excel Macros and Tips</vt:lpstr>
      <vt:lpstr>VBA Example</vt:lpstr>
      <vt:lpstr>VBA Example</vt:lpstr>
      <vt:lpstr>VBA Example</vt:lpstr>
      <vt:lpstr>Loadshapes and Smart Grid Simulation: The Key to Dynamic Modeling</vt:lpstr>
      <vt:lpstr>Modeling Solar PV</vt:lpstr>
      <vt:lpstr>PVSystem in the OpenDSS </vt:lpstr>
      <vt:lpstr>Example Script </vt:lpstr>
      <vt:lpstr>Example Script</vt:lpstr>
      <vt:lpstr>Example Script (cont’d)</vt:lpstr>
      <vt:lpstr>Example Script (cont’d)</vt:lpstr>
      <vt:lpstr>Modeling PV Systems – Variability/Ramping – Single-Panel</vt:lpstr>
      <vt:lpstr>Modeling PV Systems – Variability/Ramping – 1 MW PV Array (same location as Single-Panel)</vt:lpstr>
      <vt:lpstr>Modeling PV Systems – Variability/Ramping – Significance of Solar Irradiance Resolution</vt:lpstr>
      <vt:lpstr>Modeling PV Systems for Distribution System Impact Assessment – Fault Response</vt:lpstr>
      <vt:lpstr>Modeling PV Systems for Distribution System Impact Assessment – Harmonic Response</vt:lpstr>
      <vt:lpstr>Modeling PV Systems for Distribution System Impact Assessment – Anti-Islanding</vt:lpstr>
      <vt:lpstr>‘Smart’ Inverter Control in the OpenDSS</vt:lpstr>
      <vt:lpstr>InvControl Control Object</vt:lpstr>
      <vt:lpstr>Volt-var Control Mode – Example Volt-var Curve</vt:lpstr>
      <vt:lpstr>InvControl in Volt-var Mode – Script</vt:lpstr>
      <vt:lpstr>Volt-watt Control Mode – Example Volt-watt Curve</vt:lpstr>
      <vt:lpstr>DRC Control Mode – Settings Curve</vt:lpstr>
      <vt:lpstr>Solar PV Analysis and Hosting Capacity</vt:lpstr>
      <vt:lpstr>Cloud Transients and Voltage Regulation</vt:lpstr>
      <vt:lpstr>Regulator Response for Series of Cloud Transients</vt:lpstr>
      <vt:lpstr>“Headroom” for PV</vt:lpstr>
      <vt:lpstr>Providing More Headroom</vt:lpstr>
      <vt:lpstr>Planning for the Long Term</vt:lpstr>
      <vt:lpstr>Use of Smart Inverters for Accommodating High-Penetration PV</vt:lpstr>
      <vt:lpstr>Streamlined Hosting Capacity</vt:lpstr>
      <vt:lpstr>Hosting Capacity </vt:lpstr>
      <vt:lpstr>Detailed Hosting Capacity Study; Smart Inverters</vt:lpstr>
      <vt:lpstr>Detailed Study to Determine Hosting Capacity</vt:lpstr>
      <vt:lpstr>Feeder Assessment Methods</vt:lpstr>
      <vt:lpstr>Streamlined Method Developed…</vt:lpstr>
      <vt:lpstr>Key Components of an Effective Method</vt:lpstr>
      <vt:lpstr>Streamlined Hosting Capacity Method – Part 1</vt:lpstr>
      <vt:lpstr>Utility Planning Tool Interface – Data Output</vt:lpstr>
      <vt:lpstr>Streamlined Hosting Capacity Method – Part 2</vt:lpstr>
      <vt:lpstr>Streamlined Hosting Capacity Method – Part 3</vt:lpstr>
      <vt:lpstr>PV distributions</vt:lpstr>
      <vt:lpstr>Hosting Capacity</vt:lpstr>
      <vt:lpstr>Hosting Capacity – What it Encompasses</vt:lpstr>
      <vt:lpstr>Hosting Capacity – How do you Portray it</vt:lpstr>
      <vt:lpstr>Implementation</vt:lpstr>
      <vt:lpstr>Scripting Storage Models</vt:lpstr>
      <vt:lpstr>Storage Element Model in EPRI’s OpenDSS</vt:lpstr>
      <vt:lpstr>StorageController Element in OpenDSS</vt:lpstr>
      <vt:lpstr>Simple Peak Shave Example with 3-Hour Storage</vt:lpstr>
      <vt:lpstr>Detail on Peak Shaving Application</vt:lpstr>
      <vt:lpstr>PowerPoint Presentation</vt:lpstr>
      <vt:lpstr>PowerPoint Presentation</vt:lpstr>
      <vt:lpstr>PowerPoint Presentation</vt:lpstr>
      <vt:lpstr>PowerPoint Presentation</vt:lpstr>
      <vt:lpstr>Using Storage to Extend Solar PV</vt:lpstr>
      <vt:lpstr>Using Storage for Smoothing PV</vt:lpstr>
      <vt:lpstr>Storage with Controller</vt:lpstr>
      <vt:lpstr>The Loadshape</vt:lpstr>
      <vt:lpstr>Result …</vt:lpstr>
      <vt:lpstr>Storage with DynaDLL</vt:lpstr>
      <vt:lpstr>Storage with Controller</vt:lpstr>
      <vt:lpstr>DG Screener Circuit Model Templates</vt:lpstr>
      <vt:lpstr>DG Screener Circuit Model Templates</vt:lpstr>
      <vt:lpstr>DG Screener Circuit Model Templates</vt:lpstr>
      <vt:lpstr>DG Screener Circuit Model Templates</vt:lpstr>
      <vt:lpstr>Examining Transactions between OpenDSS and DG Screener</vt:lpstr>
      <vt:lpstr>The Recorder File</vt:lpstr>
      <vt:lpstr>The DG Screener Screens</vt:lpstr>
      <vt:lpstr>Voltage Change Analysis</vt:lpstr>
      <vt:lpstr>Short Circuit Analysis</vt:lpstr>
      <vt:lpstr>Open Conductor</vt:lpstr>
      <vt:lpstr>Islanding Screen</vt:lpstr>
      <vt:lpstr>Voltage Fluctuations Screen for Solar PV</vt:lpstr>
      <vt:lpstr>Using DGScreener to Generate Custom OpenDSS Models </vt:lpstr>
      <vt:lpstr>Misc. DG Screener Issues and Exercises</vt:lpstr>
      <vt:lpstr>Model for Direct-Connect Y-connected DG to avoid convergence issue</vt:lpstr>
      <vt:lpstr>Questions, Requests, Examples</vt:lpstr>
      <vt:lpstr>COM Server and C# Examples</vt:lpstr>
      <vt:lpstr>Create a New Visual C# Project …</vt:lpstr>
      <vt:lpstr>Select Project &gt; Add Reference …</vt:lpstr>
      <vt:lpstr>Choose OpenDSSEngine from the List …</vt:lpstr>
      <vt:lpstr>Add “using” clause in Code View ..</vt:lpstr>
      <vt:lpstr>Add Public Variable for DSS object</vt:lpstr>
      <vt:lpstr>From ToolBox, add a Button the Main Form to Load and Start OpenDSS</vt:lpstr>
      <vt:lpstr>Start OpenDSS and Check if OK</vt:lpstr>
      <vt:lpstr>Test it --- Success!</vt:lpstr>
      <vt:lpstr>Solve the IEEE 123-Bus Test Feeder</vt:lpstr>
      <vt:lpstr>Start Button Code</vt:lpstr>
      <vt:lpstr>Compile Button Code</vt:lpstr>
      <vt:lpstr>Solve Button Code</vt:lpstr>
      <vt:lpstr>Show Results Button Code</vt:lpstr>
      <vt:lpstr>What Do You want to Do?</vt:lpstr>
      <vt:lpstr>PowerPoint Presentation</vt:lpstr>
    </vt:vector>
  </TitlesOfParts>
  <Company>Electric Power Research Institute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Main Title EPRI Default</dc:title>
  <dc:subject>Version 1.4</dc:subject>
  <dc:creator>Dugan, Roger</dc:creator>
  <dc:description>© 2015 Electric Power Research Institute, Inc. All rights reserved.</dc:description>
  <cp:lastModifiedBy>Dugan, Roger</cp:lastModifiedBy>
  <cp:revision>46</cp:revision>
  <cp:lastPrinted>2016-03-18T20:53:13Z</cp:lastPrinted>
  <dcterms:created xsi:type="dcterms:W3CDTF">2015-06-22T14:26:05Z</dcterms:created>
  <dcterms:modified xsi:type="dcterms:W3CDTF">2016-03-19T02:28:14Z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0x010100D67101F030D76349B9BDDCB7E839049A</vt:lpwstr>
  </property>
</Properties>
</file>